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82" r:id="rId18"/>
    <p:sldId id="273" r:id="rId19"/>
    <p:sldId id="274" r:id="rId20"/>
    <p:sldId id="276" r:id="rId21"/>
    <p:sldId id="275"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86DD9-DD00-4773-B2AA-298BFC2AD3DF}"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67E181-FF8B-46A3-9073-E0CC9082BD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Low Income less than 1,006 2010 dollars, Lower Middle Income 1,006-3,975 dollars; Upper Middle Income 3,976-12,275 dollars; High Income greater than 12,275 dollars.</a:t>
            </a:r>
            <a:endParaRPr lang="en-US" dirty="0"/>
          </a:p>
        </p:txBody>
      </p:sp>
      <p:sp>
        <p:nvSpPr>
          <p:cNvPr id="4" name="Slide Number Placeholder 3"/>
          <p:cNvSpPr>
            <a:spLocks noGrp="1"/>
          </p:cNvSpPr>
          <p:nvPr>
            <p:ph type="sldNum" sz="quarter" idx="10"/>
          </p:nvPr>
        </p:nvSpPr>
        <p:spPr/>
        <p:txBody>
          <a:bodyPr/>
          <a:lstStyle/>
          <a:p>
            <a:fld id="{9367E181-FF8B-46A3-9073-E0CC9082BD15}"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67E181-FF8B-46A3-9073-E0CC9082BD15}"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pseudo R-square for the assignment equation (pooled for all countries) estimated in Grimm, et. al. (2001) was 0.094. The pseudo R-square for the </a:t>
            </a:r>
            <a:r>
              <a:rPr lang="en-US" sz="1200" kern="1200" baseline="0" dirty="0" err="1" smtClean="0">
                <a:solidFill>
                  <a:schemeClr val="tx1"/>
                </a:solidFill>
                <a:latin typeface="+mn-lt"/>
                <a:ea typeface="+mn-ea"/>
                <a:cs typeface="+mn-cs"/>
              </a:rPr>
              <a:t>Logit</a:t>
            </a:r>
            <a:r>
              <a:rPr lang="en-US" sz="1200" kern="1200" baseline="0" dirty="0" smtClean="0">
                <a:solidFill>
                  <a:schemeClr val="tx1"/>
                </a:solidFill>
                <a:latin typeface="+mn-lt"/>
                <a:ea typeface="+mn-ea"/>
                <a:cs typeface="+mn-cs"/>
              </a:rPr>
              <a:t> assignment equations estimated in </a:t>
            </a:r>
            <a:r>
              <a:rPr lang="en-US" sz="1200" kern="1200" baseline="0" dirty="0" err="1" smtClean="0">
                <a:solidFill>
                  <a:schemeClr val="tx1"/>
                </a:solidFill>
                <a:latin typeface="+mn-lt"/>
                <a:ea typeface="+mn-ea"/>
                <a:cs typeface="+mn-cs"/>
              </a:rPr>
              <a:t>deMel</a:t>
            </a:r>
            <a:r>
              <a:rPr lang="en-US" sz="1200" kern="1200" baseline="0" dirty="0" smtClean="0">
                <a:solidFill>
                  <a:schemeClr val="tx1"/>
                </a:solidFill>
                <a:latin typeface="+mn-lt"/>
                <a:ea typeface="+mn-ea"/>
                <a:cs typeface="+mn-cs"/>
              </a:rPr>
              <a:t>, et. al. (2008) ranged from 0.22 to 0.35. </a:t>
            </a:r>
            <a:endParaRPr lang="en-US" dirty="0"/>
          </a:p>
        </p:txBody>
      </p:sp>
      <p:sp>
        <p:nvSpPr>
          <p:cNvPr id="4" name="Slide Number Placeholder 3"/>
          <p:cNvSpPr>
            <a:spLocks noGrp="1"/>
          </p:cNvSpPr>
          <p:nvPr>
            <p:ph type="sldNum" sz="quarter" idx="10"/>
          </p:nvPr>
        </p:nvSpPr>
        <p:spPr/>
        <p:txBody>
          <a:bodyPr/>
          <a:lstStyle/>
          <a:p>
            <a:fld id="{9367E181-FF8B-46A3-9073-E0CC9082BD1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13B71B7-38CF-4E1D-8CE1-CB3036CD8745}" type="datetimeFigureOut">
              <a:rPr lang="en-US" smtClean="0"/>
              <a:pPr/>
              <a:t>11/5/2012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2309B5B-8DE6-47A5-A1E2-43A92AA945D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B71B7-38CF-4E1D-8CE1-CB3036CD8745}"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09B5B-8DE6-47A5-A1E2-43A92AA945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B71B7-38CF-4E1D-8CE1-CB3036CD8745}"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09B5B-8DE6-47A5-A1E2-43A92AA94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13B71B7-38CF-4E1D-8CE1-CB3036CD8745}"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09B5B-8DE6-47A5-A1E2-43A92AA945D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3B71B7-38CF-4E1D-8CE1-CB3036CD8745}" type="datetimeFigureOut">
              <a:rPr lang="en-US" smtClean="0"/>
              <a:pPr/>
              <a:t>11/5/2012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2309B5B-8DE6-47A5-A1E2-43A92AA945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3B71B7-38CF-4E1D-8CE1-CB3036CD8745}"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09B5B-8DE6-47A5-A1E2-43A92AA945D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13B71B7-38CF-4E1D-8CE1-CB3036CD8745}" type="datetimeFigureOut">
              <a:rPr lang="en-US" smtClean="0"/>
              <a:pPr/>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309B5B-8DE6-47A5-A1E2-43A92AA945D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3B71B7-38CF-4E1D-8CE1-CB3036CD8745}" type="datetimeFigureOut">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309B5B-8DE6-47A5-A1E2-43A92AA945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B71B7-38CF-4E1D-8CE1-CB3036CD8745}" type="datetimeFigureOut">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309B5B-8DE6-47A5-A1E2-43A92AA945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3B71B7-38CF-4E1D-8CE1-CB3036CD8745}"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09B5B-8DE6-47A5-A1E2-43A92AA945D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3B71B7-38CF-4E1D-8CE1-CB3036CD8745}" type="datetimeFigureOut">
              <a:rPr lang="en-US" smtClean="0"/>
              <a:pPr/>
              <a:t>11/5/2012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2309B5B-8DE6-47A5-A1E2-43A92AA945D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13B71B7-38CF-4E1D-8CE1-CB3036CD8745}" type="datetimeFigureOut">
              <a:rPr lang="en-US" smtClean="0"/>
              <a:pPr/>
              <a:t>11/5/2012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309B5B-8DE6-47A5-A1E2-43A92AA945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55000" lnSpcReduction="20000"/>
          </a:bodyPr>
          <a:lstStyle/>
          <a:p>
            <a:r>
              <a:rPr lang="en-US" dirty="0" smtClean="0"/>
              <a:t>Based on</a:t>
            </a:r>
          </a:p>
          <a:p>
            <a:r>
              <a:rPr lang="en-US" dirty="0" smtClean="0"/>
              <a:t> “</a:t>
            </a:r>
          </a:p>
          <a:p>
            <a:r>
              <a:rPr lang="en-US" dirty="0" smtClean="0"/>
              <a:t>“Self-Employment in the Developing World” (</a:t>
            </a:r>
            <a:r>
              <a:rPr lang="en-US" dirty="0" err="1" smtClean="0"/>
              <a:t>Gindling</a:t>
            </a:r>
            <a:r>
              <a:rPr lang="en-US" dirty="0" smtClean="0"/>
              <a:t> and Newhouse)</a:t>
            </a:r>
          </a:p>
          <a:p>
            <a:r>
              <a:rPr lang="en-US" dirty="0" smtClean="0"/>
              <a:t>and</a:t>
            </a:r>
          </a:p>
          <a:p>
            <a:r>
              <a:rPr lang="en-US" dirty="0" smtClean="0"/>
              <a:t>“Who Are the World’s Entrepreneurs and What Constraints Do They Face?” (Margolis and </a:t>
            </a:r>
            <a:r>
              <a:rPr lang="en-US" dirty="0" err="1" smtClean="0"/>
              <a:t>Robalino</a:t>
            </a:r>
            <a:r>
              <a:rPr lang="en-US" dirty="0" smtClean="0"/>
              <a:t>)</a:t>
            </a:r>
            <a:endParaRPr lang="en-US" dirty="0"/>
          </a:p>
        </p:txBody>
      </p:sp>
      <p:sp>
        <p:nvSpPr>
          <p:cNvPr id="2" name="Title 1"/>
          <p:cNvSpPr>
            <a:spLocks noGrp="1"/>
          </p:cNvSpPr>
          <p:nvPr>
            <p:ph type="ctrTitle"/>
          </p:nvPr>
        </p:nvSpPr>
        <p:spPr/>
        <p:txBody>
          <a:bodyPr>
            <a:normAutofit/>
          </a:bodyPr>
          <a:lstStyle/>
          <a:p>
            <a:r>
              <a:rPr lang="en-US" dirty="0" smtClean="0"/>
              <a:t> </a:t>
            </a:r>
            <a:r>
              <a:rPr lang="en-US" b="1" dirty="0" smtClean="0"/>
              <a:t>Who are the Self-Employed in the Developing World?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normAutofit fontScale="90000"/>
          </a:bodyPr>
          <a:lstStyle/>
          <a:p>
            <a:r>
              <a:rPr lang="en-US" dirty="0" smtClean="0"/>
              <a:t>Data – I2D2 v2</a:t>
            </a:r>
            <a:br>
              <a:rPr lang="en-US" dirty="0" smtClean="0"/>
            </a:br>
            <a:r>
              <a:rPr lang="en-US" sz="3100" dirty="0" smtClean="0"/>
              <a:t>(International Income Distribution Database)</a:t>
            </a:r>
            <a:endParaRPr lang="en-US" dirty="0"/>
          </a:p>
        </p:txBody>
      </p:sp>
      <p:pic>
        <p:nvPicPr>
          <p:cNvPr id="5" name="Picture 4"/>
          <p:cNvPicPr>
            <a:picLocks noChangeAspect="1"/>
          </p:cNvPicPr>
          <p:nvPr/>
        </p:nvPicPr>
        <p:blipFill>
          <a:blip r:embed="rId3" cstate="print"/>
          <a:srcRect l="50919" b="54459"/>
          <a:stretch>
            <a:fillRect/>
          </a:stretch>
        </p:blipFill>
        <p:spPr bwMode="auto">
          <a:xfrm>
            <a:off x="380991" y="1219192"/>
            <a:ext cx="4195430" cy="5084999"/>
          </a:xfrm>
          <a:prstGeom prst="rect">
            <a:avLst/>
          </a:prstGeom>
          <a:noFill/>
          <a:ln w="9525">
            <a:noFill/>
            <a:miter lim="800000"/>
            <a:headEnd/>
            <a:tailEnd/>
          </a:ln>
        </p:spPr>
      </p:pic>
      <p:pic>
        <p:nvPicPr>
          <p:cNvPr id="8" name="Picture 7"/>
          <p:cNvPicPr>
            <a:picLocks noChangeAspect="1"/>
          </p:cNvPicPr>
          <p:nvPr/>
        </p:nvPicPr>
        <p:blipFill>
          <a:blip r:embed="rId3" cstate="print"/>
          <a:srcRect l="50919" t="45860" b="14904"/>
          <a:stretch>
            <a:fillRect/>
          </a:stretch>
        </p:blipFill>
        <p:spPr bwMode="auto">
          <a:xfrm>
            <a:off x="4800569" y="1257884"/>
            <a:ext cx="4195457" cy="4380916"/>
          </a:xfrm>
          <a:prstGeom prst="rect">
            <a:avLst/>
          </a:prstGeom>
          <a:noFill/>
          <a:ln w="9525">
            <a:noFill/>
            <a:miter lim="800000"/>
            <a:headEnd/>
            <a:tailEnd/>
          </a:ln>
        </p:spPr>
      </p:pic>
      <p:sp>
        <p:nvSpPr>
          <p:cNvPr id="9" name="TextBox 8"/>
          <p:cNvSpPr txBox="1"/>
          <p:nvPr/>
        </p:nvSpPr>
        <p:spPr>
          <a:xfrm>
            <a:off x="4876800" y="5879068"/>
            <a:ext cx="4114800" cy="369332"/>
          </a:xfrm>
          <a:prstGeom prst="rect">
            <a:avLst/>
          </a:prstGeom>
          <a:noFill/>
        </p:spPr>
        <p:txBody>
          <a:bodyPr wrap="square" rtlCol="0">
            <a:spAutoFit/>
          </a:bodyPr>
          <a:lstStyle/>
          <a:p>
            <a:r>
              <a:rPr lang="en-US" b="1" dirty="0" smtClean="0">
                <a:solidFill>
                  <a:srgbClr val="FF0000"/>
                </a:solidFill>
              </a:rPr>
              <a:t>No United States of America</a:t>
            </a:r>
            <a:endParaRPr lang="en-US"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en-US" dirty="0" smtClean="0"/>
              <a:t>Who are the self employed? </a:t>
            </a:r>
            <a:r>
              <a:rPr lang="en-US" sz="3100" dirty="0" smtClean="0"/>
              <a:t>(Overall)</a:t>
            </a:r>
            <a:endParaRPr lang="en-US" dirty="0"/>
          </a:p>
        </p:txBody>
      </p:sp>
      <p:sp>
        <p:nvSpPr>
          <p:cNvPr id="1026" name="Rectangle 2"/>
          <p:cNvSpPr>
            <a:spLocks noChangeArrowheads="1"/>
          </p:cNvSpPr>
          <p:nvPr/>
        </p:nvSpPr>
        <p:spPr bwMode="auto">
          <a:xfrm>
            <a:off x="304800" y="914400"/>
            <a:ext cx="8534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Low Income and Lower Middle Income countries, less than half of workers are wage and salary employees.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Over 70% of workers in LICs are own account workers or non-paid employees, mostly in agriculture.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the GNI per capita increases, share of wage and salaried employees or employers increases, percent of workers who are own account, non-paid or in agriculture falls.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 name="Picture 14"/>
          <p:cNvPicPr>
            <a:picLocks noChangeAspect="1"/>
          </p:cNvPicPr>
          <p:nvPr/>
        </p:nvPicPr>
        <p:blipFill>
          <a:blip r:embed="rId2" cstate="print"/>
          <a:srcRect t="4865"/>
          <a:stretch>
            <a:fillRect/>
          </a:stretch>
        </p:blipFill>
        <p:spPr bwMode="auto">
          <a:xfrm>
            <a:off x="1117925" y="2743200"/>
            <a:ext cx="7111675" cy="402335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715962"/>
          </a:xfrm>
        </p:spPr>
        <p:txBody>
          <a:bodyPr>
            <a:normAutofit fontScale="90000"/>
          </a:bodyPr>
          <a:lstStyle/>
          <a:p>
            <a:r>
              <a:rPr lang="en-US" dirty="0" smtClean="0"/>
              <a:t>Who are the self employed? </a:t>
            </a:r>
            <a:r>
              <a:rPr lang="en-US" sz="3100" dirty="0" smtClean="0"/>
              <a:t>(Income level)</a:t>
            </a:r>
            <a:endParaRPr lang="en-US" sz="3100" dirty="0"/>
          </a:p>
        </p:txBody>
      </p:sp>
      <p:pic>
        <p:nvPicPr>
          <p:cNvPr id="4" name="Content Placeholder 8"/>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8600" y="3526800"/>
            <a:ext cx="4345200" cy="3178800"/>
          </a:xfrm>
          <a:prstGeom prst="rect">
            <a:avLst/>
          </a:prstGeom>
          <a:noFill/>
          <a:ln>
            <a:noFill/>
          </a:ln>
        </p:spPr>
      </p:pic>
      <p:pic>
        <p:nvPicPr>
          <p:cNvPr id="5" name="Content Placeholder 9"/>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617600" y="3526800"/>
            <a:ext cx="4374000" cy="3178800"/>
          </a:xfrm>
          <a:prstGeom prst="rect">
            <a:avLst/>
          </a:prstGeom>
          <a:noFill/>
          <a:ln>
            <a:noFill/>
          </a:ln>
        </p:spPr>
      </p:pic>
      <p:sp>
        <p:nvSpPr>
          <p:cNvPr id="6" name="Rectangle 5"/>
          <p:cNvSpPr/>
          <p:nvPr/>
        </p:nvSpPr>
        <p:spPr>
          <a:xfrm>
            <a:off x="152400" y="3200400"/>
            <a:ext cx="4572000" cy="430887"/>
          </a:xfrm>
          <a:prstGeom prst="rect">
            <a:avLst/>
          </a:prstGeom>
        </p:spPr>
        <p:txBody>
          <a:bodyPr>
            <a:spAutoFit/>
          </a:bodyPr>
          <a:lstStyle/>
          <a:p>
            <a:pPr algn="ctr"/>
            <a:r>
              <a:rPr lang="en-US" sz="1100" dirty="0"/>
              <a:t>Separating Non-agricultural workers into wage and salary, employer, own account and non-paid</a:t>
            </a:r>
          </a:p>
        </p:txBody>
      </p:sp>
      <p:sp>
        <p:nvSpPr>
          <p:cNvPr id="7" name="Rectangle 6"/>
          <p:cNvSpPr/>
          <p:nvPr/>
        </p:nvSpPr>
        <p:spPr>
          <a:xfrm>
            <a:off x="4572000" y="3226713"/>
            <a:ext cx="4572000" cy="430887"/>
          </a:xfrm>
          <a:prstGeom prst="rect">
            <a:avLst/>
          </a:prstGeom>
        </p:spPr>
        <p:txBody>
          <a:bodyPr>
            <a:spAutoFit/>
          </a:bodyPr>
          <a:lstStyle/>
          <a:p>
            <a:pPr algn="ctr"/>
            <a:r>
              <a:rPr lang="en-US" sz="1100" dirty="0"/>
              <a:t>Separating Agricultural workers into wage and salary, employer, own account and non-paid</a:t>
            </a:r>
          </a:p>
        </p:txBody>
      </p:sp>
      <p:sp>
        <p:nvSpPr>
          <p:cNvPr id="1025" name="Rectangle 1"/>
          <p:cNvSpPr>
            <a:spLocks noChangeArrowheads="1"/>
          </p:cNvSpPr>
          <p:nvPr/>
        </p:nvSpPr>
        <p:spPr bwMode="auto">
          <a:xfrm>
            <a:off x="228600" y="1232120"/>
            <a:ext cx="8686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per capita GDP rises (to about 600-700 2005 US PPP dollars) workers transition out of non-paid employment and own account in agriculture and into non-agricultural own account.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countries move from low to lower middle income (from about $600 to $1200), there is a shift into wage and salaried work within both agriculture and non-agriculture.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 middle income countries grow there is a structural transformation into non-agricultural wage and salary employment, and to a lesser extent non-agricultural employer, and out of all types of agricultural employment and non-agricultural own account.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rmAutofit fontScale="90000"/>
          </a:bodyPr>
          <a:lstStyle/>
          <a:p>
            <a:r>
              <a:rPr lang="en-US" dirty="0" smtClean="0"/>
              <a:t>Who are the self employed? </a:t>
            </a:r>
            <a:r>
              <a:rPr lang="en-US" sz="3100" dirty="0" smtClean="0"/>
              <a:t>(Education)</a:t>
            </a:r>
            <a:endParaRPr lang="en-US" dirty="0"/>
          </a:p>
        </p:txBody>
      </p:sp>
      <p:sp>
        <p:nvSpPr>
          <p:cNvPr id="1026" name="Rectangle 2"/>
          <p:cNvSpPr>
            <a:spLocks noChangeArrowheads="1"/>
          </p:cNvSpPr>
          <p:nvPr/>
        </p:nvSpPr>
        <p:spPr bwMode="auto">
          <a:xfrm>
            <a:off x="152400" y="1008221"/>
            <a:ext cx="8839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Most educated: Non-agricultural employers and non-agricultural wage and salaried employees</a:t>
            </a:r>
          </a:p>
          <a:p>
            <a:pPr lvl="0"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Least educated: Agricultural workers.</a:t>
            </a:r>
          </a:p>
          <a:p>
            <a:pPr lvl="0"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Intermediate: Non-agricultural own account workers and Non-agricultural non-paid employees.</a:t>
            </a:r>
          </a:p>
          <a:p>
            <a:pPr lvl="0"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Similar patterns</a:t>
            </a:r>
            <a:r>
              <a:rPr kumimoji="0" lang="en-US" sz="1600" b="0" i="0" u="none" strike="noStrike" cap="none" normalizeH="0" dirty="0" smtClean="0">
                <a:ln>
                  <a:noFill/>
                </a:ln>
                <a:solidFill>
                  <a:schemeClr val="tx1"/>
                </a:solidFill>
                <a:effectLst/>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cs typeface="Arial" pitchFamily="34" charset="0"/>
              </a:rPr>
              <a:t>for countries in all regions and income groups.</a:t>
            </a:r>
          </a:p>
          <a:p>
            <a:pPr lvl="1"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In particular, as per capita GNI increases employers do not become more educated relative to the own account workers or wage and salaried employees</a:t>
            </a:r>
          </a:p>
        </p:txBody>
      </p:sp>
      <p:graphicFrame>
        <p:nvGraphicFramePr>
          <p:cNvPr id="13" name="Table 12"/>
          <p:cNvGraphicFramePr>
            <a:graphicFrameLocks noGrp="1"/>
          </p:cNvGraphicFramePr>
          <p:nvPr/>
        </p:nvGraphicFramePr>
        <p:xfrm>
          <a:off x="685800" y="2775898"/>
          <a:ext cx="7696200" cy="3947990"/>
        </p:xfrm>
        <a:graphic>
          <a:graphicData uri="http://schemas.openxmlformats.org/drawingml/2006/table">
            <a:tbl>
              <a:tblPr/>
              <a:tblGrid>
                <a:gridCol w="2180075"/>
                <a:gridCol w="804592"/>
                <a:gridCol w="934794"/>
                <a:gridCol w="863017"/>
                <a:gridCol w="878874"/>
                <a:gridCol w="1034952"/>
                <a:gridCol w="999896"/>
              </a:tblGrid>
              <a:tr h="227578">
                <a:tc>
                  <a:txBody>
                    <a:bodyPr/>
                    <a:lstStyle/>
                    <a:p>
                      <a:pPr marL="0" marR="0">
                        <a:lnSpc>
                          <a:spcPct val="115000"/>
                        </a:lnSpc>
                        <a:spcBef>
                          <a:spcPts val="0"/>
                        </a:spcBef>
                        <a:spcAft>
                          <a:spcPts val="0"/>
                        </a:spcAft>
                      </a:pPr>
                      <a:r>
                        <a:rPr lang="en-US" sz="1050" b="1"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gridSpan="2">
                  <a:txBody>
                    <a:bodyPr/>
                    <a:lstStyle/>
                    <a:p>
                      <a:pPr marL="0" marR="0">
                        <a:lnSpc>
                          <a:spcPct val="115000"/>
                        </a:lnSpc>
                        <a:spcBef>
                          <a:spcPts val="0"/>
                        </a:spcBef>
                        <a:spcAft>
                          <a:spcPts val="0"/>
                        </a:spcAft>
                      </a:pPr>
                      <a:r>
                        <a:rPr lang="en-US" sz="1200" b="1">
                          <a:solidFill>
                            <a:srgbClr val="000000"/>
                          </a:solidFill>
                          <a:latin typeface="Calibri"/>
                          <a:ea typeface="Times New Roman"/>
                          <a:cs typeface="Times New Roman"/>
                        </a:rPr>
                        <a:t>Non-agriculture</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 </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 </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r>
              <a:tr h="669990">
                <a:tc>
                  <a:txBody>
                    <a:bodyPr/>
                    <a:lstStyle/>
                    <a:p>
                      <a:pPr marL="0" marR="0">
                        <a:lnSpc>
                          <a:spcPct val="115000"/>
                        </a:lnSpc>
                        <a:spcBef>
                          <a:spcPts val="0"/>
                        </a:spcBef>
                        <a:spcAft>
                          <a:spcPts val="0"/>
                        </a:spcAft>
                      </a:pPr>
                      <a:r>
                        <a:rPr lang="en-US" sz="1050" b="1"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Wage and Salaried Worker</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Non-paid Employees</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Employer</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050" b="1">
                          <a:solidFill>
                            <a:srgbClr val="000000"/>
                          </a:solidFill>
                          <a:latin typeface="Calibri"/>
                          <a:ea typeface="Times New Roman"/>
                          <a:cs typeface="Times New Roman"/>
                        </a:rPr>
                        <a:t>Own Account</a:t>
                      </a:r>
                      <a:endParaRPr lang="en-US" sz="1200">
                        <a:latin typeface="Calibri"/>
                        <a:ea typeface="Calibri"/>
                        <a:cs typeface="Times New Roman"/>
                      </a:endParaRPr>
                    </a:p>
                  </a:txBody>
                  <a:tcPr marL="65543" marR="655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200" b="1">
                          <a:solidFill>
                            <a:srgbClr val="000000"/>
                          </a:solidFill>
                          <a:latin typeface="Calibri"/>
                          <a:ea typeface="Times New Roman"/>
                          <a:cs typeface="Times New Roman"/>
                        </a:rPr>
                        <a:t>Agriculture</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nSpc>
                          <a:spcPct val="115000"/>
                        </a:lnSpc>
                        <a:spcBef>
                          <a:spcPts val="0"/>
                        </a:spcBef>
                        <a:spcAft>
                          <a:spcPts val="0"/>
                        </a:spcAft>
                      </a:pPr>
                      <a:r>
                        <a:rPr lang="en-US" sz="1200" b="1">
                          <a:solidFill>
                            <a:srgbClr val="000000"/>
                          </a:solidFill>
                          <a:latin typeface="Calibri"/>
                          <a:ea typeface="Times New Roman"/>
                          <a:cs typeface="Times New Roman"/>
                        </a:rPr>
                        <a:t>Not Employed</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r>
              <a:tr h="184247">
                <a:tc>
                  <a:txBody>
                    <a:bodyPr/>
                    <a:lstStyle/>
                    <a:p>
                      <a:pPr>
                        <a:lnSpc>
                          <a:spcPct val="115000"/>
                        </a:lnSpc>
                      </a:pPr>
                      <a:endParaRPr lang="en-US" sz="1200" dirty="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200">
                        <a:latin typeface="Calibri"/>
                      </a:endParaRPr>
                    </a:p>
                  </a:txBody>
                  <a:tcPr marL="65543" marR="65543" marT="0" marB="0" anchor="b">
                    <a:lnL>
                      <a:noFill/>
                    </a:lnL>
                    <a:lnR>
                      <a:noFill/>
                    </a:lnR>
                    <a:lnT w="12700" cap="flat" cmpd="sng" algn="ctr">
                      <a:solidFill>
                        <a:srgbClr val="000000"/>
                      </a:solidFill>
                      <a:prstDash val="solid"/>
                      <a:round/>
                      <a:headEnd type="none" w="med" len="med"/>
                      <a:tailEnd type="none" w="med" len="med"/>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All Countries</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9.4</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7.1</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10.4</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6.9</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4.2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6.7</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East Asia and Pacific</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dirty="0">
                          <a:solidFill>
                            <a:srgbClr val="000000"/>
                          </a:solidFill>
                          <a:latin typeface="Calibri"/>
                          <a:ea typeface="Times New Roman"/>
                          <a:cs typeface="Times New Roman"/>
                        </a:rPr>
                        <a:t>10.3</a:t>
                      </a:r>
                      <a:endParaRPr lang="en-US" sz="1200" dirty="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8.3</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9.8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7.5</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5.7</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8.5</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Europe and Central Asia</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13.0</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10.5</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12.8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10.5</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10.0</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10.2</a:t>
                      </a:r>
                      <a:endParaRPr lang="en-US" sz="1200">
                        <a:latin typeface="Calibri"/>
                        <a:ea typeface="Calibri"/>
                        <a:cs typeface="Times New Roman"/>
                      </a:endParaRPr>
                    </a:p>
                  </a:txBody>
                  <a:tcPr marL="65543" marR="65543" marT="0" marB="0" anchor="b">
                    <a:lnL>
                      <a:noFill/>
                    </a:lnL>
                    <a:lnR>
                      <a:noFill/>
                    </a:lnR>
                    <a:lnT>
                      <a:noFill/>
                    </a:lnT>
                    <a:lnB>
                      <a:noFill/>
                    </a:lnB>
                  </a:tcPr>
                </a:tc>
              </a:tr>
              <a:tr h="368495">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Latin America and Caribbean</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9.8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8.5</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10.4</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7.7</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4.8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7.7</a:t>
                      </a:r>
                      <a:endParaRPr lang="en-US" sz="1200">
                        <a:latin typeface="Calibri"/>
                        <a:ea typeface="Calibri"/>
                        <a:cs typeface="Times New Roman"/>
                      </a:endParaRPr>
                    </a:p>
                  </a:txBody>
                  <a:tcPr marL="65543" marR="65543" marT="0" marB="0" anchor="b">
                    <a:lnL>
                      <a:noFill/>
                    </a:lnL>
                    <a:lnR>
                      <a:noFill/>
                    </a:lnR>
                    <a:lnT>
                      <a:noFill/>
                    </a:lnT>
                    <a:lnB>
                      <a:noFill/>
                    </a:lnB>
                  </a:tcPr>
                </a:tc>
              </a:tr>
              <a:tr h="368495">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Middle East and North Africa</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9.3</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5.7</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8.4</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South Asia</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7.0</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6.4</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10.3</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3.4</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5.3</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Sub-Saharan Africa</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9.6</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5.7</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8.3</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4.2</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6.3</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c>
                  <a:txBody>
                    <a:bodyPr/>
                    <a:lstStyle/>
                    <a:p>
                      <a:pPr>
                        <a:lnSpc>
                          <a:spcPct val="115000"/>
                        </a:lnSpc>
                      </a:pPr>
                      <a:endParaRPr lang="en-US" sz="1200">
                        <a:latin typeface="Calibri"/>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Low Income</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6.7</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6.0</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7.8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5.3</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3.9</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4.9</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Lower Middle Income</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8.5</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6.9</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10.1</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6.8</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4.1</a:t>
                      </a:r>
                      <a:endParaRPr lang="en-US" sz="1200">
                        <a:latin typeface="Calibri"/>
                        <a:ea typeface="Calibri"/>
                        <a:cs typeface="Times New Roman"/>
                      </a:endParaRPr>
                    </a:p>
                  </a:txBody>
                  <a:tcPr marL="65543" marR="65543"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6.2</a:t>
                      </a:r>
                      <a:endParaRPr lang="en-US" sz="1200">
                        <a:latin typeface="Calibri"/>
                        <a:ea typeface="Calibri"/>
                        <a:cs typeface="Times New Roman"/>
                      </a:endParaRPr>
                    </a:p>
                  </a:txBody>
                  <a:tcPr marL="65543" marR="65543" marT="0" marB="0" anchor="b">
                    <a:lnL>
                      <a:noFill/>
                    </a:lnL>
                    <a:lnR>
                      <a:noFill/>
                    </a:lnR>
                    <a:lnT>
                      <a:noFill/>
                    </a:lnT>
                    <a:lnB>
                      <a:noFill/>
                    </a:lnB>
                  </a:tcPr>
                </a:tc>
              </a:tr>
              <a:tr h="184247">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Upper Middle Income</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10.9</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8.9</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11.0</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8.2</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Times New Roman"/>
                        </a:rPr>
                        <a:t>6.5</a:t>
                      </a:r>
                      <a:endParaRPr lang="en-US" sz="120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dirty="0">
                          <a:solidFill>
                            <a:srgbClr val="000000"/>
                          </a:solidFill>
                          <a:latin typeface="Calibri"/>
                          <a:ea typeface="Times New Roman"/>
                          <a:cs typeface="Times New Roman"/>
                        </a:rPr>
                        <a:t>8.8</a:t>
                      </a:r>
                      <a:endParaRPr lang="en-US" sz="1200" dirty="0">
                        <a:latin typeface="Calibri"/>
                        <a:ea typeface="Calibri"/>
                        <a:cs typeface="Times New Roman"/>
                      </a:endParaRPr>
                    </a:p>
                  </a:txBody>
                  <a:tcPr marL="65543" marR="65543"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rmAutofit fontScale="90000"/>
          </a:bodyPr>
          <a:lstStyle/>
          <a:p>
            <a:r>
              <a:rPr lang="en-US" dirty="0" smtClean="0"/>
              <a:t>Who are the self employed? </a:t>
            </a:r>
            <a:r>
              <a:rPr lang="en-US" sz="3100" dirty="0" smtClean="0"/>
              <a:t>(Gender)</a:t>
            </a:r>
            <a:endParaRPr lang="en-US" dirty="0"/>
          </a:p>
        </p:txBody>
      </p:sp>
      <p:sp>
        <p:nvSpPr>
          <p:cNvPr id="1026" name="Rectangle 2"/>
          <p:cNvSpPr>
            <a:spLocks noChangeArrowheads="1"/>
          </p:cNvSpPr>
          <p:nvPr/>
        </p:nvSpPr>
        <p:spPr bwMode="auto">
          <a:xfrm>
            <a:off x="152400" y="911185"/>
            <a:ext cx="88392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For countries in all regions and income groups,</a:t>
            </a:r>
          </a:p>
          <a:p>
            <a:pPr lvl="1"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Women are more likely to be non-employed or agricultural non-paid employees,</a:t>
            </a:r>
          </a:p>
          <a:p>
            <a:pPr lvl="1" fontAlgn="base">
              <a:spcBef>
                <a:spcPct val="0"/>
              </a:spcBef>
              <a:spcAft>
                <a:spcPct val="0"/>
              </a:spcAft>
              <a:buFontTx/>
              <a:buChar char="•"/>
            </a:pPr>
            <a:r>
              <a:rPr kumimoji="0" lang="en-US" sz="1600" b="0" i="0" u="none" strike="noStrike" cap="none" normalizeH="0" baseline="0" dirty="0" smtClean="0">
                <a:ln>
                  <a:noFill/>
                </a:ln>
                <a:solidFill>
                  <a:schemeClr val="tx1"/>
                </a:solidFill>
                <a:effectLst/>
                <a:latin typeface="Arial" pitchFamily="34" charset="0"/>
                <a:cs typeface="Arial" pitchFamily="34" charset="0"/>
              </a:rPr>
              <a:t>Men are more likely to be in any other employment category.</a:t>
            </a:r>
          </a:p>
          <a:p>
            <a:pPr lvl="2" fontAlgn="base">
              <a:spcBef>
                <a:spcPct val="0"/>
              </a:spcBef>
              <a:spcAft>
                <a:spcPct val="0"/>
              </a:spcAft>
              <a:buFontTx/>
              <a:buChar char="•"/>
            </a:pPr>
            <a:r>
              <a:rPr kumimoji="0" lang="en-US" sz="1400" b="0" i="0" u="none" strike="noStrike" cap="none" normalizeH="0" baseline="0" dirty="0" smtClean="0">
                <a:ln>
                  <a:noFill/>
                </a:ln>
                <a:solidFill>
                  <a:schemeClr val="tx1"/>
                </a:solidFill>
                <a:effectLst/>
                <a:latin typeface="Arial" pitchFamily="34" charset="0"/>
                <a:cs typeface="Arial" pitchFamily="34" charset="0"/>
              </a:rPr>
              <a:t>Men are more likely than women to be employers or own account workers in all regions.</a:t>
            </a:r>
          </a:p>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In general, women are less likely to be in high quality employment categories than are men.</a:t>
            </a:r>
          </a:p>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The biggest differences between men and women are in MENA and SA.</a:t>
            </a:r>
          </a:p>
        </p:txBody>
      </p:sp>
      <p:pic>
        <p:nvPicPr>
          <p:cNvPr id="5" name="Picture 4"/>
          <p:cNvPicPr/>
          <p:nvPr/>
        </p:nvPicPr>
        <p:blipFill>
          <a:blip r:embed="rId2" cstate="print"/>
          <a:srcRect/>
          <a:stretch>
            <a:fillRect/>
          </a:stretch>
        </p:blipFill>
        <p:spPr bwMode="auto">
          <a:xfrm>
            <a:off x="609600" y="2743200"/>
            <a:ext cx="7924800" cy="3886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rmAutofit fontScale="90000"/>
          </a:bodyPr>
          <a:lstStyle/>
          <a:p>
            <a:r>
              <a:rPr lang="en-US" dirty="0" smtClean="0"/>
              <a:t>Who are the self employed? </a:t>
            </a:r>
            <a:r>
              <a:rPr lang="en-US" sz="3100" dirty="0" smtClean="0"/>
              <a:t>(Age)</a:t>
            </a:r>
            <a:endParaRPr lang="en-US" dirty="0"/>
          </a:p>
        </p:txBody>
      </p:sp>
      <p:sp>
        <p:nvSpPr>
          <p:cNvPr id="1026" name="Rectangle 2"/>
          <p:cNvSpPr>
            <a:spLocks noChangeArrowheads="1"/>
          </p:cNvSpPr>
          <p:nvPr/>
        </p:nvSpPr>
        <p:spPr bwMode="auto">
          <a:xfrm>
            <a:off x="152400" y="1072277"/>
            <a:ext cx="8839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Proportion of both men and women who are employers increases with age from 15 until about 45 years old, and then remains relatively constant (until around 65, when the proportion of workers in all employment categories falls).</a:t>
            </a:r>
          </a:p>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Proportion of both men and women who are own account workers increases sharply with age until the late 30s, levels off, and then begins to fall from 40 on.</a:t>
            </a:r>
          </a:p>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For men, the proportion working as non-paid employees is high for teenagers, then falls sharply from after men reach 20 years old.</a:t>
            </a:r>
          </a:p>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For women, the proportion of working as non-paid employees is high for teenagers and remains high until they are about 40 years old, after which it begins to fall slowly.</a:t>
            </a:r>
          </a:p>
        </p:txBody>
      </p:sp>
      <p:pic>
        <p:nvPicPr>
          <p:cNvPr id="6" name="Picture 5"/>
          <p:cNvPicPr/>
          <p:nvPr/>
        </p:nvPicPr>
        <p:blipFill>
          <a:blip r:embed="rId2" cstate="print"/>
          <a:srcRect/>
          <a:stretch>
            <a:fillRect/>
          </a:stretch>
        </p:blipFill>
        <p:spPr bwMode="auto">
          <a:xfrm>
            <a:off x="228600" y="4105275"/>
            <a:ext cx="4343400" cy="2447925"/>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4800600" y="4086225"/>
            <a:ext cx="4267200" cy="25431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rmAutofit fontScale="90000"/>
          </a:bodyPr>
          <a:lstStyle/>
          <a:p>
            <a:r>
              <a:rPr lang="en-US" dirty="0" smtClean="0"/>
              <a:t>Who are the self employed? </a:t>
            </a:r>
            <a:r>
              <a:rPr lang="en-US" sz="3100" dirty="0" smtClean="0"/>
              <a:t>(Sector)</a:t>
            </a:r>
            <a:endParaRPr lang="en-US" dirty="0"/>
          </a:p>
        </p:txBody>
      </p:sp>
      <p:sp>
        <p:nvSpPr>
          <p:cNvPr id="1026" name="Rectangle 2"/>
          <p:cNvSpPr>
            <a:spLocks noChangeArrowheads="1"/>
          </p:cNvSpPr>
          <p:nvPr/>
        </p:nvSpPr>
        <p:spPr bwMode="auto">
          <a:xfrm>
            <a:off x="152400" y="884872"/>
            <a:ext cx="8991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In general, wage and salaried employees are much more likely to be in services than any other industry sector.  However, there are some exceptions:</a:t>
            </a:r>
          </a:p>
          <a:p>
            <a:pPr lvl="1" fontAlgn="base">
              <a:spcBef>
                <a:spcPct val="0"/>
              </a:spcBef>
              <a:spcAft>
                <a:spcPct val="0"/>
              </a:spcAft>
              <a:buFontTx/>
              <a:buChar char="•"/>
            </a:pPr>
            <a:r>
              <a:rPr kumimoji="0" lang="en-US" b="0" i="0" u="none" strike="noStrike" cap="none" normalizeH="0" baseline="0" dirty="0" smtClean="0">
                <a:ln>
                  <a:noFill/>
                </a:ln>
                <a:solidFill>
                  <a:schemeClr val="tx1"/>
                </a:solidFill>
                <a:effectLst/>
                <a:latin typeface="Arial" pitchFamily="34" charset="0"/>
                <a:cs typeface="Arial" pitchFamily="34" charset="0"/>
              </a:rPr>
              <a:t>In EAP and SA, wage and salaried workers more likely in manufacturing than services.</a:t>
            </a:r>
          </a:p>
          <a:p>
            <a:pPr lvl="1" fontAlgn="base">
              <a:spcBef>
                <a:spcPct val="0"/>
              </a:spcBef>
              <a:spcAft>
                <a:spcPct val="0"/>
              </a:spcAft>
              <a:buFontTx/>
              <a:buChar char="•"/>
            </a:pPr>
            <a:r>
              <a:rPr lang="en-US" dirty="0">
                <a:latin typeface="Arial" pitchFamily="34" charset="0"/>
                <a:cs typeface="Arial" pitchFamily="34" charset="0"/>
              </a:rPr>
              <a:t>I</a:t>
            </a:r>
            <a:r>
              <a:rPr kumimoji="0" lang="en-US" b="0" i="0" u="none" strike="noStrike" cap="none" normalizeH="0" baseline="0" dirty="0" smtClean="0">
                <a:ln>
                  <a:noFill/>
                </a:ln>
                <a:solidFill>
                  <a:schemeClr val="tx1"/>
                </a:solidFill>
                <a:effectLst/>
                <a:latin typeface="Arial" pitchFamily="34" charset="0"/>
                <a:cs typeface="Arial" pitchFamily="34" charset="0"/>
              </a:rPr>
              <a:t>n LMICs, wage and salaried workers more likely in manufacturing than services.</a:t>
            </a:r>
          </a:p>
        </p:txBody>
      </p:sp>
      <p:pic>
        <p:nvPicPr>
          <p:cNvPr id="8" name="Picture 7"/>
          <p:cNvPicPr/>
          <p:nvPr/>
        </p:nvPicPr>
        <p:blipFill>
          <a:blip r:embed="rId2" cstate="print"/>
          <a:srcRect/>
          <a:stretch>
            <a:fillRect/>
          </a:stretch>
        </p:blipFill>
        <p:spPr bwMode="auto">
          <a:xfrm>
            <a:off x="609600" y="2362200"/>
            <a:ext cx="7924799" cy="4419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rmAutofit fontScale="90000"/>
          </a:bodyPr>
          <a:lstStyle/>
          <a:p>
            <a:r>
              <a:rPr lang="en-US" dirty="0" smtClean="0"/>
              <a:t>Who are the self employed? </a:t>
            </a:r>
            <a:r>
              <a:rPr lang="en-US" sz="3100" dirty="0" smtClean="0"/>
              <a:t>(Consumption)</a:t>
            </a:r>
            <a:endParaRPr lang="en-US" dirty="0"/>
          </a:p>
        </p:txBody>
      </p:sp>
      <p:sp>
        <p:nvSpPr>
          <p:cNvPr id="1026" name="Rectangle 2"/>
          <p:cNvSpPr>
            <a:spLocks noChangeArrowheads="1"/>
          </p:cNvSpPr>
          <p:nvPr/>
        </p:nvSpPr>
        <p:spPr bwMode="auto">
          <a:xfrm>
            <a:off x="533400" y="914400"/>
            <a:ext cx="86106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latin typeface="Arial" pitchFamily="34" charset="0"/>
                <a:cs typeface="Arial" pitchFamily="34" charset="0"/>
              </a:rPr>
              <a:t>Ranking from richest to poorest:</a:t>
            </a:r>
          </a:p>
          <a:p>
            <a:pPr lvl="1" fontAlgn="base">
              <a:spcBef>
                <a:spcPct val="0"/>
              </a:spcBef>
              <a:spcAft>
                <a:spcPct val="0"/>
              </a:spcAft>
              <a:buFontTx/>
              <a:buChar char="•"/>
            </a:pPr>
            <a:r>
              <a:rPr lang="en-US" dirty="0" smtClean="0">
                <a:latin typeface="Arial" pitchFamily="34" charset="0"/>
                <a:cs typeface="Arial" pitchFamily="34" charset="0"/>
              </a:rPr>
              <a:t>Non-agricultural employers</a:t>
            </a:r>
          </a:p>
          <a:p>
            <a:pPr lvl="1" fontAlgn="base">
              <a:spcBef>
                <a:spcPct val="0"/>
              </a:spcBef>
              <a:spcAft>
                <a:spcPct val="0"/>
              </a:spcAft>
              <a:buFontTx/>
              <a:buChar char="•"/>
            </a:pPr>
            <a:r>
              <a:rPr lang="en-US" dirty="0" smtClean="0">
                <a:latin typeface="Arial" pitchFamily="34" charset="0"/>
                <a:cs typeface="Arial" pitchFamily="34" charset="0"/>
              </a:rPr>
              <a:t>Wage and salary workers</a:t>
            </a:r>
          </a:p>
          <a:p>
            <a:pPr lvl="1" fontAlgn="base">
              <a:spcBef>
                <a:spcPct val="0"/>
              </a:spcBef>
              <a:spcAft>
                <a:spcPct val="0"/>
              </a:spcAft>
              <a:buFontTx/>
              <a:buChar char="•"/>
            </a:pPr>
            <a:r>
              <a:rPr lang="en-US" dirty="0" smtClean="0">
                <a:latin typeface="Arial" pitchFamily="34" charset="0"/>
                <a:cs typeface="Arial" pitchFamily="34" charset="0"/>
              </a:rPr>
              <a:t>Own-Account and Unpaid workers</a:t>
            </a:r>
          </a:p>
          <a:p>
            <a:pPr lvl="1" fontAlgn="base">
              <a:spcBef>
                <a:spcPct val="0"/>
              </a:spcBef>
              <a:spcAft>
                <a:spcPct val="0"/>
              </a:spcAft>
              <a:buFontTx/>
              <a:buChar char="•"/>
            </a:pPr>
            <a:r>
              <a:rPr lang="en-US" dirty="0" smtClean="0">
                <a:latin typeface="Arial" pitchFamily="34" charset="0"/>
                <a:cs typeface="Arial" pitchFamily="34" charset="0"/>
              </a:rPr>
              <a:t>Not Employed</a:t>
            </a:r>
          </a:p>
          <a:p>
            <a:pPr lvl="1" fontAlgn="base">
              <a:spcBef>
                <a:spcPct val="0"/>
              </a:spcBef>
              <a:spcAft>
                <a:spcPct val="0"/>
              </a:spcAft>
              <a:buFontTx/>
              <a:buChar char="•"/>
            </a:pPr>
            <a:r>
              <a:rPr lang="en-US" dirty="0" smtClean="0">
                <a:latin typeface="Arial" pitchFamily="34" charset="0"/>
                <a:cs typeface="Arial" pitchFamily="34" charset="0"/>
              </a:rPr>
              <a:t>Agricultural workers</a:t>
            </a:r>
          </a:p>
        </p:txBody>
      </p:sp>
      <p:pic>
        <p:nvPicPr>
          <p:cNvPr id="5" name="Picture 4"/>
          <p:cNvPicPr/>
          <p:nvPr/>
        </p:nvPicPr>
        <p:blipFill>
          <a:blip r:embed="rId2" cstate="print"/>
          <a:srcRect/>
          <a:stretch>
            <a:fillRect/>
          </a:stretch>
        </p:blipFill>
        <p:spPr bwMode="auto">
          <a:xfrm>
            <a:off x="457200" y="2667000"/>
            <a:ext cx="8229599" cy="4114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“Successful” self employment</a:t>
            </a:r>
            <a:endParaRPr lang="en-US" dirty="0"/>
          </a:p>
        </p:txBody>
      </p:sp>
      <p:sp>
        <p:nvSpPr>
          <p:cNvPr id="3" name="Content Placeholder 2"/>
          <p:cNvSpPr>
            <a:spLocks noGrp="1"/>
          </p:cNvSpPr>
          <p:nvPr>
            <p:ph sz="quarter" idx="1"/>
          </p:nvPr>
        </p:nvSpPr>
        <p:spPr>
          <a:xfrm>
            <a:off x="914400" y="914400"/>
            <a:ext cx="7772400" cy="4572000"/>
          </a:xfrm>
        </p:spPr>
        <p:txBody>
          <a:bodyPr/>
          <a:lstStyle/>
          <a:p>
            <a:r>
              <a:rPr lang="en-US" dirty="0" smtClean="0"/>
              <a:t>Definition 1: Employer</a:t>
            </a:r>
          </a:p>
          <a:p>
            <a:pPr lvl="1"/>
            <a:r>
              <a:rPr lang="en-US" dirty="0" smtClean="0"/>
              <a:t>More robust</a:t>
            </a:r>
          </a:p>
          <a:p>
            <a:pPr lvl="1"/>
            <a:r>
              <a:rPr lang="en-US" dirty="0" smtClean="0"/>
              <a:t>Small cell sizes for “success”</a:t>
            </a:r>
          </a:p>
        </p:txBody>
      </p:sp>
      <p:graphicFrame>
        <p:nvGraphicFramePr>
          <p:cNvPr id="4" name="Table 3"/>
          <p:cNvGraphicFramePr>
            <a:graphicFrameLocks noGrp="1"/>
          </p:cNvGraphicFramePr>
          <p:nvPr/>
        </p:nvGraphicFramePr>
        <p:xfrm>
          <a:off x="609600" y="2408217"/>
          <a:ext cx="8077200" cy="4212160"/>
        </p:xfrm>
        <a:graphic>
          <a:graphicData uri="http://schemas.openxmlformats.org/drawingml/2006/table">
            <a:tbl>
              <a:tblPr/>
              <a:tblGrid>
                <a:gridCol w="2793725"/>
                <a:gridCol w="1365116"/>
                <a:gridCol w="1269875"/>
                <a:gridCol w="269849"/>
                <a:gridCol w="1174635"/>
                <a:gridCol w="1204000"/>
              </a:tblGrid>
              <a:tr h="18288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b="1" dirty="0">
                          <a:solidFill>
                            <a:srgbClr val="000000"/>
                          </a:solidFill>
                          <a:latin typeface="Calibri"/>
                          <a:ea typeface="Times New Roman"/>
                          <a:cs typeface="Times New Roman"/>
                        </a:rPr>
                        <a:t>   </a:t>
                      </a:r>
                      <a:r>
                        <a:rPr lang="en-US" sz="1200" b="1" dirty="0" smtClean="0">
                          <a:solidFill>
                            <a:srgbClr val="000000"/>
                          </a:solidFill>
                          <a:latin typeface="Arial" pitchFamily="34" charset="0"/>
                          <a:ea typeface="Times New Roman"/>
                          <a:cs typeface="Arial" pitchFamily="34" charset="0"/>
                        </a:rPr>
                        <a:t>Region and Income Level</a:t>
                      </a: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gridSpan="2">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Times New Roman"/>
                        </a:rPr>
                        <a:t> </a:t>
                      </a:r>
                      <a:r>
                        <a:rPr lang="en-US" sz="1200" b="1" dirty="0" smtClean="0">
                          <a:solidFill>
                            <a:srgbClr val="000000"/>
                          </a:solidFill>
                          <a:latin typeface="Calibri"/>
                          <a:ea typeface="Times New Roman"/>
                          <a:cs typeface="Times New Roman"/>
                        </a:rPr>
                        <a:t>NON-AGRICULTURE</a:t>
                      </a:r>
                      <a:endParaRPr lang="en-US" sz="1200" dirty="0">
                        <a:latin typeface="Calibri"/>
                        <a:ea typeface="Calibri"/>
                        <a:cs typeface="Times New Roman"/>
                      </a:endParaRPr>
                    </a:p>
                  </a:txBody>
                  <a:tcPr marL="58312" marR="58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gridSpan="2">
                  <a:txBody>
                    <a:bodyPr/>
                    <a:lstStyle/>
                    <a:p>
                      <a:pPr marL="0" marR="0" algn="ctr">
                        <a:lnSpc>
                          <a:spcPct val="115000"/>
                        </a:lnSpc>
                        <a:spcBef>
                          <a:spcPts val="0"/>
                        </a:spcBef>
                        <a:spcAft>
                          <a:spcPts val="0"/>
                        </a:spcAft>
                      </a:pPr>
                      <a:r>
                        <a:rPr lang="en-US" sz="1200" b="1" dirty="0" smtClean="0">
                          <a:solidFill>
                            <a:srgbClr val="000000"/>
                          </a:solidFill>
                          <a:latin typeface="Calibri"/>
                          <a:ea typeface="Times New Roman"/>
                          <a:cs typeface="Times New Roman"/>
                        </a:rPr>
                        <a:t>AGRICULTURE</a:t>
                      </a:r>
                      <a:endParaRPr lang="en-US" sz="1200" dirty="0">
                        <a:latin typeface="Calibri"/>
                        <a:ea typeface="Calibri"/>
                        <a:cs typeface="Times New Roman"/>
                      </a:endParaRPr>
                    </a:p>
                  </a:txBody>
                  <a:tcPr marL="58312" marR="5831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r>
              <a:tr h="182880">
                <a:tc>
                  <a:txBody>
                    <a:bodyPr/>
                    <a:lstStyle/>
                    <a:p>
                      <a:pPr marL="0" marR="0" algn="ctr">
                        <a:lnSpc>
                          <a:spcPct val="115000"/>
                        </a:lnSpc>
                        <a:spcBef>
                          <a:spcPts val="0"/>
                        </a:spcBef>
                        <a:spcAft>
                          <a:spcPts val="0"/>
                        </a:spcAft>
                      </a:pPr>
                      <a:r>
                        <a:rPr lang="en-US" sz="1200" b="1" dirty="0" smtClean="0">
                          <a:latin typeface="Arial"/>
                          <a:ea typeface="Times New Roman"/>
                          <a:cs typeface="Times New Roman"/>
                        </a:rPr>
                        <a:t>(</a:t>
                      </a:r>
                      <a:r>
                        <a:rPr lang="en-US" sz="1200" b="1" dirty="0">
                          <a:latin typeface="Arial"/>
                          <a:ea typeface="Times New Roman"/>
                          <a:cs typeface="Times New Roman"/>
                        </a:rPr>
                        <a:t>number of countries in sample)</a:t>
                      </a:r>
                      <a:endParaRPr lang="en-US" sz="1200" dirty="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Successful</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Unsuccessful</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Successful</a:t>
                      </a:r>
                      <a:endParaRPr lang="en-US" sz="1200" dirty="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Unsuccessful</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214603">
                <a:tc>
                  <a:txBody>
                    <a:bodyPr/>
                    <a:lstStyle/>
                    <a:p>
                      <a:pPr marL="0" marR="0">
                        <a:lnSpc>
                          <a:spcPct val="115000"/>
                        </a:lnSpc>
                        <a:spcBef>
                          <a:spcPts val="0"/>
                        </a:spcBef>
                        <a:spcAft>
                          <a:spcPts val="0"/>
                        </a:spcAft>
                      </a:pPr>
                      <a:r>
                        <a:rPr lang="en-US" sz="1200" b="1" dirty="0">
                          <a:latin typeface="Arial"/>
                          <a:ea typeface="Times New Roman"/>
                          <a:cs typeface="Times New Roman"/>
                        </a:rPr>
                        <a:t>All Countries (89)</a:t>
                      </a:r>
                      <a:endParaRPr lang="en-US" sz="1200" dirty="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2.1</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14.4</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0.8</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15.4</a:t>
                      </a:r>
                      <a:endParaRPr lang="en-US" sz="1200">
                        <a:latin typeface="Calibri"/>
                        <a:ea typeface="Calibri"/>
                        <a:cs typeface="Times New Roman"/>
                      </a:endParaRPr>
                    </a:p>
                  </a:txBody>
                  <a:tcPr marL="58312" marR="58312" marT="0" marB="0" anchor="b">
                    <a:lnL>
                      <a:noFill/>
                    </a:lnL>
                    <a:lnR>
                      <a:noFill/>
                    </a:lnR>
                    <a:lnT w="12700" cap="flat" cmpd="sng" algn="ctr">
                      <a:solidFill>
                        <a:srgbClr val="000000"/>
                      </a:solidFill>
                      <a:prstDash val="solid"/>
                      <a:round/>
                      <a:headEnd type="none" w="med" len="med"/>
                      <a:tailEnd type="none" w="med" len="med"/>
                    </a:lnT>
                    <a:lnB>
                      <a:noFill/>
                    </a:lnB>
                  </a:tcPr>
                </a:tc>
              </a:tr>
              <a:tr h="398059">
                <a:tc>
                  <a:txBody>
                    <a:bodyPr/>
                    <a:lstStyle/>
                    <a:p>
                      <a:pPr marL="0" marR="0">
                        <a:lnSpc>
                          <a:spcPct val="115000"/>
                        </a:lnSpc>
                        <a:spcBef>
                          <a:spcPts val="0"/>
                        </a:spcBef>
                        <a:spcAft>
                          <a:spcPts val="0"/>
                        </a:spcAft>
                      </a:pPr>
                      <a:r>
                        <a:rPr lang="en-US" sz="1200" b="1">
                          <a:latin typeface="Arial"/>
                          <a:ea typeface="Times New Roman"/>
                          <a:cs typeface="Times New Roman"/>
                        </a:rPr>
                        <a:t>Low and Middle Income Countries (66)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1.8</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15.7</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0.9</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18.2</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r>
              <a:tr h="214603">
                <a:tc gridSpan="2">
                  <a:txBody>
                    <a:bodyPr/>
                    <a:lstStyle/>
                    <a:p>
                      <a:pPr marL="0" marR="0">
                        <a:lnSpc>
                          <a:spcPct val="115000"/>
                        </a:lnSpc>
                        <a:spcBef>
                          <a:spcPts val="0"/>
                        </a:spcBef>
                        <a:spcAft>
                          <a:spcPts val="0"/>
                        </a:spcAft>
                      </a:pPr>
                      <a:r>
                        <a:rPr lang="en-US" sz="1200" b="1">
                          <a:solidFill>
                            <a:srgbClr val="000000"/>
                          </a:solidFill>
                          <a:latin typeface="Calibri"/>
                          <a:ea typeface="Times New Roman"/>
                          <a:cs typeface="Times New Roman"/>
                        </a:rPr>
                        <a:t>Region (Low and Middle Income Countries)</a:t>
                      </a:r>
                      <a:endParaRPr lang="en-US" sz="1200">
                        <a:latin typeface="Calibri"/>
                        <a:ea typeface="Calibri"/>
                        <a:cs typeface="Times New Roman"/>
                      </a:endParaRPr>
                    </a:p>
                  </a:txBody>
                  <a:tcPr marL="58312" marR="58312" marT="0" marB="0" anchor="b">
                    <a:lnL>
                      <a:noFill/>
                    </a:lnL>
                    <a:lnR>
                      <a:noFill/>
                    </a:lnR>
                    <a:lnT>
                      <a:noFill/>
                    </a:lnT>
                    <a:lnB>
                      <a:noFill/>
                    </a:lnB>
                  </a:tcPr>
                </a:tc>
                <a:tc hMerge="1">
                  <a:txBody>
                    <a:bodyPr/>
                    <a:lstStyle/>
                    <a:p>
                      <a:endParaRPr lang="en-US"/>
                    </a:p>
                  </a:txBody>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r>
              <a:tr h="214603">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East Asia and Pacific (6)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1.8</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17.2</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1.5</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18.5</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Europe and Central Asia (13)</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2.6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5.0</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0.3</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4.7</a:t>
                      </a:r>
                      <a:endParaRPr lang="en-US" sz="1200">
                        <a:latin typeface="Calibri"/>
                        <a:ea typeface="Calibri"/>
                        <a:cs typeface="Times New Roman"/>
                      </a:endParaRPr>
                    </a:p>
                  </a:txBody>
                  <a:tcPr marL="58312" marR="58312" marT="0" marB="0" anchor="b">
                    <a:lnL>
                      <a:noFill/>
                    </a:lnL>
                    <a:lnR>
                      <a:noFill/>
                    </a:lnR>
                    <a:lnT>
                      <a:noFill/>
                    </a:lnT>
                    <a:lnB>
                      <a:noFill/>
                    </a:lnB>
                  </a:tcPr>
                </a:tc>
              </a:tr>
              <a:tr h="413671">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Latin America and the Caribbean (17)</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3.8</a:t>
                      </a:r>
                      <a:endParaRPr lang="en-US" sz="1200" dirty="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18.5</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1.2</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7.3</a:t>
                      </a:r>
                      <a:endParaRPr lang="en-US" sz="1200">
                        <a:latin typeface="Calibri"/>
                        <a:ea typeface="Calibri"/>
                        <a:cs typeface="Times New Roman"/>
                      </a:endParaRPr>
                    </a:p>
                  </a:txBody>
                  <a:tcPr marL="58312" marR="58312" marT="0" marB="0" anchor="ctr">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Middle East and North Africa (4)</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4.0</a:t>
                      </a:r>
                      <a:endParaRPr lang="en-US" sz="1200" dirty="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8.7</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5.8</a:t>
                      </a:r>
                      <a:endParaRPr lang="en-US" sz="1200">
                        <a:latin typeface="Calibri"/>
                        <a:ea typeface="Calibri"/>
                        <a:cs typeface="Times New Roman"/>
                      </a:endParaRPr>
                    </a:p>
                  </a:txBody>
                  <a:tcPr marL="58312" marR="58312"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10.2</a:t>
                      </a:r>
                      <a:endParaRPr lang="en-US" sz="1200">
                        <a:latin typeface="Calibri"/>
                        <a:ea typeface="Calibri"/>
                        <a:cs typeface="Times New Roman"/>
                      </a:endParaRPr>
                    </a:p>
                  </a:txBody>
                  <a:tcPr marL="58312" marR="58312" marT="0" marB="0" anchor="ctr">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South Asia (4)</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0.7</a:t>
                      </a:r>
                      <a:endParaRPr lang="en-US" sz="1200" dirty="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15.6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0.5</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17.8</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Sub-Saharan Africa (21)</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1.4</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19.0</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1.0</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37.1</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b="1">
                          <a:solidFill>
                            <a:srgbClr val="000000"/>
                          </a:solidFill>
                          <a:latin typeface="Calibri"/>
                          <a:ea typeface="Times New Roman"/>
                          <a:cs typeface="Times New Roman"/>
                        </a:rPr>
                        <a:t>Per Capita GNI</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c>
                  <a:txBody>
                    <a:bodyPr/>
                    <a:lstStyle/>
                    <a:p>
                      <a:pPr>
                        <a:lnSpc>
                          <a:spcPct val="115000"/>
                        </a:lnSpc>
                      </a:pPr>
                      <a:endParaRPr lang="en-US" sz="1200">
                        <a:latin typeface="Calibri"/>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Low Income (19)</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1.0</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17.9</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33.7</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Lower Middle Income (27)</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1.3</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15.6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1.1</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17.6</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Upper Middle Income (22)</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3.6</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14.3</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0.8</a:t>
                      </a:r>
                      <a:endParaRPr lang="en-US" sz="1200">
                        <a:latin typeface="Calibri"/>
                        <a:ea typeface="Calibri"/>
                        <a:cs typeface="Times New Roman"/>
                      </a:endParaRPr>
                    </a:p>
                  </a:txBody>
                  <a:tcPr marL="58312" marR="58312"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5.4</a:t>
                      </a:r>
                      <a:endParaRPr lang="en-US" sz="1200">
                        <a:latin typeface="Calibri"/>
                        <a:ea typeface="Calibri"/>
                        <a:cs typeface="Times New Roman"/>
                      </a:endParaRPr>
                    </a:p>
                  </a:txBody>
                  <a:tcPr marL="58312" marR="58312" marT="0" marB="0" anchor="b">
                    <a:lnL>
                      <a:noFill/>
                    </a:lnL>
                    <a:lnR>
                      <a:noFill/>
                    </a:lnR>
                    <a:lnT>
                      <a:noFill/>
                    </a:lnT>
                    <a:lnB>
                      <a:noFill/>
                    </a:lnB>
                  </a:tcPr>
                </a:tc>
              </a:tr>
              <a:tr h="206836">
                <a:tc>
                  <a:txBody>
                    <a:bodyPr/>
                    <a:lstStyle/>
                    <a:p>
                      <a:pPr marL="0" marR="0">
                        <a:lnSpc>
                          <a:spcPct val="115000"/>
                        </a:lnSpc>
                        <a:spcBef>
                          <a:spcPts val="0"/>
                        </a:spcBef>
                        <a:spcAft>
                          <a:spcPts val="0"/>
                        </a:spcAft>
                      </a:pPr>
                      <a:r>
                        <a:rPr lang="en-US" sz="1200">
                          <a:solidFill>
                            <a:srgbClr val="000000"/>
                          </a:solidFill>
                          <a:latin typeface="Calibri"/>
                          <a:ea typeface="Times New Roman"/>
                          <a:cs typeface="Times New Roman"/>
                        </a:rPr>
                        <a:t>High Income (24)</a:t>
                      </a:r>
                      <a:endParaRPr lang="en-US" sz="120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3.5</a:t>
                      </a:r>
                      <a:endParaRPr lang="en-US" sz="120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7.5</a:t>
                      </a:r>
                      <a:endParaRPr lang="en-US" sz="1200" dirty="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 </a:t>
                      </a:r>
                      <a:endParaRPr lang="en-US" sz="120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0.2</a:t>
                      </a:r>
                      <a:endParaRPr lang="en-US" sz="120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1.8</a:t>
                      </a:r>
                      <a:endParaRPr lang="en-US" sz="1200" dirty="0">
                        <a:latin typeface="Calibri"/>
                        <a:ea typeface="Calibri"/>
                        <a:cs typeface="Times New Roman"/>
                      </a:endParaRPr>
                    </a:p>
                  </a:txBody>
                  <a:tcPr marL="58312" marR="58312"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“Successful” self employment</a:t>
            </a:r>
            <a:endParaRPr lang="en-US" dirty="0"/>
          </a:p>
        </p:txBody>
      </p:sp>
      <p:sp>
        <p:nvSpPr>
          <p:cNvPr id="3" name="Content Placeholder 2"/>
          <p:cNvSpPr>
            <a:spLocks noGrp="1"/>
          </p:cNvSpPr>
          <p:nvPr>
            <p:ph sz="quarter" idx="1"/>
          </p:nvPr>
        </p:nvSpPr>
        <p:spPr>
          <a:xfrm>
            <a:off x="457200" y="914400"/>
            <a:ext cx="8305800" cy="1371600"/>
          </a:xfrm>
        </p:spPr>
        <p:txBody>
          <a:bodyPr/>
          <a:lstStyle/>
          <a:p>
            <a:r>
              <a:rPr lang="en-US" dirty="0" smtClean="0"/>
              <a:t>Definition 2: Out of poverty ($2 / day consumption)</a:t>
            </a:r>
          </a:p>
          <a:p>
            <a:pPr lvl="1"/>
            <a:r>
              <a:rPr lang="en-US" dirty="0" smtClean="0"/>
              <a:t>Less clean</a:t>
            </a:r>
          </a:p>
          <a:p>
            <a:pPr lvl="1"/>
            <a:r>
              <a:rPr lang="en-US" dirty="0" smtClean="0"/>
              <a:t>Larger cell sizes for “success”</a:t>
            </a:r>
          </a:p>
        </p:txBody>
      </p:sp>
      <p:graphicFrame>
        <p:nvGraphicFramePr>
          <p:cNvPr id="5" name="Table 4"/>
          <p:cNvGraphicFramePr>
            <a:graphicFrameLocks noGrp="1"/>
          </p:cNvGraphicFramePr>
          <p:nvPr/>
        </p:nvGraphicFramePr>
        <p:xfrm>
          <a:off x="609600" y="2362200"/>
          <a:ext cx="8153400" cy="4314636"/>
        </p:xfrm>
        <a:graphic>
          <a:graphicData uri="http://schemas.openxmlformats.org/drawingml/2006/table">
            <a:tbl>
              <a:tblPr/>
              <a:tblGrid>
                <a:gridCol w="2830373"/>
                <a:gridCol w="1383022"/>
                <a:gridCol w="1286532"/>
                <a:gridCol w="273387"/>
                <a:gridCol w="1190043"/>
                <a:gridCol w="1190043"/>
              </a:tblGrid>
              <a:tr h="230355">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Times New Roman"/>
                        </a:rPr>
                        <a:t>   </a:t>
                      </a:r>
                      <a:r>
                        <a:rPr lang="en-US" sz="1400" b="1" dirty="0">
                          <a:solidFill>
                            <a:srgbClr val="000000"/>
                          </a:solidFill>
                          <a:latin typeface="Arial" pitchFamily="34" charset="0"/>
                          <a:ea typeface="Times New Roman"/>
                          <a:cs typeface="Arial" pitchFamily="34" charset="0"/>
                        </a:rPr>
                        <a:t>Region and Income Level                 </a:t>
                      </a:r>
                      <a:endParaRPr lang="en-US" sz="1400" dirty="0">
                        <a:latin typeface="Arial" pitchFamily="34" charset="0"/>
                        <a:ea typeface="Calibri"/>
                        <a:cs typeface="Arial" pitchFamily="34" charset="0"/>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gridSpan="2">
                  <a:txBody>
                    <a:bodyPr/>
                    <a:lstStyle/>
                    <a:p>
                      <a:pPr marL="0" marR="0" algn="ctr">
                        <a:lnSpc>
                          <a:spcPct val="115000"/>
                        </a:lnSpc>
                        <a:spcBef>
                          <a:spcPts val="0"/>
                        </a:spcBef>
                        <a:spcAft>
                          <a:spcPts val="0"/>
                        </a:spcAft>
                      </a:pPr>
                      <a:r>
                        <a:rPr lang="en-US" sz="1400" b="1" dirty="0" smtClean="0">
                          <a:solidFill>
                            <a:srgbClr val="000000"/>
                          </a:solidFill>
                          <a:latin typeface="Calibri"/>
                          <a:ea typeface="Times New Roman"/>
                          <a:cs typeface="Times New Roman"/>
                        </a:rPr>
                        <a:t>NON-AGRICULTURE</a:t>
                      </a:r>
                      <a:endParaRPr lang="en-US" sz="1400" dirty="0">
                        <a:latin typeface="Calibri"/>
                        <a:ea typeface="Calibri"/>
                        <a:cs typeface="Times New Roman"/>
                      </a:endParaRPr>
                    </a:p>
                  </a:txBody>
                  <a:tcPr marL="64928" marR="6492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 </a:t>
                      </a:r>
                      <a:endParaRPr lang="en-US" sz="1400" dirty="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solidFill>
                      <a:srgbClr val="D7E4BC"/>
                    </a:solidFill>
                  </a:tcPr>
                </a:tc>
                <a:tc gridSpan="2">
                  <a:txBody>
                    <a:bodyPr/>
                    <a:lstStyle/>
                    <a:p>
                      <a:pPr marL="0" marR="0" algn="ctr">
                        <a:lnSpc>
                          <a:spcPct val="115000"/>
                        </a:lnSpc>
                        <a:spcBef>
                          <a:spcPts val="0"/>
                        </a:spcBef>
                        <a:spcAft>
                          <a:spcPts val="0"/>
                        </a:spcAft>
                      </a:pPr>
                      <a:r>
                        <a:rPr lang="en-US" sz="1400" b="1" dirty="0" smtClean="0">
                          <a:solidFill>
                            <a:srgbClr val="000000"/>
                          </a:solidFill>
                          <a:latin typeface="Calibri"/>
                          <a:ea typeface="Times New Roman"/>
                          <a:cs typeface="Times New Roman"/>
                        </a:rPr>
                        <a:t>AGRICULTURE</a:t>
                      </a:r>
                      <a:endParaRPr lang="en-US" sz="1400" dirty="0">
                        <a:latin typeface="Calibri"/>
                        <a:ea typeface="Calibri"/>
                        <a:cs typeface="Times New Roman"/>
                      </a:endParaRPr>
                    </a:p>
                  </a:txBody>
                  <a:tcPr marL="64928" marR="6492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tr>
              <a:tr h="418828">
                <a:tc>
                  <a:txBody>
                    <a:bodyPr/>
                    <a:lstStyle/>
                    <a:p>
                      <a:pPr marL="0" marR="0" algn="ctr">
                        <a:lnSpc>
                          <a:spcPct val="115000"/>
                        </a:lnSpc>
                        <a:spcBef>
                          <a:spcPts val="0"/>
                        </a:spcBef>
                        <a:spcAft>
                          <a:spcPts val="0"/>
                        </a:spcAft>
                      </a:pPr>
                      <a:r>
                        <a:rPr lang="en-US" sz="1200" b="1" dirty="0">
                          <a:latin typeface="Arial"/>
                          <a:ea typeface="Times New Roman"/>
                          <a:cs typeface="Times New Roman"/>
                        </a:rPr>
                        <a:t>(number of countries in sample)</a:t>
                      </a:r>
                      <a:endParaRPr lang="en-US" sz="1400" dirty="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Successful</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Unsuccessful</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 </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Successful</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a:latin typeface="Arial"/>
                          <a:ea typeface="Times New Roman"/>
                          <a:cs typeface="Times New Roman"/>
                        </a:rPr>
                        <a:t>Unsuccessful</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230355">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Times New Roman"/>
                        </a:rPr>
                        <a:t>All countries (45)</a:t>
                      </a:r>
                      <a:endParaRPr lang="en-US" sz="1400" dirty="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Arial"/>
                          <a:ea typeface="Times New Roman"/>
                          <a:cs typeface="Times New Roman"/>
                        </a:rPr>
                        <a:t>7.7</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Arial"/>
                          <a:ea typeface="Times New Roman"/>
                          <a:cs typeface="Times New Roman"/>
                        </a:rPr>
                        <a:t>9.3</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latin typeface="Calibri"/>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Arial"/>
                          <a:ea typeface="Times New Roman"/>
                          <a:cs typeface="Times New Roman"/>
                        </a:rPr>
                        <a:t>4.3</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Arial"/>
                          <a:ea typeface="Times New Roman"/>
                          <a:cs typeface="Times New Roman"/>
                        </a:rPr>
                        <a:t>14.1</a:t>
                      </a:r>
                      <a:endParaRPr lang="en-US" sz="1400">
                        <a:latin typeface="Calibri"/>
                        <a:ea typeface="Calibri"/>
                        <a:cs typeface="Times New Roman"/>
                      </a:endParaRPr>
                    </a:p>
                  </a:txBody>
                  <a:tcPr marL="64928" marR="64928" marT="0" marB="0" anchor="b">
                    <a:lnL>
                      <a:noFill/>
                    </a:lnL>
                    <a:lnR>
                      <a:noFill/>
                    </a:lnR>
                    <a:lnT w="12700" cap="flat" cmpd="sng" algn="ctr">
                      <a:solidFill>
                        <a:srgbClr val="000000"/>
                      </a:solidFill>
                      <a:prstDash val="solid"/>
                      <a:round/>
                      <a:headEnd type="none" w="med" len="med"/>
                      <a:tailEnd type="none" w="med" len="med"/>
                    </a:lnT>
                    <a:lnB>
                      <a:noFill/>
                    </a:lnB>
                  </a:tcPr>
                </a:tc>
              </a:tr>
              <a:tr h="230355">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b="1">
                          <a:solidFill>
                            <a:srgbClr val="000000"/>
                          </a:solidFill>
                          <a:latin typeface="Calibri"/>
                          <a:ea typeface="Times New Roman"/>
                          <a:cs typeface="Times New Roman"/>
                        </a:rPr>
                        <a:t>Region</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East Asia and Pacific (6)</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10.3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8.7</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6.1</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13.9</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Europe and Central Asia (7)</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4.6</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0.3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2.0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0.8</a:t>
                      </a:r>
                      <a:endParaRPr lang="en-US" sz="1400">
                        <a:latin typeface="Calibri"/>
                        <a:ea typeface="Calibri"/>
                        <a:cs typeface="Times New Roman"/>
                      </a:endParaRPr>
                    </a:p>
                  </a:txBody>
                  <a:tcPr marL="64928" marR="64928" marT="0" marB="0" anchor="b">
                    <a:lnL>
                      <a:noFill/>
                    </a:lnL>
                    <a:lnR>
                      <a:noFill/>
                    </a:lnR>
                    <a:lnT>
                      <a:noFill/>
                    </a:lnT>
                    <a:lnB>
                      <a:noFill/>
                    </a:lnB>
                  </a:tcPr>
                </a:tc>
              </a:tr>
              <a:tr h="460712">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Latin America and the Caribbean (10)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19.0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2.9</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3.6</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Middle East and North Africa (3)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10.0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2.4</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11.9</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4.9</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South Asia (2)</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5.1</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10.8</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3.4</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15.1</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Sub-Saharan Africa (17)</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5.2</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18.3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4.9</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31.1</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b="1">
                          <a:solidFill>
                            <a:srgbClr val="000000"/>
                          </a:solidFill>
                          <a:latin typeface="Calibri"/>
                          <a:ea typeface="Times New Roman"/>
                          <a:cs typeface="Times New Roman"/>
                        </a:rPr>
                        <a:t>Per Capita GNI</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Low Income (13)</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5.7</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15.0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4.9</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25.3</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Lower Middle Income (20)</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6.8</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9.9</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a:lnSpc>
                          <a:spcPct val="115000"/>
                        </a:lnSpc>
                      </a:pPr>
                      <a:endParaRPr lang="en-US" sz="1400">
                        <a:latin typeface="Calibri"/>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4.4</a:t>
                      </a:r>
                      <a:endParaRPr lang="en-US" sz="1400">
                        <a:latin typeface="Calibri"/>
                        <a:ea typeface="Calibri"/>
                        <a:cs typeface="Times New Roman"/>
                      </a:endParaRPr>
                    </a:p>
                  </a:txBody>
                  <a:tcPr marL="64928" marR="64928"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14.6</a:t>
                      </a:r>
                      <a:endParaRPr lang="en-US" sz="1400">
                        <a:latin typeface="Calibri"/>
                        <a:ea typeface="Calibri"/>
                        <a:cs typeface="Times New Roman"/>
                      </a:endParaRPr>
                    </a:p>
                  </a:txBody>
                  <a:tcPr marL="64928" marR="64928" marT="0" marB="0" anchor="b">
                    <a:lnL>
                      <a:noFill/>
                    </a:lnL>
                    <a:lnR>
                      <a:noFill/>
                    </a:lnR>
                    <a:lnT>
                      <a:noFill/>
                    </a:lnT>
                    <a:lnB>
                      <a:noFill/>
                    </a:lnB>
                  </a:tcPr>
                </a:tc>
              </a:tr>
              <a:tr h="230355">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Upper Middle Income (12)</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13.2</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1.7</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 </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Times New Roman"/>
                        </a:rPr>
                        <a:t>3.2</a:t>
                      </a:r>
                      <a:endParaRPr lang="en-US" sz="140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Times New Roman"/>
                        </a:rPr>
                        <a:t>1.9</a:t>
                      </a:r>
                      <a:endParaRPr lang="en-US" sz="1400" dirty="0">
                        <a:latin typeface="Calibri"/>
                        <a:ea typeface="Calibri"/>
                        <a:cs typeface="Times New Roman"/>
                      </a:endParaRPr>
                    </a:p>
                  </a:txBody>
                  <a:tcPr marL="64928" marR="64928"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(1)</a:t>
            </a:r>
            <a:endParaRPr lang="en-US" dirty="0"/>
          </a:p>
        </p:txBody>
      </p:sp>
      <p:sp>
        <p:nvSpPr>
          <p:cNvPr id="3" name="Content Placeholder 2"/>
          <p:cNvSpPr>
            <a:spLocks noGrp="1"/>
          </p:cNvSpPr>
          <p:nvPr>
            <p:ph sz="quarter" idx="1"/>
          </p:nvPr>
        </p:nvSpPr>
        <p:spPr/>
        <p:txBody>
          <a:bodyPr/>
          <a:lstStyle/>
          <a:p>
            <a:r>
              <a:rPr lang="en-US" dirty="0" smtClean="0"/>
              <a:t>Wage and salary employment is lacking in the developing world</a:t>
            </a:r>
          </a:p>
          <a:p>
            <a:pPr lvl="1">
              <a:buNone/>
            </a:pPr>
            <a:endParaRPr lang="en-US" dirty="0"/>
          </a:p>
        </p:txBody>
      </p:sp>
      <p:pic>
        <p:nvPicPr>
          <p:cNvPr id="4" name="Image 5"/>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990600" y="2286000"/>
            <a:ext cx="7696200" cy="4191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err="1" smtClean="0"/>
              <a:t>Probit</a:t>
            </a:r>
            <a:r>
              <a:rPr lang="en-US" dirty="0" smtClean="0"/>
              <a:t> estimation</a:t>
            </a:r>
          </a:p>
          <a:p>
            <a:pPr lvl="1"/>
            <a:r>
              <a:rPr lang="en-US" dirty="0" smtClean="0"/>
              <a:t>Models include gender, education dummies and gender/age interactions</a:t>
            </a:r>
          </a:p>
          <a:p>
            <a:pPr lvl="1"/>
            <a:r>
              <a:rPr lang="en-US" dirty="0" smtClean="0"/>
              <a:t>Mean pseudo R-square for these </a:t>
            </a:r>
            <a:r>
              <a:rPr lang="en-US" dirty="0" err="1" smtClean="0"/>
              <a:t>Probits</a:t>
            </a:r>
            <a:r>
              <a:rPr lang="en-US" dirty="0" smtClean="0"/>
              <a:t> is 0.0834 for definition 1, and 0.1231 for definition 2 </a:t>
            </a:r>
          </a:p>
          <a:p>
            <a:endParaRPr lang="en-US" dirty="0" smtClean="0"/>
          </a:p>
          <a:p>
            <a:r>
              <a:rPr lang="en-US" dirty="0" smtClean="0"/>
              <a:t>Models are run country by country</a:t>
            </a:r>
          </a:p>
          <a:p>
            <a:endParaRPr lang="en-US" dirty="0" smtClean="0"/>
          </a:p>
          <a:p>
            <a:r>
              <a:rPr lang="en-US" dirty="0" smtClean="0"/>
              <a:t>Robustness checks:</a:t>
            </a:r>
          </a:p>
          <a:p>
            <a:pPr lvl="1"/>
            <a:r>
              <a:rPr lang="en-US" dirty="0" smtClean="0"/>
              <a:t>Control for majority social group</a:t>
            </a:r>
          </a:p>
          <a:p>
            <a:pPr lvl="1"/>
            <a:r>
              <a:rPr lang="en-US" dirty="0" smtClean="0"/>
              <a:t>With and without Sector and Urban/Rural</a:t>
            </a:r>
            <a:endParaRPr lang="en-US" dirty="0"/>
          </a:p>
        </p:txBody>
      </p:sp>
      <p:sp>
        <p:nvSpPr>
          <p:cNvPr id="4" name="Title 1"/>
          <p:cNvSpPr>
            <a:spLocks noGrp="1"/>
          </p:cNvSpPr>
          <p:nvPr>
            <p:ph type="title"/>
          </p:nvPr>
        </p:nvSpPr>
        <p:spPr>
          <a:xfrm>
            <a:off x="152400" y="76200"/>
            <a:ext cx="8991600" cy="1143000"/>
          </a:xfrm>
        </p:spPr>
        <p:txBody>
          <a:bodyPr>
            <a:normAutofit fontScale="90000"/>
          </a:bodyPr>
          <a:lstStyle/>
          <a:p>
            <a:r>
              <a:rPr lang="en-US" dirty="0" smtClean="0"/>
              <a:t>“Successful” self employment </a:t>
            </a:r>
            <a:r>
              <a:rPr lang="en-US" sz="3100" dirty="0" smtClean="0"/>
              <a:t>(Methodology)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“Successful” self employment </a:t>
            </a:r>
            <a:r>
              <a:rPr lang="en-US" sz="3100" dirty="0" smtClean="0"/>
              <a:t>(Results)</a:t>
            </a:r>
            <a:endParaRPr lang="en-US" dirty="0"/>
          </a:p>
        </p:txBody>
      </p:sp>
      <p:sp>
        <p:nvSpPr>
          <p:cNvPr id="3" name="Content Placeholder 2"/>
          <p:cNvSpPr>
            <a:spLocks noGrp="1"/>
          </p:cNvSpPr>
          <p:nvPr>
            <p:ph sz="quarter" idx="1"/>
          </p:nvPr>
        </p:nvSpPr>
        <p:spPr>
          <a:xfrm>
            <a:off x="457200" y="1066800"/>
            <a:ext cx="8305800" cy="5486400"/>
          </a:xfrm>
        </p:spPr>
        <p:txBody>
          <a:bodyPr>
            <a:noAutofit/>
          </a:bodyPr>
          <a:lstStyle/>
          <a:p>
            <a:pPr lvl="0"/>
            <a:r>
              <a:rPr lang="en-US" sz="2000" dirty="0" smtClean="0"/>
              <a:t>The probability of being an employer is higher in urban areas than rural areas.</a:t>
            </a:r>
          </a:p>
          <a:p>
            <a:pPr lvl="0"/>
            <a:endParaRPr lang="en-US" sz="2000" dirty="0" smtClean="0"/>
          </a:p>
          <a:p>
            <a:pPr lvl="0"/>
            <a:r>
              <a:rPr lang="en-US" sz="2000" dirty="0" smtClean="0"/>
              <a:t>In general, among industry sectors the probability of being successful is lowest in manufacturing.</a:t>
            </a:r>
          </a:p>
          <a:p>
            <a:pPr lvl="0"/>
            <a:endParaRPr lang="en-US" sz="2000" dirty="0" smtClean="0"/>
          </a:p>
          <a:p>
            <a:pPr lvl="0"/>
            <a:r>
              <a:rPr lang="en-US" sz="2000" dirty="0" smtClean="0"/>
              <a:t>Males are more likely to be successful</a:t>
            </a:r>
          </a:p>
          <a:p>
            <a:pPr lvl="0"/>
            <a:endParaRPr lang="en-US" sz="2000" dirty="0" smtClean="0"/>
          </a:p>
          <a:p>
            <a:pPr lvl="0"/>
            <a:r>
              <a:rPr lang="en-US" sz="2000" dirty="0" smtClean="0"/>
              <a:t>The probability of being successful increases with education</a:t>
            </a:r>
          </a:p>
          <a:p>
            <a:pPr lvl="0"/>
            <a:endParaRPr lang="en-US" sz="2000" dirty="0" smtClean="0"/>
          </a:p>
          <a:p>
            <a:pPr lvl="0"/>
            <a:r>
              <a:rPr lang="en-US" sz="2000" dirty="0" smtClean="0"/>
              <a:t>For both men women:</a:t>
            </a:r>
          </a:p>
          <a:p>
            <a:pPr lvl="1"/>
            <a:r>
              <a:rPr lang="en-US" sz="1800" dirty="0" smtClean="0"/>
              <a:t>Probability of being an employer increases with age from 15 to 49 (and then remains about the same, or falls, for the 50-65 year old group).</a:t>
            </a:r>
          </a:p>
          <a:p>
            <a:pPr lvl="1"/>
            <a:r>
              <a:rPr lang="en-US" sz="1800" dirty="0" smtClean="0"/>
              <a:t>Probability of being non-poor increases with age, except in low income countries, where the probability of being successful is highest for those between 25 and 49 years old.</a:t>
            </a:r>
          </a:p>
          <a:p>
            <a:endParaRPr lang="en-US"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144000" cy="1143000"/>
          </a:xfrm>
        </p:spPr>
        <p:txBody>
          <a:bodyPr>
            <a:normAutofit fontScale="90000"/>
          </a:bodyPr>
          <a:lstStyle/>
          <a:p>
            <a:r>
              <a:rPr lang="en-US" dirty="0" smtClean="0"/>
              <a:t>“Successful” self employment </a:t>
            </a:r>
            <a:r>
              <a:rPr lang="en-US" sz="3100" dirty="0" smtClean="0"/>
              <a:t>(Marginal effects)</a:t>
            </a:r>
            <a:endParaRPr lang="en-US" dirty="0"/>
          </a:p>
        </p:txBody>
      </p:sp>
      <p:pic>
        <p:nvPicPr>
          <p:cNvPr id="4" name="Content Placeholder 3"/>
          <p:cNvPicPr>
            <a:picLocks noGrp="1" noChangeAspect="1"/>
          </p:cNvPicPr>
          <p:nvPr>
            <p:ph sz="quarter" idx="1"/>
          </p:nvPr>
        </p:nvPicPr>
        <p:blipFill>
          <a:blip r:embed="rId2" cstate="print"/>
          <a:srcRect t="19123"/>
          <a:stretch>
            <a:fillRect/>
          </a:stretch>
        </p:blipFill>
        <p:spPr bwMode="auto">
          <a:xfrm>
            <a:off x="76200" y="1219200"/>
            <a:ext cx="8991354" cy="2286000"/>
          </a:xfrm>
          <a:prstGeom prst="rect">
            <a:avLst/>
          </a:prstGeom>
          <a:noFill/>
          <a:ln w="9525">
            <a:noFill/>
            <a:miter lim="800000"/>
            <a:headEnd/>
            <a:tailEnd/>
          </a:ln>
        </p:spPr>
      </p:pic>
      <p:pic>
        <p:nvPicPr>
          <p:cNvPr id="5" name="Picture 4"/>
          <p:cNvPicPr>
            <a:picLocks noChangeAspect="1"/>
          </p:cNvPicPr>
          <p:nvPr/>
        </p:nvPicPr>
        <p:blipFill>
          <a:blip r:embed="rId3" cstate="print"/>
          <a:srcRect t="19123"/>
          <a:stretch>
            <a:fillRect/>
          </a:stretch>
        </p:blipFill>
        <p:spPr bwMode="auto">
          <a:xfrm>
            <a:off x="76200" y="4187566"/>
            <a:ext cx="9004862" cy="2289434"/>
          </a:xfrm>
          <a:prstGeom prst="rect">
            <a:avLst/>
          </a:prstGeom>
          <a:noFill/>
          <a:ln w="9525">
            <a:noFill/>
            <a:miter lim="800000"/>
            <a:headEnd/>
            <a:tailEnd/>
          </a:ln>
        </p:spPr>
      </p:pic>
      <p:sp>
        <p:nvSpPr>
          <p:cNvPr id="6" name="TextBox 5"/>
          <p:cNvSpPr txBox="1"/>
          <p:nvPr/>
        </p:nvSpPr>
        <p:spPr>
          <a:xfrm>
            <a:off x="3200400" y="838200"/>
            <a:ext cx="2438400" cy="369332"/>
          </a:xfrm>
          <a:prstGeom prst="rect">
            <a:avLst/>
          </a:prstGeom>
          <a:noFill/>
        </p:spPr>
        <p:txBody>
          <a:bodyPr wrap="square" rtlCol="0">
            <a:spAutoFit/>
          </a:bodyPr>
          <a:lstStyle/>
          <a:p>
            <a:r>
              <a:rPr lang="en-US" dirty="0" smtClean="0"/>
              <a:t>Definition 1: Employer</a:t>
            </a:r>
            <a:endParaRPr lang="en-US" dirty="0"/>
          </a:p>
        </p:txBody>
      </p:sp>
      <p:sp>
        <p:nvSpPr>
          <p:cNvPr id="7" name="TextBox 6"/>
          <p:cNvSpPr txBox="1"/>
          <p:nvPr/>
        </p:nvSpPr>
        <p:spPr>
          <a:xfrm>
            <a:off x="2514600" y="3821668"/>
            <a:ext cx="3733800" cy="369332"/>
          </a:xfrm>
          <a:prstGeom prst="rect">
            <a:avLst/>
          </a:prstGeom>
          <a:noFill/>
        </p:spPr>
        <p:txBody>
          <a:bodyPr wrap="square" rtlCol="0">
            <a:spAutoFit/>
          </a:bodyPr>
          <a:lstStyle/>
          <a:p>
            <a:r>
              <a:rPr lang="en-US" dirty="0" smtClean="0"/>
              <a:t>Definition 2: $2/day consumption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Unsuccessful self employed with potential for success </a:t>
            </a:r>
            <a:r>
              <a:rPr lang="en-US" sz="3100" dirty="0" smtClean="0"/>
              <a:t>(Definition)</a:t>
            </a:r>
            <a:endParaRPr lang="en-US" dirty="0"/>
          </a:p>
        </p:txBody>
      </p:sp>
      <p:sp>
        <p:nvSpPr>
          <p:cNvPr id="3" name="Content Placeholder 2"/>
          <p:cNvSpPr>
            <a:spLocks noGrp="1"/>
          </p:cNvSpPr>
          <p:nvPr>
            <p:ph sz="quarter" idx="1"/>
          </p:nvPr>
        </p:nvSpPr>
        <p:spPr>
          <a:xfrm>
            <a:off x="457200" y="1447800"/>
            <a:ext cx="8458200" cy="5029200"/>
          </a:xfrm>
        </p:spPr>
        <p:txBody>
          <a:bodyPr>
            <a:normAutofit fontScale="92500"/>
          </a:bodyPr>
          <a:lstStyle/>
          <a:p>
            <a:r>
              <a:rPr lang="en-US" dirty="0" smtClean="0"/>
              <a:t>Using estimated probability of success for each country self employed individual </a:t>
            </a:r>
            <a:r>
              <a:rPr lang="en-US" sz="1700" dirty="0" smtClean="0"/>
              <a:t>(Grimm, </a:t>
            </a:r>
            <a:r>
              <a:rPr lang="en-US" sz="1700" dirty="0" err="1" smtClean="0"/>
              <a:t>Knorringa</a:t>
            </a:r>
            <a:r>
              <a:rPr lang="en-US" sz="1700" dirty="0" smtClean="0"/>
              <a:t> and Lay, 2012)</a:t>
            </a:r>
            <a:r>
              <a:rPr lang="en-US" dirty="0" smtClean="0"/>
              <a:t>:</a:t>
            </a:r>
          </a:p>
          <a:p>
            <a:pPr lvl="1"/>
            <a:r>
              <a:rPr lang="en-US" dirty="0" smtClean="0"/>
              <a:t>Calculate mean probability of success among the successful self employed</a:t>
            </a:r>
          </a:p>
          <a:p>
            <a:pPr lvl="1"/>
            <a:r>
              <a:rPr lang="en-US" dirty="0" smtClean="0"/>
              <a:t>Determine a threshold such that the mean probability of success for all individuals with a predicted probability of success above the threshold among the “unsuccessful” is the same as the mean predicted probability for the “successful”</a:t>
            </a:r>
          </a:p>
          <a:p>
            <a:pPr lvl="2"/>
            <a:r>
              <a:rPr lang="en-US" dirty="0" smtClean="0"/>
              <a:t>Requires “common support” for the predicted probability distributions</a:t>
            </a:r>
          </a:p>
          <a:p>
            <a:pPr lvl="2"/>
            <a:r>
              <a:rPr lang="en-US" dirty="0" smtClean="0"/>
              <a:t>Thresholds are country specific</a:t>
            </a:r>
          </a:p>
          <a:p>
            <a:pPr lvl="2"/>
            <a:endParaRPr lang="en-US" dirty="0" smtClean="0"/>
          </a:p>
          <a:p>
            <a:r>
              <a:rPr lang="en-US" dirty="0" smtClean="0"/>
              <a:t>Define “potentially successful” as those individuals with a predicted probability of success above the threshold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Unsuccessful self employed with potential for success </a:t>
            </a:r>
            <a:r>
              <a:rPr lang="en-US" sz="3100" dirty="0" smtClean="0"/>
              <a:t>(Results)</a:t>
            </a:r>
            <a:endParaRPr lang="en-US" dirty="0"/>
          </a:p>
        </p:txBody>
      </p:sp>
      <p:sp>
        <p:nvSpPr>
          <p:cNvPr id="3" name="Content Placeholder 2"/>
          <p:cNvSpPr>
            <a:spLocks noGrp="1"/>
          </p:cNvSpPr>
          <p:nvPr>
            <p:ph sz="quarter" idx="1"/>
          </p:nvPr>
        </p:nvSpPr>
        <p:spPr>
          <a:xfrm>
            <a:off x="152400" y="1371600"/>
            <a:ext cx="8991600" cy="1981200"/>
          </a:xfrm>
        </p:spPr>
        <p:txBody>
          <a:bodyPr>
            <a:noAutofit/>
          </a:bodyPr>
          <a:lstStyle/>
          <a:p>
            <a:r>
              <a:rPr lang="en-US" sz="1400" dirty="0" smtClean="0"/>
              <a:t>On average, in Low and Middle Income Countries 36-37% of the non-agricultural own account workers have a high potential to become successful.</a:t>
            </a:r>
          </a:p>
          <a:p>
            <a:r>
              <a:rPr lang="en-US" sz="1400" dirty="0" smtClean="0"/>
              <a:t>Share of potential employers increases with GNI per capita, but no such tendency with second definition</a:t>
            </a:r>
          </a:p>
          <a:p>
            <a:r>
              <a:rPr lang="en-US" sz="1400" dirty="0" smtClean="0"/>
              <a:t>By region:</a:t>
            </a:r>
          </a:p>
          <a:p>
            <a:pPr lvl="1"/>
            <a:r>
              <a:rPr lang="en-US" sz="1200" dirty="0" smtClean="0"/>
              <a:t>High share of “constrained gazelles” in Europe and Central Asia by both definitions</a:t>
            </a:r>
          </a:p>
          <a:p>
            <a:pPr lvl="1"/>
            <a:r>
              <a:rPr lang="en-US" sz="1200" dirty="0" smtClean="0"/>
              <a:t>Proportion of self-employed with potential to pull their households out of poverty is much lower in South Asia (only India and Bangladesh, however) than any other region. </a:t>
            </a:r>
          </a:p>
          <a:p>
            <a:pPr lvl="1"/>
            <a:r>
              <a:rPr lang="en-US" sz="1200" dirty="0" smtClean="0"/>
              <a:t>Sub-Saharan Africa has few self-employed with potential to be employers who are not</a:t>
            </a:r>
          </a:p>
        </p:txBody>
      </p:sp>
      <p:graphicFrame>
        <p:nvGraphicFramePr>
          <p:cNvPr id="4" name="Table 3"/>
          <p:cNvGraphicFramePr>
            <a:graphicFrameLocks noGrp="1"/>
          </p:cNvGraphicFramePr>
          <p:nvPr/>
        </p:nvGraphicFramePr>
        <p:xfrm>
          <a:off x="685800" y="3352800"/>
          <a:ext cx="7848599" cy="3381364"/>
        </p:xfrm>
        <a:graphic>
          <a:graphicData uri="http://schemas.openxmlformats.org/drawingml/2006/table">
            <a:tbl>
              <a:tblPr/>
              <a:tblGrid>
                <a:gridCol w="4135283"/>
                <a:gridCol w="1941052"/>
                <a:gridCol w="1772264"/>
              </a:tblGrid>
              <a:tr h="226684">
                <a:tc>
                  <a:txBody>
                    <a:bodyPr/>
                    <a:lstStyle/>
                    <a:p>
                      <a:pPr>
                        <a:lnSpc>
                          <a:spcPct val="115000"/>
                        </a:lnSpc>
                      </a:pPr>
                      <a:endParaRPr lang="en-US" sz="1200" dirty="0">
                        <a:latin typeface="Calibri"/>
                      </a:endParaRPr>
                    </a:p>
                  </a:txBody>
                  <a:tcPr marL="48190" marR="4819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Times New Roman"/>
                        </a:rPr>
                        <a:t>Definition 1 (Employer)</a:t>
                      </a:r>
                      <a:endParaRPr lang="en-US" sz="1200" dirty="0">
                        <a:latin typeface="Calibri"/>
                        <a:ea typeface="Calibri"/>
                        <a:cs typeface="Times New Roman"/>
                      </a:endParaRPr>
                    </a:p>
                  </a:txBody>
                  <a:tcPr marL="48190" marR="4819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Times New Roman"/>
                        </a:rPr>
                        <a:t>Definition 2 ($2/day)</a:t>
                      </a:r>
                      <a:endParaRPr lang="en-US" sz="1200" dirty="0">
                        <a:latin typeface="Calibri"/>
                        <a:ea typeface="Calibri"/>
                        <a:cs typeface="Times New Roman"/>
                      </a:endParaRPr>
                    </a:p>
                  </a:txBody>
                  <a:tcPr marL="48190" marR="4819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E4BC"/>
                    </a:solidFill>
                  </a:tcPr>
                </a:tc>
              </a:tr>
              <a:tr h="184174">
                <a:tc>
                  <a:txBody>
                    <a:bodyPr/>
                    <a:lstStyle/>
                    <a:p>
                      <a:pPr marL="0" marR="0" algn="just">
                        <a:lnSpc>
                          <a:spcPct val="115000"/>
                        </a:lnSpc>
                        <a:spcBef>
                          <a:spcPts val="0"/>
                        </a:spcBef>
                        <a:spcAft>
                          <a:spcPts val="0"/>
                        </a:spcAft>
                      </a:pPr>
                      <a:r>
                        <a:rPr lang="en-US" sz="1200" b="1" dirty="0">
                          <a:solidFill>
                            <a:srgbClr val="000000"/>
                          </a:solidFill>
                          <a:latin typeface="Calibri"/>
                          <a:ea typeface="Times New Roman"/>
                          <a:cs typeface="Times New Roman"/>
                        </a:rPr>
                        <a:t>All Low &amp; Middle Income Countries (50, 38)</a:t>
                      </a:r>
                      <a:endParaRPr lang="en-US" sz="1200" dirty="0">
                        <a:latin typeface="Calibri"/>
                        <a:ea typeface="Calibri"/>
                        <a:cs typeface="Times New Roman"/>
                      </a:endParaRPr>
                    </a:p>
                  </a:txBody>
                  <a:tcPr marL="48190" marR="4819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36%</a:t>
                      </a:r>
                      <a:endParaRPr lang="en-US" sz="1200">
                        <a:latin typeface="Calibri"/>
                        <a:ea typeface="Calibri"/>
                        <a:cs typeface="Times New Roman"/>
                      </a:endParaRPr>
                    </a:p>
                  </a:txBody>
                  <a:tcPr marL="48190" marR="4819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37%</a:t>
                      </a:r>
                      <a:endParaRPr lang="en-US" sz="1200">
                        <a:latin typeface="Calibri"/>
                        <a:ea typeface="Calibri"/>
                        <a:cs typeface="Times New Roman"/>
                      </a:endParaRPr>
                    </a:p>
                  </a:txBody>
                  <a:tcPr marL="48190" marR="48190" marT="0" marB="0" anchor="b">
                    <a:lnL>
                      <a:noFill/>
                    </a:lnL>
                    <a:lnR>
                      <a:noFill/>
                    </a:lnR>
                    <a:lnT w="12700" cap="flat" cmpd="sng" algn="ctr">
                      <a:solidFill>
                        <a:srgbClr val="000000"/>
                      </a:solidFill>
                      <a:prstDash val="solid"/>
                      <a:round/>
                      <a:headEnd type="none" w="med" len="med"/>
                      <a:tailEnd type="none" w="med" len="med"/>
                    </a:lnT>
                    <a:lnB>
                      <a:noFill/>
                    </a:lnB>
                  </a:tcPr>
                </a:tc>
              </a:tr>
              <a:tr h="195633">
                <a:tc>
                  <a:txBody>
                    <a:bodyPr/>
                    <a:lstStyle/>
                    <a:p>
                      <a:pPr>
                        <a:lnSpc>
                          <a:spcPct val="115000"/>
                        </a:lnSpc>
                      </a:pPr>
                      <a:endParaRPr lang="en-US" sz="1200" dirty="0">
                        <a:latin typeface="Calibri"/>
                      </a:endParaRPr>
                    </a:p>
                  </a:txBody>
                  <a:tcPr marL="48190" marR="48190" marT="0" marB="0" anchor="b">
                    <a:lnL>
                      <a:noFill/>
                    </a:lnL>
                    <a:lnR>
                      <a:noFill/>
                    </a:lnR>
                    <a:lnT>
                      <a:noFill/>
                    </a:lnT>
                    <a:lnB>
                      <a:noFill/>
                    </a:lnB>
                  </a:tcPr>
                </a:tc>
                <a:tc>
                  <a:txBody>
                    <a:bodyPr/>
                    <a:lstStyle/>
                    <a:p>
                      <a:pPr>
                        <a:lnSpc>
                          <a:spcPct val="115000"/>
                        </a:lnSpc>
                      </a:pPr>
                      <a:endParaRPr lang="en-US" sz="1200">
                        <a:latin typeface="Calibri"/>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200">
                        <a:latin typeface="Calibri"/>
                        <a:ea typeface="Calibri"/>
                        <a:cs typeface="Times New Roman"/>
                      </a:endParaRPr>
                    </a:p>
                  </a:txBody>
                  <a:tcPr marL="48190" marR="48190" marT="0" marB="0" anchor="b">
                    <a:lnL>
                      <a:noFill/>
                    </a:lnL>
                    <a:lnR>
                      <a:noFill/>
                    </a:lnR>
                    <a:lnT>
                      <a:noFill/>
                    </a:lnT>
                    <a:lnB>
                      <a:noFill/>
                    </a:lnB>
                  </a:tcPr>
                </a:tc>
              </a:tr>
              <a:tr h="195633">
                <a:tc>
                  <a:txBody>
                    <a:bodyPr/>
                    <a:lstStyle/>
                    <a:p>
                      <a:pPr marL="0" marR="0" algn="just">
                        <a:lnSpc>
                          <a:spcPct val="115000"/>
                        </a:lnSpc>
                        <a:spcBef>
                          <a:spcPts val="0"/>
                        </a:spcBef>
                        <a:spcAft>
                          <a:spcPts val="0"/>
                        </a:spcAft>
                      </a:pPr>
                      <a:r>
                        <a:rPr lang="en-US" sz="1200" b="1" dirty="0">
                          <a:solidFill>
                            <a:srgbClr val="000000"/>
                          </a:solidFill>
                          <a:latin typeface="Calibri"/>
                          <a:ea typeface="Times New Roman"/>
                          <a:cs typeface="Times New Roman"/>
                        </a:rPr>
                        <a:t>Region (Low and Middle Income)</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a:lnSpc>
                          <a:spcPct val="115000"/>
                        </a:lnSpc>
                      </a:pPr>
                      <a:endParaRPr lang="en-US" sz="1200">
                        <a:latin typeface="Calibri"/>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200">
                        <a:solidFill>
                          <a:srgbClr val="000000"/>
                        </a:solidFill>
                        <a:latin typeface="Calibri"/>
                        <a:ea typeface="Times New Roman"/>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East Asia and Pacific (6, 6)</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34%</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43%</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Europe and Central Asia (6, 2)</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55%</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63%</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Latin America and the Caribbean (15, 10)</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40%</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47%</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Middle East and North Africa (4, 3)</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41%</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50%</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South Asia (3, 2)</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36%</a:t>
                      </a:r>
                      <a:endParaRPr lang="en-US" sz="120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29%</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Sub-Saharan Africa (16, 15)</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27%</a:t>
                      </a:r>
                      <a:endParaRPr lang="en-US" sz="120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52%</a:t>
                      </a:r>
                      <a:endParaRPr lang="en-US" sz="1200">
                        <a:latin typeface="Calibri"/>
                        <a:ea typeface="Calibri"/>
                        <a:cs typeface="Times New Roman"/>
                      </a:endParaRPr>
                    </a:p>
                  </a:txBody>
                  <a:tcPr marL="48190" marR="48190" marT="0" marB="0" anchor="b">
                    <a:lnL>
                      <a:noFill/>
                    </a:lnL>
                    <a:lnR>
                      <a:noFill/>
                    </a:lnR>
                    <a:lnT>
                      <a:noFill/>
                    </a:lnT>
                    <a:lnB>
                      <a:noFill/>
                    </a:lnB>
                  </a:tcPr>
                </a:tc>
              </a:tr>
              <a:tr h="195633">
                <a:tc>
                  <a:txBody>
                    <a:bodyPr/>
                    <a:lstStyle/>
                    <a:p>
                      <a:pPr>
                        <a:lnSpc>
                          <a:spcPct val="115000"/>
                        </a:lnSpc>
                      </a:pPr>
                      <a:endParaRPr lang="en-US" sz="1200" dirty="0">
                        <a:latin typeface="Calibri"/>
                      </a:endParaRPr>
                    </a:p>
                  </a:txBody>
                  <a:tcPr marL="48190" marR="48190" marT="0" marB="0" anchor="b">
                    <a:lnL>
                      <a:noFill/>
                    </a:lnL>
                    <a:lnR>
                      <a:noFill/>
                    </a:lnR>
                    <a:lnT>
                      <a:noFill/>
                    </a:lnT>
                    <a:lnB>
                      <a:noFill/>
                    </a:lnB>
                  </a:tcPr>
                </a:tc>
                <a:tc>
                  <a:txBody>
                    <a:bodyPr/>
                    <a:lstStyle/>
                    <a:p>
                      <a:pPr>
                        <a:lnSpc>
                          <a:spcPct val="115000"/>
                        </a:lnSpc>
                      </a:pPr>
                      <a:endParaRPr lang="en-US" sz="1200">
                        <a:latin typeface="Calibri"/>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200">
                        <a:solidFill>
                          <a:srgbClr val="000000"/>
                        </a:solidFill>
                        <a:latin typeface="Calibri"/>
                        <a:ea typeface="Times New Roman"/>
                        <a:cs typeface="Times New Roman"/>
                      </a:endParaRPr>
                    </a:p>
                  </a:txBody>
                  <a:tcPr marL="48190" marR="48190" marT="0" marB="0" anchor="b">
                    <a:lnL>
                      <a:noFill/>
                    </a:lnL>
                    <a:lnR>
                      <a:noFill/>
                    </a:lnR>
                    <a:lnT>
                      <a:noFill/>
                    </a:lnT>
                    <a:lnB>
                      <a:noFill/>
                    </a:lnB>
                  </a:tcPr>
                </a:tc>
              </a:tr>
              <a:tr h="195633">
                <a:tc>
                  <a:txBody>
                    <a:bodyPr/>
                    <a:lstStyle/>
                    <a:p>
                      <a:pPr marL="0" marR="0" algn="just">
                        <a:lnSpc>
                          <a:spcPct val="115000"/>
                        </a:lnSpc>
                        <a:spcBef>
                          <a:spcPts val="0"/>
                        </a:spcBef>
                        <a:spcAft>
                          <a:spcPts val="0"/>
                        </a:spcAft>
                      </a:pPr>
                      <a:r>
                        <a:rPr lang="en-US" sz="1200" b="1" dirty="0">
                          <a:solidFill>
                            <a:srgbClr val="000000"/>
                          </a:solidFill>
                          <a:latin typeface="Calibri"/>
                          <a:ea typeface="Times New Roman"/>
                          <a:cs typeface="Times New Roman"/>
                        </a:rPr>
                        <a:t>Per Capita GNI</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a:lnSpc>
                          <a:spcPct val="115000"/>
                        </a:lnSpc>
                      </a:pPr>
                      <a:endParaRPr lang="en-US" sz="1200">
                        <a:latin typeface="Calibri"/>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endParaRPr lang="en-US" sz="1200">
                        <a:solidFill>
                          <a:srgbClr val="000000"/>
                        </a:solidFill>
                        <a:latin typeface="Calibri"/>
                        <a:ea typeface="Times New Roman"/>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Low Income (15, 12)</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34%</a:t>
                      </a:r>
                      <a:endParaRPr lang="en-US" sz="120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42%</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Lower Middle Income (21, 17)</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34%</a:t>
                      </a:r>
                      <a:endParaRPr lang="en-US" sz="120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35%</a:t>
                      </a:r>
                      <a:endParaRPr lang="en-US" sz="1200">
                        <a:latin typeface="Calibri"/>
                        <a:ea typeface="Calibri"/>
                        <a:cs typeface="Times New Roman"/>
                      </a:endParaRPr>
                    </a:p>
                  </a:txBody>
                  <a:tcPr marL="48190" marR="48190" marT="0" marB="0" anchor="b">
                    <a:lnL>
                      <a:noFill/>
                    </a:lnL>
                    <a:lnR>
                      <a:noFill/>
                    </a:lnR>
                    <a:lnT>
                      <a:noFill/>
                    </a:lnT>
                    <a:lnB>
                      <a:noFill/>
                    </a:lnB>
                  </a:tcPr>
                </a:tc>
              </a:tr>
              <a:tr h="184174">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Upper Middle Income (14, 9)</a:t>
                      </a:r>
                      <a:endParaRPr lang="en-US" sz="1200" dirty="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42%</a:t>
                      </a:r>
                      <a:endParaRPr lang="en-US" sz="1200">
                        <a:latin typeface="Calibri"/>
                        <a:ea typeface="Calibri"/>
                        <a:cs typeface="Times New Roman"/>
                      </a:endParaRPr>
                    </a:p>
                  </a:txBody>
                  <a:tcPr marL="48190" marR="4819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Times New Roman"/>
                        </a:rPr>
                        <a:t>47%</a:t>
                      </a:r>
                      <a:endParaRPr lang="en-US" sz="1200">
                        <a:latin typeface="Calibri"/>
                        <a:ea typeface="Calibri"/>
                        <a:cs typeface="Times New Roman"/>
                      </a:endParaRPr>
                    </a:p>
                  </a:txBody>
                  <a:tcPr marL="48190" marR="48190" marT="0" marB="0" anchor="b">
                    <a:lnL>
                      <a:noFill/>
                    </a:lnL>
                    <a:lnR>
                      <a:noFill/>
                    </a:lnR>
                    <a:lnT>
                      <a:noFill/>
                    </a:lnT>
                    <a:lnB>
                      <a:noFill/>
                    </a:lnB>
                  </a:tcPr>
                </a:tc>
              </a:tr>
              <a:tr h="195633">
                <a:tc>
                  <a:txBody>
                    <a:bodyPr/>
                    <a:lstStyle/>
                    <a:p>
                      <a:pPr marL="0" marR="0" algn="just">
                        <a:lnSpc>
                          <a:spcPct val="115000"/>
                        </a:lnSpc>
                        <a:spcBef>
                          <a:spcPts val="0"/>
                        </a:spcBef>
                        <a:spcAft>
                          <a:spcPts val="0"/>
                        </a:spcAft>
                      </a:pPr>
                      <a:r>
                        <a:rPr lang="en-US" sz="1200" dirty="0">
                          <a:solidFill>
                            <a:srgbClr val="000000"/>
                          </a:solidFill>
                          <a:latin typeface="Calibri"/>
                          <a:ea typeface="Times New Roman"/>
                          <a:cs typeface="Times New Roman"/>
                        </a:rPr>
                        <a:t>High Income (23, 0)</a:t>
                      </a:r>
                      <a:endParaRPr lang="en-US" sz="1200" dirty="0">
                        <a:latin typeface="Calibri"/>
                        <a:ea typeface="Calibri"/>
                        <a:cs typeface="Times New Roman"/>
                      </a:endParaRPr>
                    </a:p>
                  </a:txBody>
                  <a:tcPr marL="48190" marR="4819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Times New Roman"/>
                        </a:rPr>
                        <a:t>72%</a:t>
                      </a:r>
                      <a:endParaRPr lang="en-US" sz="1200" dirty="0">
                        <a:latin typeface="Calibri"/>
                        <a:ea typeface="Calibri"/>
                        <a:cs typeface="Times New Roman"/>
                      </a:endParaRPr>
                    </a:p>
                  </a:txBody>
                  <a:tcPr marL="48190" marR="4819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00000"/>
                        </a:solidFill>
                        <a:latin typeface="Calibri"/>
                        <a:ea typeface="Times New Roman"/>
                        <a:cs typeface="Times New Roman"/>
                      </a:endParaRPr>
                    </a:p>
                  </a:txBody>
                  <a:tcPr marL="48190" marR="48190" marT="0" marB="0" anchor="b">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a:xfrm>
            <a:off x="228600" y="1295400"/>
            <a:ext cx="8686800" cy="5257800"/>
          </a:xfrm>
        </p:spPr>
        <p:txBody>
          <a:bodyPr>
            <a:normAutofit fontScale="62500" lnSpcReduction="20000"/>
          </a:bodyPr>
          <a:lstStyle/>
          <a:p>
            <a:r>
              <a:rPr lang="en-US" sz="2800" dirty="0" smtClean="0"/>
              <a:t>Successful self-employed (and those with a high potential to be successful) are more educated, older, more likely to be a household head and less likely to be in agriculture.</a:t>
            </a:r>
          </a:p>
          <a:p>
            <a:pPr lvl="0"/>
            <a:endParaRPr lang="en-US" sz="2800" dirty="0" smtClean="0"/>
          </a:p>
          <a:p>
            <a:pPr lvl="0"/>
            <a:r>
              <a:rPr lang="en-US" sz="2800" dirty="0" smtClean="0"/>
              <a:t>At all levels of development, most self employed workers are unsuccessful. </a:t>
            </a:r>
            <a:endParaRPr lang="en-US" sz="2400" dirty="0" smtClean="0"/>
          </a:p>
          <a:p>
            <a:endParaRPr lang="en-US" sz="2400" dirty="0" smtClean="0"/>
          </a:p>
          <a:p>
            <a:pPr lvl="0"/>
            <a:r>
              <a:rPr lang="en-US" sz="2800" dirty="0" smtClean="0"/>
              <a:t>Approximately 36% of unsuccessful self-employed have characteristics similar to successful self-employed</a:t>
            </a:r>
          </a:p>
          <a:p>
            <a:pPr lvl="0">
              <a:buNone/>
            </a:pPr>
            <a:r>
              <a:rPr lang="en-US" sz="2800" dirty="0" smtClean="0"/>
              <a:t> </a:t>
            </a:r>
            <a:endParaRPr lang="en-US" sz="2400" dirty="0" smtClean="0"/>
          </a:p>
          <a:p>
            <a:pPr lvl="0"/>
            <a:r>
              <a:rPr lang="en-US" sz="2800" dirty="0" smtClean="0"/>
              <a:t>As per capita income increases:</a:t>
            </a:r>
          </a:p>
          <a:p>
            <a:pPr lvl="1"/>
            <a:r>
              <a:rPr lang="en-US" dirty="0" smtClean="0"/>
              <a:t>Proportion of workers who are unsuccessful self employed falls </a:t>
            </a:r>
          </a:p>
          <a:p>
            <a:pPr lvl="1"/>
            <a:r>
              <a:rPr lang="en-US" dirty="0" smtClean="0"/>
              <a:t>Most of the unsuccessful self employed are absorbed into wage and salary work</a:t>
            </a:r>
          </a:p>
          <a:p>
            <a:pPr lvl="1"/>
            <a:r>
              <a:rPr lang="en-US" dirty="0" smtClean="0"/>
              <a:t>A small minority become successful entrepreneurs</a:t>
            </a:r>
            <a:r>
              <a:rPr lang="en-US" sz="2200" dirty="0" smtClean="0"/>
              <a:t>.</a:t>
            </a:r>
          </a:p>
          <a:p>
            <a:pPr lvl="1"/>
            <a:endParaRPr lang="en-US" sz="2200" dirty="0" smtClean="0"/>
          </a:p>
          <a:p>
            <a:r>
              <a:rPr lang="en-US" sz="2900" dirty="0" smtClean="0"/>
              <a:t>Household consumption is correlated with employment status</a:t>
            </a:r>
          </a:p>
          <a:p>
            <a:pPr lvl="1"/>
            <a:r>
              <a:rPr lang="en-US" smtClean="0"/>
              <a:t>Employer households </a:t>
            </a:r>
            <a:r>
              <a:rPr lang="en-US" dirty="0" smtClean="0"/>
              <a:t>are wealthiest</a:t>
            </a:r>
          </a:p>
          <a:p>
            <a:pPr lvl="1"/>
            <a:r>
              <a:rPr lang="en-US" dirty="0" smtClean="0"/>
              <a:t>Wage and salary worker households better off than own account or unpaid worker households</a:t>
            </a:r>
          </a:p>
          <a:p>
            <a:pPr lvl="1"/>
            <a:r>
              <a:rPr lang="en-US" dirty="0" smtClean="0"/>
              <a:t>Agricultural worker households are the poorest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a:xfrm>
            <a:off x="381000" y="1447800"/>
            <a:ext cx="8305800" cy="5029200"/>
          </a:xfrm>
        </p:spPr>
        <p:txBody>
          <a:bodyPr>
            <a:normAutofit fontScale="77500" lnSpcReduction="20000"/>
          </a:bodyPr>
          <a:lstStyle/>
          <a:p>
            <a:r>
              <a:rPr lang="en-US" dirty="0" smtClean="0"/>
              <a:t>In the context of the constrained occupational choice model:</a:t>
            </a:r>
          </a:p>
          <a:p>
            <a:endParaRPr lang="en-US" dirty="0" smtClean="0"/>
          </a:p>
          <a:p>
            <a:pPr lvl="1"/>
            <a:r>
              <a:rPr lang="en-US" dirty="0" smtClean="0"/>
              <a:t>The characteristics associated with (required by?) wage employment change with level of development</a:t>
            </a:r>
          </a:p>
          <a:p>
            <a:pPr lvl="1"/>
            <a:endParaRPr lang="en-US" dirty="0" smtClean="0"/>
          </a:p>
          <a:p>
            <a:pPr lvl="1"/>
            <a:r>
              <a:rPr lang="en-US" dirty="0" smtClean="0"/>
              <a:t>Employment opportunities in the wage and salary sector become increasingly prevalent as countries grow, but self employment is quantitatively important in the earlier stages of development</a:t>
            </a:r>
          </a:p>
          <a:p>
            <a:pPr lvl="1"/>
            <a:endParaRPr lang="en-US" dirty="0" smtClean="0"/>
          </a:p>
          <a:p>
            <a:pPr lvl="1"/>
            <a:r>
              <a:rPr lang="en-US" dirty="0" smtClean="0"/>
              <a:t>As constraints to entering wage employment fall, people who were previously constrained to go to self-employment (and are not likely to be successful) opt out of self employment</a:t>
            </a:r>
          </a:p>
          <a:p>
            <a:pPr lvl="1"/>
            <a:endParaRPr lang="en-US" dirty="0" smtClean="0"/>
          </a:p>
          <a:p>
            <a:pPr lvl="1"/>
            <a:r>
              <a:rPr lang="en-US" dirty="0" smtClean="0"/>
              <a:t>Constraints to success seem present in all regions and income levels</a:t>
            </a:r>
          </a:p>
          <a:p>
            <a:pPr lvl="2"/>
            <a:r>
              <a:rPr lang="en-US" dirty="0" smtClean="0"/>
              <a:t>Vary across regions, and across countries within region</a:t>
            </a:r>
          </a:p>
          <a:p>
            <a:pPr lvl="2"/>
            <a:r>
              <a:rPr lang="en-US" dirty="0" smtClean="0"/>
              <a:t>Further work is needed to identify which constraints are most relevant in </a:t>
            </a:r>
            <a:r>
              <a:rPr lang="en-US" smtClean="0"/>
              <a:t>each context</a:t>
            </a:r>
            <a:endParaRPr lang="en-US" dirty="0" smtClean="0"/>
          </a:p>
          <a:p>
            <a:pPr lvl="2"/>
            <a:r>
              <a:rPr lang="en-US" dirty="0" smtClean="0"/>
              <a:t>Suggests an agenda for policy intervention that needs to be tailored to country specificities and populations within countries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(2)</a:t>
            </a:r>
            <a:endParaRPr lang="en-US" dirty="0"/>
          </a:p>
        </p:txBody>
      </p:sp>
      <p:sp>
        <p:nvSpPr>
          <p:cNvPr id="3" name="Content Placeholder 2"/>
          <p:cNvSpPr>
            <a:spLocks noGrp="1"/>
          </p:cNvSpPr>
          <p:nvPr>
            <p:ph sz="quarter" idx="1"/>
          </p:nvPr>
        </p:nvSpPr>
        <p:spPr/>
        <p:txBody>
          <a:bodyPr/>
          <a:lstStyle/>
          <a:p>
            <a:r>
              <a:rPr lang="en-US" dirty="0" smtClean="0"/>
              <a:t>Self Employment is a key source of jobs in the developing world</a:t>
            </a:r>
          </a:p>
          <a:p>
            <a:endParaRPr lang="en-US" dirty="0"/>
          </a:p>
        </p:txBody>
      </p:sp>
      <p:pic>
        <p:nvPicPr>
          <p:cNvPr id="4" name="Picture 3"/>
          <p:cNvPicPr/>
          <p:nvPr/>
        </p:nvPicPr>
        <p:blipFill>
          <a:blip r:embed="rId2" cstate="print"/>
          <a:srcRect/>
          <a:stretch>
            <a:fillRect/>
          </a:stretch>
        </p:blipFill>
        <p:spPr bwMode="auto">
          <a:xfrm>
            <a:off x="762000" y="2286000"/>
            <a:ext cx="7696200" cy="4267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Constrained occupational choice model of employment status determination</a:t>
            </a:r>
          </a:p>
          <a:p>
            <a:endParaRPr lang="en-US" dirty="0" smtClean="0"/>
          </a:p>
          <a:p>
            <a:r>
              <a:rPr lang="en-US" dirty="0" smtClean="0"/>
              <a:t>Data</a:t>
            </a:r>
          </a:p>
          <a:p>
            <a:endParaRPr lang="en-US" dirty="0" smtClean="0"/>
          </a:p>
          <a:p>
            <a:r>
              <a:rPr lang="en-US" dirty="0" smtClean="0"/>
              <a:t>Descriptive statics: Who are the self employed?</a:t>
            </a:r>
          </a:p>
          <a:p>
            <a:endParaRPr lang="en-US" dirty="0" smtClean="0"/>
          </a:p>
          <a:p>
            <a:r>
              <a:rPr lang="en-US" dirty="0" smtClean="0"/>
              <a:t>Determinants of “successful” self employment</a:t>
            </a:r>
          </a:p>
          <a:p>
            <a:endParaRPr lang="en-US" dirty="0" smtClean="0"/>
          </a:p>
          <a:p>
            <a:r>
              <a:rPr lang="en-US" dirty="0" smtClean="0"/>
              <a:t>Distribution of unsuccessful self employed with potential for success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458200" cy="639762"/>
          </a:xfrm>
        </p:spPr>
        <p:txBody>
          <a:bodyPr>
            <a:normAutofit fontScale="90000"/>
          </a:bodyPr>
          <a:lstStyle/>
          <a:p>
            <a:r>
              <a:rPr lang="en-US" b="1" dirty="0" smtClean="0"/>
              <a:t>Occupational choice</a:t>
            </a:r>
            <a:r>
              <a:rPr lang="en-US" dirty="0" smtClean="0"/>
              <a:t> with constraints</a:t>
            </a:r>
            <a:endParaRPr lang="en-US" dirty="0"/>
          </a:p>
        </p:txBody>
      </p:sp>
      <p:sp>
        <p:nvSpPr>
          <p:cNvPr id="3" name="Content Placeholder 2"/>
          <p:cNvSpPr>
            <a:spLocks noGrp="1"/>
          </p:cNvSpPr>
          <p:nvPr>
            <p:ph sz="quarter" idx="1"/>
          </p:nvPr>
        </p:nvSpPr>
        <p:spPr>
          <a:xfrm>
            <a:off x="457200" y="990600"/>
            <a:ext cx="8382000" cy="5562600"/>
          </a:xfrm>
        </p:spPr>
        <p:txBody>
          <a:bodyPr>
            <a:normAutofit fontScale="70000" lnSpcReduction="20000"/>
          </a:bodyPr>
          <a:lstStyle/>
          <a:p>
            <a:r>
              <a:rPr lang="en-US" dirty="0" smtClean="0"/>
              <a:t>Compare the value of self-employment / entrepreneurship and wage / salary employment</a:t>
            </a:r>
          </a:p>
          <a:p>
            <a:endParaRPr lang="en-US" dirty="0" smtClean="0"/>
          </a:p>
          <a:p>
            <a:pPr lvl="1"/>
            <a:r>
              <a:rPr lang="en-US" dirty="0" smtClean="0"/>
              <a:t>Determinants of the value of a </a:t>
            </a:r>
            <a:r>
              <a:rPr lang="en-US" u="sng" dirty="0" smtClean="0"/>
              <a:t>wage/salary job</a:t>
            </a:r>
            <a:r>
              <a:rPr lang="en-US" dirty="0" smtClean="0"/>
              <a:t>:</a:t>
            </a:r>
          </a:p>
          <a:p>
            <a:pPr lvl="2"/>
            <a:r>
              <a:rPr lang="en-US" dirty="0" smtClean="0"/>
              <a:t>Likelihood of finding a job</a:t>
            </a:r>
          </a:p>
          <a:p>
            <a:pPr marL="1097280" lvl="5" indent="-274320">
              <a:spcBef>
                <a:spcPts val="580"/>
              </a:spcBef>
              <a:buClr>
                <a:schemeClr val="accent1"/>
              </a:buClr>
            </a:pPr>
            <a:r>
              <a:rPr lang="en-US" dirty="0" smtClean="0"/>
              <a:t>Age</a:t>
            </a:r>
          </a:p>
          <a:p>
            <a:pPr marL="1097280" lvl="5" indent="-274320">
              <a:spcBef>
                <a:spcPts val="580"/>
              </a:spcBef>
              <a:buClr>
                <a:schemeClr val="accent1"/>
              </a:buClr>
            </a:pPr>
            <a:r>
              <a:rPr lang="en-US" dirty="0" smtClean="0"/>
              <a:t>Level of education and skills (technical, cognitive, and non-cognitive)</a:t>
            </a:r>
          </a:p>
          <a:p>
            <a:pPr marL="1097280" lvl="5" indent="-274320">
              <a:spcBef>
                <a:spcPts val="580"/>
              </a:spcBef>
              <a:buClr>
                <a:schemeClr val="accent1"/>
              </a:buClr>
            </a:pPr>
            <a:r>
              <a:rPr lang="en-US" dirty="0" smtClean="0"/>
              <a:t>Richness of their social network.</a:t>
            </a:r>
          </a:p>
          <a:p>
            <a:pPr lvl="2"/>
            <a:r>
              <a:rPr lang="en-US" dirty="0" smtClean="0"/>
              <a:t>Stability of the job</a:t>
            </a:r>
          </a:p>
          <a:p>
            <a:pPr lvl="2"/>
            <a:r>
              <a:rPr lang="en-US" dirty="0" smtClean="0"/>
              <a:t>Income from the job</a:t>
            </a:r>
          </a:p>
          <a:p>
            <a:pPr lvl="2"/>
            <a:r>
              <a:rPr lang="en-US" dirty="0" smtClean="0"/>
              <a:t>Non-pecuniary benefits</a:t>
            </a:r>
          </a:p>
          <a:p>
            <a:pPr lvl="3"/>
            <a:r>
              <a:rPr lang="en-US" dirty="0" smtClean="0"/>
              <a:t>Possible access to social protection</a:t>
            </a:r>
          </a:p>
          <a:p>
            <a:pPr lvl="3"/>
            <a:r>
              <a:rPr lang="en-US" dirty="0" smtClean="0"/>
              <a:t>Health and safety risks</a:t>
            </a:r>
          </a:p>
          <a:p>
            <a:pPr lvl="3"/>
            <a:endParaRPr lang="en-US" dirty="0" smtClean="0"/>
          </a:p>
          <a:p>
            <a:pPr lvl="1"/>
            <a:r>
              <a:rPr lang="en-US" dirty="0" smtClean="0"/>
              <a:t>Determinants of the value of </a:t>
            </a:r>
            <a:r>
              <a:rPr lang="en-US" u="sng" dirty="0" smtClean="0"/>
              <a:t>self employment/entrepreneurship</a:t>
            </a:r>
            <a:r>
              <a:rPr lang="en-US" dirty="0" smtClean="0"/>
              <a:t>:</a:t>
            </a:r>
          </a:p>
          <a:p>
            <a:pPr lvl="2"/>
            <a:r>
              <a:rPr lang="en-US" dirty="0" smtClean="0"/>
              <a:t>Availability of entrepreneurial earnings opportunity</a:t>
            </a:r>
          </a:p>
          <a:p>
            <a:pPr lvl="2"/>
            <a:r>
              <a:rPr lang="en-US" dirty="0" smtClean="0"/>
              <a:t>Startup capital</a:t>
            </a:r>
          </a:p>
          <a:p>
            <a:pPr lvl="2"/>
            <a:r>
              <a:rPr lang="en-US" dirty="0" smtClean="0"/>
              <a:t>Stability of income stream</a:t>
            </a:r>
          </a:p>
          <a:p>
            <a:pPr lvl="2"/>
            <a:r>
              <a:rPr lang="en-US" dirty="0" smtClean="0"/>
              <a:t>Availability of alternative income insurance mechanisms</a:t>
            </a:r>
          </a:p>
          <a:p>
            <a:pPr lvl="2"/>
            <a:r>
              <a:rPr lang="en-US" dirty="0" smtClean="0"/>
              <a:t>Skills</a:t>
            </a:r>
          </a:p>
          <a:p>
            <a:pPr lvl="2"/>
            <a:endParaRPr lang="en-US" dirty="0" smtClean="0"/>
          </a:p>
          <a:p>
            <a:pPr lvl="1"/>
            <a:r>
              <a:rPr lang="en-US" dirty="0" smtClean="0"/>
              <a:t>Individual preferences, risk aversion, time preferences, etc… determine weights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normAutofit fontScale="90000"/>
          </a:bodyPr>
          <a:lstStyle/>
          <a:p>
            <a:r>
              <a:rPr lang="en-US" dirty="0" smtClean="0"/>
              <a:t>Occupational choice with </a:t>
            </a:r>
            <a:r>
              <a:rPr lang="en-US" b="1" dirty="0" smtClean="0"/>
              <a:t>constraints</a:t>
            </a:r>
            <a:endParaRPr lang="en-US" b="1" dirty="0"/>
          </a:p>
        </p:txBody>
      </p:sp>
      <p:sp>
        <p:nvSpPr>
          <p:cNvPr id="3" name="Content Placeholder 2"/>
          <p:cNvSpPr>
            <a:spLocks noGrp="1"/>
          </p:cNvSpPr>
          <p:nvPr>
            <p:ph sz="quarter" idx="1"/>
          </p:nvPr>
        </p:nvSpPr>
        <p:spPr>
          <a:xfrm>
            <a:off x="381000" y="1447800"/>
            <a:ext cx="8534400" cy="5105400"/>
          </a:xfrm>
        </p:spPr>
        <p:txBody>
          <a:bodyPr>
            <a:normAutofit fontScale="55000" lnSpcReduction="20000"/>
          </a:bodyPr>
          <a:lstStyle/>
          <a:p>
            <a:r>
              <a:rPr lang="en-US" sz="3600" dirty="0" smtClean="0"/>
              <a:t>Internal Constraints</a:t>
            </a:r>
          </a:p>
          <a:p>
            <a:pPr lvl="1"/>
            <a:r>
              <a:rPr lang="en-US" sz="3300" dirty="0" smtClean="0"/>
              <a:t>Limited skills</a:t>
            </a:r>
          </a:p>
          <a:p>
            <a:pPr lvl="1"/>
            <a:r>
              <a:rPr lang="en-US" sz="3300" dirty="0" smtClean="0"/>
              <a:t>Tight market for salaried jobs (may be linked to rural/urban status)</a:t>
            </a:r>
          </a:p>
          <a:p>
            <a:pPr lvl="1"/>
            <a:r>
              <a:rPr lang="en-US" sz="3300" dirty="0" smtClean="0"/>
              <a:t>Limited capital/collateral</a:t>
            </a:r>
          </a:p>
          <a:p>
            <a:pPr lvl="1"/>
            <a:endParaRPr lang="en-US" sz="3300" dirty="0" smtClean="0"/>
          </a:p>
          <a:p>
            <a:r>
              <a:rPr lang="en-US" sz="3600" dirty="0" smtClean="0"/>
              <a:t>External constraints</a:t>
            </a:r>
          </a:p>
          <a:p>
            <a:pPr lvl="1"/>
            <a:r>
              <a:rPr lang="en-US" sz="3300" dirty="0" smtClean="0"/>
              <a:t>“Subsistence activity” is economically non-viable</a:t>
            </a:r>
          </a:p>
          <a:p>
            <a:pPr lvl="1"/>
            <a:r>
              <a:rPr lang="en-US" sz="3300" dirty="0" smtClean="0"/>
              <a:t>Use of inappropriate technologies </a:t>
            </a:r>
          </a:p>
          <a:p>
            <a:pPr lvl="2"/>
            <a:r>
              <a:rPr lang="en-US" sz="2900" dirty="0" smtClean="0"/>
              <a:t>Limited access to capital</a:t>
            </a:r>
          </a:p>
          <a:p>
            <a:pPr lvl="2"/>
            <a:r>
              <a:rPr lang="en-US" sz="2900" dirty="0" smtClean="0"/>
              <a:t>Lack of information about better technologies or opportunities</a:t>
            </a:r>
          </a:p>
          <a:p>
            <a:pPr lvl="2"/>
            <a:r>
              <a:rPr lang="en-US" sz="2900" dirty="0" smtClean="0"/>
              <a:t>Mobility restrictions.</a:t>
            </a:r>
          </a:p>
          <a:p>
            <a:pPr lvl="1"/>
            <a:r>
              <a:rPr lang="en-US" sz="3200" dirty="0" smtClean="0"/>
              <a:t>Regulations that make it difficult to create a business or access credit</a:t>
            </a:r>
          </a:p>
          <a:p>
            <a:pPr lvl="1"/>
            <a:r>
              <a:rPr lang="en-US" sz="3200" dirty="0" smtClean="0"/>
              <a:t>Lack of infrastructure</a:t>
            </a:r>
          </a:p>
          <a:p>
            <a:pPr lvl="1"/>
            <a:r>
              <a:rPr lang="en-US" sz="3200" dirty="0" smtClean="0"/>
              <a:t>Product market imperfections that reduce competition</a:t>
            </a:r>
          </a:p>
          <a:p>
            <a:pPr lvl="1"/>
            <a:r>
              <a:rPr lang="en-US" sz="3200" dirty="0" smtClean="0"/>
              <a:t>Property rights </a:t>
            </a:r>
          </a:p>
          <a:p>
            <a:pPr lvl="1"/>
            <a:r>
              <a:rPr lang="en-US" sz="3200" dirty="0" smtClean="0"/>
              <a:t>Contract enforcement </a:t>
            </a:r>
          </a:p>
          <a:p>
            <a:pPr lvl="1"/>
            <a:r>
              <a:rPr lang="en-US" sz="3300" dirty="0" smtClean="0"/>
              <a:t>Lack of information and ability to process it.</a:t>
            </a:r>
          </a:p>
          <a:p>
            <a:pPr lvl="1"/>
            <a:r>
              <a:rPr lang="en-US" sz="3300" dirty="0" smtClean="0"/>
              <a:t>Lack of adequate social protection systems</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Occupational choice with constraints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framework for thinking about who becomes self employed</a:t>
            </a:r>
          </a:p>
          <a:p>
            <a:endParaRPr lang="en-US" dirty="0" smtClean="0"/>
          </a:p>
          <a:p>
            <a:r>
              <a:rPr lang="en-US" dirty="0" smtClean="0"/>
              <a:t>Allows us to understand why some individuals might be less successful than others</a:t>
            </a:r>
          </a:p>
          <a:p>
            <a:pPr lvl="1"/>
            <a:r>
              <a:rPr lang="en-US" dirty="0" smtClean="0"/>
              <a:t>Internal or External reasons</a:t>
            </a:r>
          </a:p>
          <a:p>
            <a:endParaRPr lang="en-US" dirty="0" smtClean="0"/>
          </a:p>
          <a:p>
            <a:r>
              <a:rPr lang="en-US" dirty="0" smtClean="0"/>
              <a:t>The frequency “constrained gazelles” provides an indication of the importance of constraints</a:t>
            </a:r>
          </a:p>
          <a:p>
            <a:endParaRPr lang="en-US" dirty="0" smtClean="0"/>
          </a:p>
          <a:p>
            <a:r>
              <a:rPr lang="en-US" dirty="0" smtClean="0"/>
              <a:t>We use micro data to address these questions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 I2D2 v2</a:t>
            </a:r>
            <a:br>
              <a:rPr lang="en-US" dirty="0" smtClean="0"/>
            </a:br>
            <a:r>
              <a:rPr lang="en-US" sz="3100" dirty="0" smtClean="0"/>
              <a:t>(International Income Distribution Database)</a:t>
            </a:r>
            <a:endParaRPr lang="en-US" dirty="0"/>
          </a:p>
        </p:txBody>
      </p:sp>
      <p:sp>
        <p:nvSpPr>
          <p:cNvPr id="3" name="Content Placeholder 2"/>
          <p:cNvSpPr>
            <a:spLocks noGrp="1"/>
          </p:cNvSpPr>
          <p:nvPr>
            <p:ph sz="quarter" idx="1"/>
          </p:nvPr>
        </p:nvSpPr>
        <p:spPr/>
        <p:txBody>
          <a:bodyPr/>
          <a:lstStyle/>
          <a:p>
            <a:r>
              <a:rPr lang="en-US" dirty="0" smtClean="0"/>
              <a:t>Compilation of harmonized household micro data sets from nearly 100 countries</a:t>
            </a:r>
          </a:p>
          <a:p>
            <a:r>
              <a:rPr lang="en-US" dirty="0" smtClean="0"/>
              <a:t>Maintained by the World Bank’s Development Economics group</a:t>
            </a:r>
          </a:p>
          <a:p>
            <a:r>
              <a:rPr lang="en-US" dirty="0" smtClean="0"/>
              <a:t>Covers all income levels</a:t>
            </a:r>
          </a:p>
          <a:p>
            <a:r>
              <a:rPr lang="en-US" dirty="0" smtClean="0"/>
              <a:t>Some data sets have extra variables</a:t>
            </a:r>
          </a:p>
          <a:p>
            <a:pPr lvl="1"/>
            <a:r>
              <a:rPr lang="en-US" dirty="0" smtClean="0"/>
              <a:t>Household consumption</a:t>
            </a:r>
          </a:p>
          <a:p>
            <a:pPr lvl="1"/>
            <a:r>
              <a:rPr lang="en-US" dirty="0" smtClean="0"/>
              <a:t>Earnings (validity?)</a:t>
            </a:r>
          </a:p>
          <a:p>
            <a:pPr lvl="1"/>
            <a:r>
              <a:rPr lang="en-US" dirty="0" smtClean="0"/>
              <a:t>Assets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normAutofit fontScale="90000"/>
          </a:bodyPr>
          <a:lstStyle/>
          <a:p>
            <a:r>
              <a:rPr lang="en-US" dirty="0" smtClean="0"/>
              <a:t>Data – I2D2 v2</a:t>
            </a:r>
            <a:br>
              <a:rPr lang="en-US" dirty="0" smtClean="0"/>
            </a:br>
            <a:r>
              <a:rPr lang="en-US" sz="3100" dirty="0" smtClean="0"/>
              <a:t>(International Income Distribution Database)</a:t>
            </a:r>
            <a:endParaRPr lang="en-US" dirty="0"/>
          </a:p>
        </p:txBody>
      </p:sp>
      <p:pic>
        <p:nvPicPr>
          <p:cNvPr id="6" name="Picture 5"/>
          <p:cNvPicPr>
            <a:picLocks noChangeAspect="1"/>
          </p:cNvPicPr>
          <p:nvPr/>
        </p:nvPicPr>
        <p:blipFill>
          <a:blip r:embed="rId3" cstate="print"/>
          <a:srcRect r="49421" b="83121"/>
          <a:stretch>
            <a:fillRect/>
          </a:stretch>
        </p:blipFill>
        <p:spPr bwMode="auto">
          <a:xfrm>
            <a:off x="457200" y="1823736"/>
            <a:ext cx="4014659" cy="1750281"/>
          </a:xfrm>
          <a:prstGeom prst="rect">
            <a:avLst/>
          </a:prstGeom>
          <a:noFill/>
          <a:ln w="9525">
            <a:noFill/>
            <a:miter lim="800000"/>
            <a:headEnd/>
            <a:tailEnd/>
          </a:ln>
        </p:spPr>
      </p:pic>
      <p:pic>
        <p:nvPicPr>
          <p:cNvPr id="7" name="Picture 6"/>
          <p:cNvPicPr>
            <a:picLocks noChangeAspect="1"/>
          </p:cNvPicPr>
          <p:nvPr/>
        </p:nvPicPr>
        <p:blipFill>
          <a:blip r:embed="rId3" cstate="print"/>
          <a:srcRect t="42420" r="49421" b="6879"/>
          <a:stretch>
            <a:fillRect/>
          </a:stretch>
        </p:blipFill>
        <p:spPr bwMode="auto">
          <a:xfrm>
            <a:off x="4953000" y="1295400"/>
            <a:ext cx="4014659" cy="5256822"/>
          </a:xfrm>
          <a:prstGeom prst="rect">
            <a:avLst/>
          </a:prstGeom>
          <a:noFill/>
          <a:ln w="9525">
            <a:noFill/>
            <a:miter lim="800000"/>
            <a:headEnd/>
            <a:tailEnd/>
          </a:ln>
        </p:spPr>
      </p:pic>
      <p:pic>
        <p:nvPicPr>
          <p:cNvPr id="8" name="Picture 7"/>
          <p:cNvPicPr>
            <a:picLocks noChangeAspect="1"/>
          </p:cNvPicPr>
          <p:nvPr/>
        </p:nvPicPr>
        <p:blipFill>
          <a:blip r:embed="rId3" cstate="print"/>
          <a:srcRect l="50919" t="90000" r="3744" b="6306"/>
          <a:stretch>
            <a:fillRect/>
          </a:stretch>
        </p:blipFill>
        <p:spPr bwMode="auto">
          <a:xfrm>
            <a:off x="381000" y="1295400"/>
            <a:ext cx="4429022" cy="471434"/>
          </a:xfrm>
          <a:prstGeom prst="rect">
            <a:avLst/>
          </a:prstGeom>
          <a:noFill/>
          <a:ln w="9525">
            <a:noFill/>
            <a:miter lim="800000"/>
            <a:headEnd/>
            <a:tailEnd/>
          </a:ln>
        </p:spPr>
      </p:pic>
      <p:sp>
        <p:nvSpPr>
          <p:cNvPr id="9" name="TextBox 8"/>
          <p:cNvSpPr txBox="1"/>
          <p:nvPr/>
        </p:nvSpPr>
        <p:spPr>
          <a:xfrm>
            <a:off x="457200" y="3669268"/>
            <a:ext cx="4114800" cy="369332"/>
          </a:xfrm>
          <a:prstGeom prst="rect">
            <a:avLst/>
          </a:prstGeom>
          <a:noFill/>
        </p:spPr>
        <p:txBody>
          <a:bodyPr wrap="square" rtlCol="0">
            <a:spAutoFit/>
          </a:bodyPr>
          <a:lstStyle/>
          <a:p>
            <a:r>
              <a:rPr lang="en-US" b="1" dirty="0" smtClean="0">
                <a:solidFill>
                  <a:srgbClr val="FF0000"/>
                </a:solidFill>
              </a:rPr>
              <a:t>No </a:t>
            </a:r>
            <a:r>
              <a:rPr lang="en-US" b="1" dirty="0" smtClean="0">
                <a:solidFill>
                  <a:srgbClr val="FF0000"/>
                </a:solidFill>
              </a:rPr>
              <a:t>People’s </a:t>
            </a:r>
            <a:r>
              <a:rPr lang="en-US" b="1" dirty="0" smtClean="0">
                <a:solidFill>
                  <a:srgbClr val="FF0000"/>
                </a:solidFill>
              </a:rPr>
              <a:t>Republic of China</a:t>
            </a:r>
            <a:endParaRPr lang="en-US" b="1" dirty="0">
              <a:solidFill>
                <a:srgbClr val="FF0000"/>
              </a:solidFill>
            </a:endParaRPr>
          </a:p>
        </p:txBody>
      </p:sp>
      <p:pic>
        <p:nvPicPr>
          <p:cNvPr id="10" name="Picture 9"/>
          <p:cNvPicPr>
            <a:picLocks noChangeAspect="1"/>
          </p:cNvPicPr>
          <p:nvPr/>
        </p:nvPicPr>
        <p:blipFill>
          <a:blip r:embed="rId3" cstate="print"/>
          <a:srcRect t="17197" r="49421" b="57325"/>
          <a:stretch>
            <a:fillRect/>
          </a:stretch>
        </p:blipFill>
        <p:spPr bwMode="auto">
          <a:xfrm>
            <a:off x="457200" y="4064352"/>
            <a:ext cx="4014659" cy="264124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1367</TotalTime>
  <Words>2332</Words>
  <Application>Microsoft Office PowerPoint</Application>
  <PresentationFormat>On-screen Show (4:3)</PresentationFormat>
  <Paragraphs>470</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 Who are the Self-Employed in the Developing World?</vt:lpstr>
      <vt:lpstr>Motivation (1)</vt:lpstr>
      <vt:lpstr>Motivation (2)</vt:lpstr>
      <vt:lpstr>Outline</vt:lpstr>
      <vt:lpstr>Occupational choice with constraints</vt:lpstr>
      <vt:lpstr>Occupational choice with constraints</vt:lpstr>
      <vt:lpstr>Occupational choice with constraints</vt:lpstr>
      <vt:lpstr>Data – I2D2 v2 (International Income Distribution Database)</vt:lpstr>
      <vt:lpstr>Data – I2D2 v2 (International Income Distribution Database)</vt:lpstr>
      <vt:lpstr>Data – I2D2 v2 (International Income Distribution Database)</vt:lpstr>
      <vt:lpstr>Who are the self employed? (Overall)</vt:lpstr>
      <vt:lpstr>Who are the self employed? (Income level)</vt:lpstr>
      <vt:lpstr>Who are the self employed? (Education)</vt:lpstr>
      <vt:lpstr>Who are the self employed? (Gender)</vt:lpstr>
      <vt:lpstr>Who are the self employed? (Age)</vt:lpstr>
      <vt:lpstr>Who are the self employed? (Sector)</vt:lpstr>
      <vt:lpstr>Who are the self employed? (Consumption)</vt:lpstr>
      <vt:lpstr>“Successful” self employment</vt:lpstr>
      <vt:lpstr>“Successful” self employment</vt:lpstr>
      <vt:lpstr>“Successful” self employment (Methodology)</vt:lpstr>
      <vt:lpstr>“Successful” self employment (Results)</vt:lpstr>
      <vt:lpstr>“Successful” self employment (Marginal effects)</vt:lpstr>
      <vt:lpstr>Unsuccessful self employed with potential for success (Definition)</vt:lpstr>
      <vt:lpstr>Unsuccessful self employed with potential for success (Results)</vt:lpstr>
      <vt:lpstr>Conclusions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the Self-Employed in the Developing World?</dc:title>
  <dc:creator>David N. MARGOLIS</dc:creator>
  <cp:lastModifiedBy>David N. MARGOLIS</cp:lastModifiedBy>
  <cp:revision>33</cp:revision>
  <dcterms:created xsi:type="dcterms:W3CDTF">2012-11-02T17:25:22Z</dcterms:created>
  <dcterms:modified xsi:type="dcterms:W3CDTF">2012-11-05T03:23:21Z</dcterms:modified>
</cp:coreProperties>
</file>