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4"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EE4FB6-5369-4534-A2BC-F576D559584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93D67-3684-452B-8CD7-BA111AA44E89}" type="slidenum">
              <a:rPr lang="en-US" smtClean="0"/>
              <a:t>‹#›</a:t>
            </a:fld>
            <a:endParaRPr lang="en-US"/>
          </a:p>
        </p:txBody>
      </p:sp>
    </p:spTree>
    <p:extLst>
      <p:ext uri="{BB962C8B-B14F-4D97-AF65-F5344CB8AC3E}">
        <p14:creationId xmlns:p14="http://schemas.microsoft.com/office/powerpoint/2010/main" val="405781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E4FB6-5369-4534-A2BC-F576D559584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93D67-3684-452B-8CD7-BA111AA44E89}" type="slidenum">
              <a:rPr lang="en-US" smtClean="0"/>
              <a:t>‹#›</a:t>
            </a:fld>
            <a:endParaRPr lang="en-US"/>
          </a:p>
        </p:txBody>
      </p:sp>
    </p:spTree>
    <p:extLst>
      <p:ext uri="{BB962C8B-B14F-4D97-AF65-F5344CB8AC3E}">
        <p14:creationId xmlns:p14="http://schemas.microsoft.com/office/powerpoint/2010/main" val="92798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E4FB6-5369-4534-A2BC-F576D559584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93D67-3684-452B-8CD7-BA111AA44E89}" type="slidenum">
              <a:rPr lang="en-US" smtClean="0"/>
              <a:t>‹#›</a:t>
            </a:fld>
            <a:endParaRPr lang="en-US"/>
          </a:p>
        </p:txBody>
      </p:sp>
    </p:spTree>
    <p:extLst>
      <p:ext uri="{BB962C8B-B14F-4D97-AF65-F5344CB8AC3E}">
        <p14:creationId xmlns:p14="http://schemas.microsoft.com/office/powerpoint/2010/main" val="269594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E4FB6-5369-4534-A2BC-F576D559584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93D67-3684-452B-8CD7-BA111AA44E89}" type="slidenum">
              <a:rPr lang="en-US" smtClean="0"/>
              <a:t>‹#›</a:t>
            </a:fld>
            <a:endParaRPr lang="en-US"/>
          </a:p>
        </p:txBody>
      </p:sp>
    </p:spTree>
    <p:extLst>
      <p:ext uri="{BB962C8B-B14F-4D97-AF65-F5344CB8AC3E}">
        <p14:creationId xmlns:p14="http://schemas.microsoft.com/office/powerpoint/2010/main" val="302726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EE4FB6-5369-4534-A2BC-F576D559584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93D67-3684-452B-8CD7-BA111AA44E89}" type="slidenum">
              <a:rPr lang="en-US" smtClean="0"/>
              <a:t>‹#›</a:t>
            </a:fld>
            <a:endParaRPr lang="en-US"/>
          </a:p>
        </p:txBody>
      </p:sp>
    </p:spTree>
    <p:extLst>
      <p:ext uri="{BB962C8B-B14F-4D97-AF65-F5344CB8AC3E}">
        <p14:creationId xmlns:p14="http://schemas.microsoft.com/office/powerpoint/2010/main" val="108009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EE4FB6-5369-4534-A2BC-F576D559584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93D67-3684-452B-8CD7-BA111AA44E89}" type="slidenum">
              <a:rPr lang="en-US" smtClean="0"/>
              <a:t>‹#›</a:t>
            </a:fld>
            <a:endParaRPr lang="en-US"/>
          </a:p>
        </p:txBody>
      </p:sp>
    </p:spTree>
    <p:extLst>
      <p:ext uri="{BB962C8B-B14F-4D97-AF65-F5344CB8AC3E}">
        <p14:creationId xmlns:p14="http://schemas.microsoft.com/office/powerpoint/2010/main" val="29315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EE4FB6-5369-4534-A2BC-F576D5595844}"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793D67-3684-452B-8CD7-BA111AA44E89}" type="slidenum">
              <a:rPr lang="en-US" smtClean="0"/>
              <a:t>‹#›</a:t>
            </a:fld>
            <a:endParaRPr lang="en-US"/>
          </a:p>
        </p:txBody>
      </p:sp>
    </p:spTree>
    <p:extLst>
      <p:ext uri="{BB962C8B-B14F-4D97-AF65-F5344CB8AC3E}">
        <p14:creationId xmlns:p14="http://schemas.microsoft.com/office/powerpoint/2010/main" val="132815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EE4FB6-5369-4534-A2BC-F576D5595844}"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793D67-3684-452B-8CD7-BA111AA44E89}" type="slidenum">
              <a:rPr lang="en-US" smtClean="0"/>
              <a:t>‹#›</a:t>
            </a:fld>
            <a:endParaRPr lang="en-US"/>
          </a:p>
        </p:txBody>
      </p:sp>
    </p:spTree>
    <p:extLst>
      <p:ext uri="{BB962C8B-B14F-4D97-AF65-F5344CB8AC3E}">
        <p14:creationId xmlns:p14="http://schemas.microsoft.com/office/powerpoint/2010/main" val="645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E4FB6-5369-4534-A2BC-F576D5595844}"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793D67-3684-452B-8CD7-BA111AA44E89}" type="slidenum">
              <a:rPr lang="en-US" smtClean="0"/>
              <a:t>‹#›</a:t>
            </a:fld>
            <a:endParaRPr lang="en-US"/>
          </a:p>
        </p:txBody>
      </p:sp>
    </p:spTree>
    <p:extLst>
      <p:ext uri="{BB962C8B-B14F-4D97-AF65-F5344CB8AC3E}">
        <p14:creationId xmlns:p14="http://schemas.microsoft.com/office/powerpoint/2010/main" val="92847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EE4FB6-5369-4534-A2BC-F576D559584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93D67-3684-452B-8CD7-BA111AA44E89}" type="slidenum">
              <a:rPr lang="en-US" smtClean="0"/>
              <a:t>‹#›</a:t>
            </a:fld>
            <a:endParaRPr lang="en-US"/>
          </a:p>
        </p:txBody>
      </p:sp>
    </p:spTree>
    <p:extLst>
      <p:ext uri="{BB962C8B-B14F-4D97-AF65-F5344CB8AC3E}">
        <p14:creationId xmlns:p14="http://schemas.microsoft.com/office/powerpoint/2010/main" val="1121921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EE4FB6-5369-4534-A2BC-F576D559584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93D67-3684-452B-8CD7-BA111AA44E89}" type="slidenum">
              <a:rPr lang="en-US" smtClean="0"/>
              <a:t>‹#›</a:t>
            </a:fld>
            <a:endParaRPr lang="en-US"/>
          </a:p>
        </p:txBody>
      </p:sp>
    </p:spTree>
    <p:extLst>
      <p:ext uri="{BB962C8B-B14F-4D97-AF65-F5344CB8AC3E}">
        <p14:creationId xmlns:p14="http://schemas.microsoft.com/office/powerpoint/2010/main" val="41785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E4FB6-5369-4534-A2BC-F576D5595844}" type="datetimeFigureOut">
              <a:rPr lang="en-US" smtClean="0"/>
              <a:t>9/1/2020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93D67-3684-452B-8CD7-BA111AA44E89}" type="slidenum">
              <a:rPr lang="en-US" smtClean="0"/>
              <a:t>‹#›</a:t>
            </a:fld>
            <a:endParaRPr lang="en-US"/>
          </a:p>
        </p:txBody>
      </p:sp>
    </p:spTree>
    <p:extLst>
      <p:ext uri="{BB962C8B-B14F-4D97-AF65-F5344CB8AC3E}">
        <p14:creationId xmlns:p14="http://schemas.microsoft.com/office/powerpoint/2010/main" val="241377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Gender, Childhood Poverty, and Educational Attainment in China</a:t>
            </a:r>
            <a:endParaRPr lang="en-US" dirty="0"/>
          </a:p>
        </p:txBody>
      </p:sp>
      <p:sp>
        <p:nvSpPr>
          <p:cNvPr id="3" name="Subtitle 2"/>
          <p:cNvSpPr>
            <a:spLocks noGrp="1"/>
          </p:cNvSpPr>
          <p:nvPr>
            <p:ph type="subTitle" idx="1"/>
          </p:nvPr>
        </p:nvSpPr>
        <p:spPr>
          <a:xfrm>
            <a:off x="1524000" y="3689720"/>
            <a:ext cx="9144000" cy="1655762"/>
          </a:xfrm>
        </p:spPr>
        <p:txBody>
          <a:bodyPr/>
          <a:lstStyle/>
          <a:p>
            <a:r>
              <a:rPr lang="en-US" dirty="0" smtClean="0"/>
              <a:t>Emily Hannum, University of Pennsylvania</a:t>
            </a:r>
          </a:p>
          <a:p>
            <a:r>
              <a:rPr lang="en-US" dirty="0" smtClean="0"/>
              <a:t>Weiwei Hu, Peking University-Shenzhen</a:t>
            </a:r>
          </a:p>
          <a:p>
            <a:r>
              <a:rPr lang="en-US" dirty="0" smtClean="0"/>
              <a:t>Albert </a:t>
            </a:r>
            <a:r>
              <a:rPr lang="en-US" dirty="0" err="1" smtClean="0"/>
              <a:t>Park,</a:t>
            </a:r>
            <a:r>
              <a:rPr lang="en-US" dirty="0" smtClean="0"/>
              <a:t> HKUST</a:t>
            </a:r>
          </a:p>
          <a:p>
            <a:endParaRPr lang="en-US" dirty="0"/>
          </a:p>
        </p:txBody>
      </p:sp>
    </p:spTree>
    <p:extLst>
      <p:ext uri="{BB962C8B-B14F-4D97-AF65-F5344CB8AC3E}">
        <p14:creationId xmlns:p14="http://schemas.microsoft.com/office/powerpoint/2010/main" val="314577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Implications</a:t>
            </a:r>
            <a:endParaRPr lang="en-US" dirty="0"/>
          </a:p>
        </p:txBody>
      </p:sp>
      <p:sp>
        <p:nvSpPr>
          <p:cNvPr id="3" name="Content Placeholder 2"/>
          <p:cNvSpPr>
            <a:spLocks noGrp="1"/>
          </p:cNvSpPr>
          <p:nvPr>
            <p:ph idx="1"/>
          </p:nvPr>
        </p:nvSpPr>
        <p:spPr/>
        <p:txBody>
          <a:bodyPr>
            <a:normAutofit/>
          </a:bodyPr>
          <a:lstStyle/>
          <a:p>
            <a:r>
              <a:rPr lang="en-US" dirty="0" smtClean="0"/>
              <a:t>As in the US, a poor neighborhood environment plays a critical role in producing gender gaps in education</a:t>
            </a:r>
          </a:p>
          <a:p>
            <a:pPr lvl="1"/>
            <a:r>
              <a:rPr lang="en-US" dirty="0" smtClean="0"/>
              <a:t>More focus should be placed on understanding on how low quality schools more negatively impact girls</a:t>
            </a:r>
          </a:p>
          <a:p>
            <a:r>
              <a:rPr lang="en-US" dirty="0" smtClean="0"/>
              <a:t>Given evidence that poor families invest less in (oldest) girls, policy makers may consider interventions that target older girls</a:t>
            </a:r>
          </a:p>
        </p:txBody>
      </p:sp>
    </p:spTree>
    <p:extLst>
      <p:ext uri="{BB962C8B-B14F-4D97-AF65-F5344CB8AC3E}">
        <p14:creationId xmlns:p14="http://schemas.microsoft.com/office/powerpoint/2010/main" val="122643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Childhood poverty might have an enduring long-term impact on labor productivity and welfare.</a:t>
            </a:r>
          </a:p>
          <a:p>
            <a:r>
              <a:rPr lang="en-US" dirty="0" smtClean="0"/>
              <a:t>Recent work finds that in the U.S. relative to girls, boys born to disadvantaged families have higher rates of disciplinary problems, lower achievement scores, less education, and lower income (</a:t>
            </a:r>
            <a:r>
              <a:rPr lang="en-US" dirty="0" err="1" smtClean="0"/>
              <a:t>Autor</a:t>
            </a:r>
            <a:r>
              <a:rPr lang="en-US" dirty="0" smtClean="0"/>
              <a:t> et al., AEJ Applied 2019; Bertrand</a:t>
            </a:r>
            <a:r>
              <a:rPr lang="en-US" dirty="0"/>
              <a:t> </a:t>
            </a:r>
            <a:r>
              <a:rPr lang="en-US" dirty="0" smtClean="0"/>
              <a:t>and Pan, AEJ </a:t>
            </a:r>
            <a:r>
              <a:rPr lang="en-US" dirty="0" err="1" smtClean="0"/>
              <a:t>Appied</a:t>
            </a:r>
            <a:r>
              <a:rPr lang="en-US" dirty="0" smtClean="0"/>
              <a:t> 2013; </a:t>
            </a:r>
            <a:r>
              <a:rPr lang="en-US" dirty="0" err="1" smtClean="0"/>
              <a:t>Chetty</a:t>
            </a:r>
            <a:r>
              <a:rPr lang="en-US" dirty="0" smtClean="0"/>
              <a:t> et al., QJE 2018)</a:t>
            </a:r>
          </a:p>
          <a:p>
            <a:r>
              <a:rPr lang="en-US" dirty="0" smtClean="0"/>
              <a:t>Few studies address the longer-term consequences of childhood poverty in developing countries</a:t>
            </a:r>
          </a:p>
          <a:p>
            <a:r>
              <a:rPr lang="en-US" dirty="0" smtClean="0"/>
              <a:t>In China, there is much evidence of favoritism towards boys (e.g. high sex ratios, gender gaps in education, nutrition, and health), but no work assesses how much of these gaps is due to different sensitivity to childhood deprivations.</a:t>
            </a:r>
          </a:p>
          <a:p>
            <a:r>
              <a:rPr lang="en-US" dirty="0" smtClean="0"/>
              <a:t>In this paper, we study this issue by analyzing a unique longitudinal dataset from China that tracks young children into adulthood – the Gansu Survey of Children and Families (GSCF).</a:t>
            </a:r>
          </a:p>
        </p:txBody>
      </p:sp>
    </p:spTree>
    <p:extLst>
      <p:ext uri="{BB962C8B-B14F-4D97-AF65-F5344CB8AC3E}">
        <p14:creationId xmlns:p14="http://schemas.microsoft.com/office/powerpoint/2010/main" val="330572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paper, of which we are aware, to link childhood poverty to adult outcomes in developing countries.</a:t>
            </a:r>
          </a:p>
          <a:p>
            <a:r>
              <a:rPr lang="en-US" dirty="0" smtClean="0"/>
              <a:t>Comprehensive measures of deprivations in different family and neighborhood domains.</a:t>
            </a:r>
          </a:p>
          <a:p>
            <a:r>
              <a:rPr lang="en-US" dirty="0" smtClean="0"/>
              <a:t>Clean identification comparing siblings of opposite gender in the same households</a:t>
            </a:r>
          </a:p>
          <a:p>
            <a:r>
              <a:rPr lang="en-US" dirty="0" smtClean="0"/>
              <a:t>Test specific channels through which exposure to childhood poverty generates gender gaps in education.</a:t>
            </a:r>
          </a:p>
          <a:p>
            <a:pPr lvl="1"/>
            <a:r>
              <a:rPr lang="en-US" dirty="0" smtClean="0"/>
              <a:t>“Biological difference” hypothesis.</a:t>
            </a:r>
          </a:p>
          <a:p>
            <a:pPr lvl="1"/>
            <a:r>
              <a:rPr lang="en-US" dirty="0" smtClean="0"/>
              <a:t>“Environmental factors” hypothesis: neighborhood and school.</a:t>
            </a:r>
          </a:p>
          <a:p>
            <a:pPr lvl="1"/>
            <a:r>
              <a:rPr lang="en-US" dirty="0" smtClean="0"/>
              <a:t>Differential parental investments in boys versus girls.</a:t>
            </a:r>
            <a:endParaRPr lang="en-US" dirty="0"/>
          </a:p>
        </p:txBody>
      </p:sp>
    </p:spTree>
    <p:extLst>
      <p:ext uri="{BB962C8B-B14F-4D97-AF65-F5344CB8AC3E}">
        <p14:creationId xmlns:p14="http://schemas.microsoft.com/office/powerpoint/2010/main" val="1666280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two_gir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8774" y="2891529"/>
            <a:ext cx="5266062" cy="329314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1767058" y="1229710"/>
            <a:ext cx="8544911" cy="0"/>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299169" y="1310060"/>
            <a:ext cx="1014765" cy="1200329"/>
          </a:xfrm>
          <a:prstGeom prst="rect">
            <a:avLst/>
          </a:prstGeom>
          <a:noFill/>
        </p:spPr>
        <p:txBody>
          <a:bodyPr wrap="none" rtlCol="0">
            <a:spAutoFit/>
          </a:bodyPr>
          <a:lstStyle/>
          <a:p>
            <a:pPr algn="ctr"/>
            <a:r>
              <a:rPr lang="en-US" dirty="0"/>
              <a:t>2000</a:t>
            </a:r>
          </a:p>
          <a:p>
            <a:pPr algn="ctr"/>
            <a:r>
              <a:rPr lang="en-US" dirty="0"/>
              <a:t>GSCF</a:t>
            </a:r>
          </a:p>
          <a:p>
            <a:pPr algn="ctr"/>
            <a:r>
              <a:rPr lang="en-US" dirty="0"/>
              <a:t>baseline</a:t>
            </a:r>
          </a:p>
          <a:p>
            <a:pPr algn="ctr"/>
            <a:r>
              <a:rPr lang="en-US" dirty="0"/>
              <a:t>Age 9-12</a:t>
            </a:r>
            <a:endParaRPr lang="en-US" dirty="0"/>
          </a:p>
        </p:txBody>
      </p:sp>
      <p:sp>
        <p:nvSpPr>
          <p:cNvPr id="16" name="TextBox 15"/>
          <p:cNvSpPr txBox="1"/>
          <p:nvPr/>
        </p:nvSpPr>
        <p:spPr>
          <a:xfrm>
            <a:off x="5739041" y="1333853"/>
            <a:ext cx="1131785" cy="923330"/>
          </a:xfrm>
          <a:prstGeom prst="rect">
            <a:avLst/>
          </a:prstGeom>
          <a:noFill/>
        </p:spPr>
        <p:txBody>
          <a:bodyPr wrap="none" rtlCol="0">
            <a:spAutoFit/>
          </a:bodyPr>
          <a:lstStyle/>
          <a:p>
            <a:pPr algn="ctr"/>
            <a:r>
              <a:rPr lang="en-US" dirty="0"/>
              <a:t>2004</a:t>
            </a:r>
          </a:p>
          <a:p>
            <a:pPr algn="ctr"/>
            <a:r>
              <a:rPr lang="en-US" dirty="0"/>
              <a:t>GSCF2</a:t>
            </a:r>
          </a:p>
          <a:p>
            <a:pPr algn="ctr"/>
            <a:r>
              <a:rPr lang="en-US" dirty="0"/>
              <a:t>Age 13-16</a:t>
            </a:r>
            <a:endParaRPr lang="en-US" dirty="0"/>
          </a:p>
        </p:txBody>
      </p:sp>
      <p:sp>
        <p:nvSpPr>
          <p:cNvPr id="18" name="TextBox 17"/>
          <p:cNvSpPr txBox="1"/>
          <p:nvPr/>
        </p:nvSpPr>
        <p:spPr>
          <a:xfrm>
            <a:off x="9315499" y="1333853"/>
            <a:ext cx="1131785" cy="923330"/>
          </a:xfrm>
          <a:prstGeom prst="rect">
            <a:avLst/>
          </a:prstGeom>
          <a:noFill/>
        </p:spPr>
        <p:txBody>
          <a:bodyPr wrap="none" rtlCol="0">
            <a:spAutoFit/>
          </a:bodyPr>
          <a:lstStyle/>
          <a:p>
            <a:pPr algn="ctr"/>
            <a:r>
              <a:rPr lang="en-US" dirty="0"/>
              <a:t>2015</a:t>
            </a:r>
          </a:p>
          <a:p>
            <a:pPr algn="ctr"/>
            <a:r>
              <a:rPr lang="en-US" dirty="0"/>
              <a:t>GSCF4</a:t>
            </a:r>
          </a:p>
          <a:p>
            <a:pPr algn="ctr"/>
            <a:r>
              <a:rPr lang="en-US" dirty="0"/>
              <a:t>Age 23-27</a:t>
            </a:r>
            <a:endParaRPr lang="en-US" dirty="0"/>
          </a:p>
        </p:txBody>
      </p:sp>
      <p:sp>
        <p:nvSpPr>
          <p:cNvPr id="19" name="TextBox 18"/>
          <p:cNvSpPr txBox="1"/>
          <p:nvPr/>
        </p:nvSpPr>
        <p:spPr>
          <a:xfrm>
            <a:off x="1524001" y="1310060"/>
            <a:ext cx="2087623" cy="646331"/>
          </a:xfrm>
          <a:prstGeom prst="rect">
            <a:avLst/>
          </a:prstGeom>
          <a:noFill/>
        </p:spPr>
        <p:txBody>
          <a:bodyPr wrap="none" rtlCol="0">
            <a:spAutoFit/>
          </a:bodyPr>
          <a:lstStyle/>
          <a:p>
            <a:r>
              <a:rPr lang="en-US" dirty="0"/>
              <a:t>Gansu children born</a:t>
            </a:r>
          </a:p>
          <a:p>
            <a:r>
              <a:rPr lang="en-US" dirty="0"/>
              <a:t>(1987-1991)</a:t>
            </a:r>
            <a:endParaRPr lang="en-US" dirty="0"/>
          </a:p>
        </p:txBody>
      </p:sp>
      <p:sp>
        <p:nvSpPr>
          <p:cNvPr id="20" name="TextBox 19"/>
          <p:cNvSpPr txBox="1"/>
          <p:nvPr/>
        </p:nvSpPr>
        <p:spPr>
          <a:xfrm>
            <a:off x="6870826" y="1333853"/>
            <a:ext cx="1131785" cy="923330"/>
          </a:xfrm>
          <a:prstGeom prst="rect">
            <a:avLst/>
          </a:prstGeom>
          <a:noFill/>
        </p:spPr>
        <p:txBody>
          <a:bodyPr wrap="none" rtlCol="0">
            <a:spAutoFit/>
          </a:bodyPr>
          <a:lstStyle/>
          <a:p>
            <a:pPr algn="ctr"/>
            <a:r>
              <a:rPr lang="en-US" dirty="0"/>
              <a:t>2007-9</a:t>
            </a:r>
          </a:p>
          <a:p>
            <a:pPr algn="ctr"/>
            <a:r>
              <a:rPr lang="en-US" dirty="0"/>
              <a:t>GSCF3</a:t>
            </a:r>
          </a:p>
          <a:p>
            <a:pPr algn="ctr"/>
            <a:r>
              <a:rPr lang="en-US" dirty="0"/>
              <a:t>Age 16-21</a:t>
            </a:r>
            <a:endParaRPr lang="en-US"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8397" y="2361325"/>
            <a:ext cx="3017138" cy="4022850"/>
          </a:xfrm>
          <a:prstGeom prst="rect">
            <a:avLst/>
          </a:prstGeom>
        </p:spPr>
      </p:pic>
      <p:sp>
        <p:nvSpPr>
          <p:cNvPr id="3" name="Title 2"/>
          <p:cNvSpPr>
            <a:spLocks noGrp="1"/>
          </p:cNvSpPr>
          <p:nvPr>
            <p:ph type="title"/>
          </p:nvPr>
        </p:nvSpPr>
        <p:spPr>
          <a:xfrm>
            <a:off x="1924712" y="-17432"/>
            <a:ext cx="8229600" cy="1143000"/>
          </a:xfrm>
        </p:spPr>
        <p:txBody>
          <a:bodyPr>
            <a:normAutofit/>
          </a:bodyPr>
          <a:lstStyle/>
          <a:p>
            <a:r>
              <a:rPr lang="en-US" sz="2800" dirty="0"/>
              <a:t>Gansu Survey of Children and Families (GSCF)</a:t>
            </a:r>
            <a:endParaRPr lang="en-US" sz="2800" dirty="0"/>
          </a:p>
        </p:txBody>
      </p:sp>
    </p:spTree>
    <p:extLst>
      <p:ext uri="{BB962C8B-B14F-4D97-AF65-F5344CB8AC3E}">
        <p14:creationId xmlns:p14="http://schemas.microsoft.com/office/powerpoint/2010/main" val="1701280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t>
            </a:r>
            <a:r>
              <a:rPr lang="en-US" dirty="0" err="1" smtClean="0"/>
              <a:t>Multicontext</a:t>
            </a:r>
            <a:r>
              <a:rPr lang="en-US" dirty="0" smtClean="0"/>
              <a:t> Poverty</a:t>
            </a:r>
            <a:endParaRPr lang="en-US" dirty="0"/>
          </a:p>
        </p:txBody>
      </p:sp>
      <p:pic>
        <p:nvPicPr>
          <p:cNvPr id="3" name="Picture 2"/>
          <p:cNvPicPr>
            <a:picLocks noChangeAspect="1"/>
          </p:cNvPicPr>
          <p:nvPr/>
        </p:nvPicPr>
        <p:blipFill>
          <a:blip r:embed="rId2"/>
          <a:stretch>
            <a:fillRect/>
          </a:stretch>
        </p:blipFill>
        <p:spPr>
          <a:xfrm>
            <a:off x="3119162" y="1715414"/>
            <a:ext cx="5457343" cy="5048042"/>
          </a:xfrm>
          <a:prstGeom prst="rect">
            <a:avLst/>
          </a:prstGeom>
        </p:spPr>
      </p:pic>
    </p:spTree>
    <p:extLst>
      <p:ext uri="{BB962C8B-B14F-4D97-AF65-F5344CB8AC3E}">
        <p14:creationId xmlns:p14="http://schemas.microsoft.com/office/powerpoint/2010/main" val="906700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Girls’ education affected more by poverty than boys.</a:t>
            </a:r>
            <a:br>
              <a:rPr lang="en-US" sz="3600" dirty="0" smtClean="0"/>
            </a:br>
            <a:r>
              <a:rPr lang="en-US" sz="3600" dirty="0" smtClean="0"/>
              <a:t>Differences driven more by community than family poverty.</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199628811"/>
              </p:ext>
            </p:extLst>
          </p:nvPr>
        </p:nvGraphicFramePr>
        <p:xfrm>
          <a:off x="2242158" y="1799665"/>
          <a:ext cx="7197085" cy="4926819"/>
        </p:xfrm>
        <a:graphic>
          <a:graphicData uri="http://schemas.openxmlformats.org/drawingml/2006/table">
            <a:tbl>
              <a:tblPr/>
              <a:tblGrid>
                <a:gridCol w="1618722">
                  <a:extLst>
                    <a:ext uri="{9D8B030D-6E8A-4147-A177-3AD203B41FA5}">
                      <a16:colId xmlns:a16="http://schemas.microsoft.com/office/drawing/2014/main" val="2193509194"/>
                    </a:ext>
                  </a:extLst>
                </a:gridCol>
                <a:gridCol w="913125">
                  <a:extLst>
                    <a:ext uri="{9D8B030D-6E8A-4147-A177-3AD203B41FA5}">
                      <a16:colId xmlns:a16="http://schemas.microsoft.com/office/drawing/2014/main" val="2123511960"/>
                    </a:ext>
                  </a:extLst>
                </a:gridCol>
                <a:gridCol w="913125">
                  <a:extLst>
                    <a:ext uri="{9D8B030D-6E8A-4147-A177-3AD203B41FA5}">
                      <a16:colId xmlns:a16="http://schemas.microsoft.com/office/drawing/2014/main" val="847757031"/>
                    </a:ext>
                  </a:extLst>
                </a:gridCol>
                <a:gridCol w="913125">
                  <a:extLst>
                    <a:ext uri="{9D8B030D-6E8A-4147-A177-3AD203B41FA5}">
                      <a16:colId xmlns:a16="http://schemas.microsoft.com/office/drawing/2014/main" val="1578799677"/>
                    </a:ext>
                  </a:extLst>
                </a:gridCol>
                <a:gridCol w="99613">
                  <a:extLst>
                    <a:ext uri="{9D8B030D-6E8A-4147-A177-3AD203B41FA5}">
                      <a16:colId xmlns:a16="http://schemas.microsoft.com/office/drawing/2014/main" val="7963306"/>
                    </a:ext>
                  </a:extLst>
                </a:gridCol>
                <a:gridCol w="913125">
                  <a:extLst>
                    <a:ext uri="{9D8B030D-6E8A-4147-A177-3AD203B41FA5}">
                      <a16:colId xmlns:a16="http://schemas.microsoft.com/office/drawing/2014/main" val="3502699838"/>
                    </a:ext>
                  </a:extLst>
                </a:gridCol>
                <a:gridCol w="913125">
                  <a:extLst>
                    <a:ext uri="{9D8B030D-6E8A-4147-A177-3AD203B41FA5}">
                      <a16:colId xmlns:a16="http://schemas.microsoft.com/office/drawing/2014/main" val="421204566"/>
                    </a:ext>
                  </a:extLst>
                </a:gridCol>
                <a:gridCol w="913125">
                  <a:extLst>
                    <a:ext uri="{9D8B030D-6E8A-4147-A177-3AD203B41FA5}">
                      <a16:colId xmlns:a16="http://schemas.microsoft.com/office/drawing/2014/main" val="1989414699"/>
                    </a:ext>
                  </a:extLst>
                </a:gridCol>
              </a:tblGrid>
              <a:tr h="721801">
                <a:tc>
                  <a:txBody>
                    <a:bodyPr/>
                    <a:lstStyle/>
                    <a:p>
                      <a:pPr algn="ctr" fontAlgn="ctr"/>
                      <a:r>
                        <a:rPr lang="en-US" sz="900" b="1" i="0" u="none" strike="noStrike">
                          <a:solidFill>
                            <a:srgbClr val="000000"/>
                          </a:solidFill>
                          <a:effectLst/>
                          <a:latin typeface="Computer modern roman"/>
                        </a:rPr>
                        <a:t>Dependent variable:</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gridSpan="7">
                  <a:txBody>
                    <a:bodyPr/>
                    <a:lstStyle/>
                    <a:p>
                      <a:pPr algn="ctr" fontAlgn="ctr"/>
                      <a:r>
                        <a:rPr lang="en-US" sz="900" b="0" i="0" u="none" strike="noStrike">
                          <a:solidFill>
                            <a:srgbClr val="000000"/>
                          </a:solidFill>
                          <a:effectLst/>
                          <a:latin typeface="Computer modern roman"/>
                        </a:rPr>
                        <a:t>Years of education (Y</a:t>
                      </a:r>
                      <a:r>
                        <a:rPr lang="en-US" sz="900" b="0" i="0" u="none" strike="noStrike" baseline="-25000">
                          <a:solidFill>
                            <a:srgbClr val="000000"/>
                          </a:solidFill>
                          <a:effectLst/>
                          <a:latin typeface="Computer modern roman"/>
                        </a:rPr>
                        <a:t>ij</a:t>
                      </a:r>
                      <a:r>
                        <a:rPr lang="en-US" sz="900" b="0" i="0" u="none" strike="noStrike">
                          <a:solidFill>
                            <a:srgbClr val="000000"/>
                          </a:solidFill>
                          <a:effectLst/>
                          <a:latin typeface="Computer modern roman"/>
                        </a:rPr>
                        <a:t>)</a:t>
                      </a:r>
                    </a:p>
                  </a:txBody>
                  <a:tcPr marL="7680" marR="7680" marT="7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6451935"/>
                  </a:ext>
                </a:extLst>
              </a:tr>
              <a:tr h="162062">
                <a:tc>
                  <a:txBody>
                    <a:bodyPr/>
                    <a:lstStyle/>
                    <a:p>
                      <a:pPr algn="l" fontAlgn="b"/>
                      <a:r>
                        <a:rPr lang="en-US" sz="900" b="0" i="0" u="none" strike="noStrike">
                          <a:solidFill>
                            <a:srgbClr val="000000"/>
                          </a:solidFill>
                          <a:effectLst/>
                          <a:latin typeface="Computer modern roman"/>
                        </a:rPr>
                        <a:t> </a:t>
                      </a:r>
                    </a:p>
                  </a:txBody>
                  <a:tcPr marL="7680" marR="7680" marT="7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(1)</a:t>
                      </a:r>
                    </a:p>
                  </a:txBody>
                  <a:tcPr marL="7680" marR="7680" marT="7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(2)</a:t>
                      </a:r>
                    </a:p>
                  </a:txBody>
                  <a:tcPr marL="7680" marR="7680" marT="7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(3)</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an"/>
                        </a:rPr>
                        <a:t> </a:t>
                      </a:r>
                    </a:p>
                  </a:txBody>
                  <a:tcPr marL="7680" marR="7680" marT="7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(4)</a:t>
                      </a:r>
                    </a:p>
                  </a:txBody>
                  <a:tcPr marL="7680" marR="7680" marT="7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(5)</a:t>
                      </a:r>
                    </a:p>
                  </a:txBody>
                  <a:tcPr marL="7680" marR="7680" marT="7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(6)</a:t>
                      </a:r>
                    </a:p>
                  </a:txBody>
                  <a:tcPr marL="7680" marR="7680" marT="7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738074"/>
                  </a:ext>
                </a:extLst>
              </a:tr>
              <a:tr h="162062">
                <a:tc>
                  <a:txBody>
                    <a:bodyPr/>
                    <a:lstStyle/>
                    <a:p>
                      <a:pPr algn="l" fontAlgn="b"/>
                      <a:r>
                        <a:rPr lang="en-US" sz="900" b="0" i="0" u="none" strike="noStrike">
                          <a:solidFill>
                            <a:srgbClr val="000000"/>
                          </a:solidFill>
                          <a:effectLst/>
                          <a:latin typeface="Computer modern roman"/>
                        </a:rPr>
                        <a:t>Female</a:t>
                      </a:r>
                    </a:p>
                  </a:txBody>
                  <a:tcPr marL="7680" marR="7680" marT="7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an"/>
                        </a:rPr>
                        <a:t>-0.651***</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an"/>
                        </a:rPr>
                        <a:t>-0.429***</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
                        </a:rPr>
                        <a:t>-0.279*</a:t>
                      </a: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 </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an"/>
                        </a:rPr>
                        <a:t>-0.687***</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an"/>
                        </a:rPr>
                        <a:t>-0.516***</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
                        </a:rPr>
                        <a:t>-0.430*</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91628112"/>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(0.125)</a:t>
                      </a: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(0.130)</a:t>
                      </a: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
                        </a:rPr>
                        <a:t>(0.162)</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(0.163)</a:t>
                      </a: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(0.175)</a:t>
                      </a: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
                        </a:rPr>
                        <a:t>(0.220)</a:t>
                      </a:r>
                    </a:p>
                  </a:txBody>
                  <a:tcPr marL="7680" marR="7680" marT="7680" marB="0" anchor="ctr">
                    <a:lnL>
                      <a:noFill/>
                    </a:lnL>
                    <a:lnR>
                      <a:noFill/>
                    </a:lnR>
                    <a:lnT>
                      <a:noFill/>
                    </a:lnT>
                    <a:lnB>
                      <a:noFill/>
                    </a:lnB>
                  </a:tcPr>
                </a:tc>
                <a:extLst>
                  <a:ext uri="{0D108BD9-81ED-4DB2-BD59-A6C34878D82A}">
                    <a16:rowId xmlns:a16="http://schemas.microsoft.com/office/drawing/2014/main" val="3578668955"/>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2397022099"/>
                  </a:ext>
                </a:extLst>
              </a:tr>
              <a:tr h="162062">
                <a:tc>
                  <a:txBody>
                    <a:bodyPr/>
                    <a:lstStyle/>
                    <a:p>
                      <a:pPr algn="l" fontAlgn="b"/>
                      <a:r>
                        <a:rPr lang="en-US" sz="900" b="0" i="0" u="none" strike="noStrike">
                          <a:solidFill>
                            <a:srgbClr val="000000"/>
                          </a:solidFill>
                          <a:effectLst/>
                          <a:latin typeface="Computer modern roman"/>
                        </a:rPr>
                        <a:t>MC poverty in 2000</a:t>
                      </a: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-1.583***</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1032738760"/>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(0.290)</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1376121289"/>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dirty="0">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4259370960"/>
                  </a:ext>
                </a:extLst>
              </a:tr>
              <a:tr h="162062">
                <a:tc gridSpan="2">
                  <a:txBody>
                    <a:bodyPr/>
                    <a:lstStyle/>
                    <a:p>
                      <a:pPr algn="l" fontAlgn="b"/>
                      <a:r>
                        <a:rPr lang="en-US" sz="900" b="0" i="0" u="none" strike="noStrike">
                          <a:solidFill>
                            <a:srgbClr val="000000"/>
                          </a:solidFill>
                          <a:effectLst/>
                          <a:latin typeface="Computer modern roman"/>
                        </a:rPr>
                        <a:t>Female * MC poverty in 2000</a:t>
                      </a:r>
                    </a:p>
                  </a:txBody>
                  <a:tcPr marL="7680" marR="7680" marT="7680" marB="0" anchor="b">
                    <a:lnL>
                      <a:noFill/>
                    </a:lnL>
                    <a:lnR>
                      <a:noFill/>
                    </a:lnR>
                    <a:lnT>
                      <a:noFill/>
                    </a:lnT>
                    <a:lnB>
                      <a:noFill/>
                    </a:lnB>
                  </a:tcPr>
                </a:tc>
                <a:tc hMerge="1">
                  <a:txBody>
                    <a:bodyPr/>
                    <a:lstStyle/>
                    <a:p>
                      <a:endParaRPr lang="en-US"/>
                    </a:p>
                  </a:txBody>
                  <a:tcPr/>
                </a:tc>
                <a:tc>
                  <a:txBody>
                    <a:bodyPr/>
                    <a:lstStyle/>
                    <a:p>
                      <a:pPr algn="ctr" fontAlgn="ctr"/>
                      <a:r>
                        <a:rPr lang="en-US" sz="900" b="0" i="0" u="none" strike="noStrike">
                          <a:solidFill>
                            <a:srgbClr val="000000"/>
                          </a:solidFill>
                          <a:effectLst/>
                          <a:latin typeface="Computer modern roman"/>
                        </a:rPr>
                        <a:t>-0.981***</a:t>
                      </a:r>
                    </a:p>
                  </a:txBody>
                  <a:tcPr marL="7680" marR="7680" marT="7680" marB="0" anchor="ctr">
                    <a:lnL>
                      <a:noFill/>
                    </a:lnL>
                    <a:lnR>
                      <a:noFill/>
                    </a:lnR>
                    <a:lnT>
                      <a:noFill/>
                    </a:lnT>
                    <a:lnB>
                      <a:noFill/>
                    </a:lnB>
                  </a:tcPr>
                </a:tc>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-1.021**</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3680403996"/>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(0.347)</a:t>
                      </a:r>
                    </a:p>
                  </a:txBody>
                  <a:tcPr marL="7680" marR="7680" marT="7680" marB="0" anchor="ctr">
                    <a:lnL>
                      <a:noFill/>
                    </a:lnL>
                    <a:lnR>
                      <a:noFill/>
                    </a:lnR>
                    <a:lnT>
                      <a:noFill/>
                    </a:lnT>
                    <a:lnB>
                      <a:noFill/>
                    </a:lnB>
                  </a:tcPr>
                </a:tc>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(0.462)</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2134911574"/>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1343248619"/>
                  </a:ext>
                </a:extLst>
              </a:tr>
              <a:tr h="162062">
                <a:tc gridSpan="2">
                  <a:txBody>
                    <a:bodyPr/>
                    <a:lstStyle/>
                    <a:p>
                      <a:pPr algn="l" fontAlgn="ctr"/>
                      <a:r>
                        <a:rPr lang="en-US" sz="900" b="0" i="0" u="none" strike="noStrike">
                          <a:solidFill>
                            <a:srgbClr val="000000"/>
                          </a:solidFill>
                          <a:effectLst/>
                          <a:latin typeface="computer modern rom"/>
                        </a:rPr>
                        <a:t>MC poverty in family (FE+FS)</a:t>
                      </a:r>
                    </a:p>
                  </a:txBody>
                  <a:tcPr marL="7680" marR="7680" marT="7680" marB="0" anchor="ctr">
                    <a:lnL>
                      <a:noFill/>
                    </a:lnL>
                    <a:lnR>
                      <a:noFill/>
                    </a:lnR>
                    <a:lnT>
                      <a:noFill/>
                    </a:lnT>
                    <a:lnB>
                      <a:noFill/>
                    </a:lnB>
                  </a:tcPr>
                </a:tc>
                <a:tc hMerge="1">
                  <a:txBody>
                    <a:bodyPr/>
                    <a:lstStyle/>
                    <a:p>
                      <a:endParaRPr lang="en-US"/>
                    </a:p>
                  </a:txBody>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
                        </a:rPr>
                        <a:t>-1.787***</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dirty="0">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2055488493"/>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
                        </a:rPr>
                        <a:t>(0.342)</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3314658432"/>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1793727438"/>
                  </a:ext>
                </a:extLst>
              </a:tr>
              <a:tr h="162062">
                <a:tc gridSpan="2">
                  <a:txBody>
                    <a:bodyPr/>
                    <a:lstStyle/>
                    <a:p>
                      <a:pPr algn="l" fontAlgn="ctr"/>
                      <a:r>
                        <a:rPr lang="en-US" sz="900" b="0" i="0" u="none" strike="noStrike">
                          <a:solidFill>
                            <a:srgbClr val="000000"/>
                          </a:solidFill>
                          <a:effectLst/>
                          <a:latin typeface="computer modern rom"/>
                        </a:rPr>
                        <a:t>MC poverty in community (SE+SS+VE+VS)</a:t>
                      </a:r>
                    </a:p>
                  </a:txBody>
                  <a:tcPr marL="7680" marR="7680" marT="7680" marB="0" anchor="ctr">
                    <a:lnL>
                      <a:noFill/>
                    </a:lnL>
                    <a:lnR>
                      <a:noFill/>
                    </a:lnR>
                    <a:lnT>
                      <a:noFill/>
                    </a:lnT>
                    <a:lnB>
                      <a:noFill/>
                    </a:lnB>
                  </a:tcPr>
                </a:tc>
                <a:tc hMerge="1">
                  <a:txBody>
                    <a:bodyPr/>
                    <a:lstStyle/>
                    <a:p>
                      <a:endParaRPr lang="en-US"/>
                    </a:p>
                  </a:txBody>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
                        </a:rPr>
                        <a:t>-1.601***</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3604779001"/>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
                        </a:rPr>
                        <a:t>(0.464)</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71667908"/>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dirty="0">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1503999042"/>
                  </a:ext>
                </a:extLst>
              </a:tr>
              <a:tr h="162062">
                <a:tc>
                  <a:txBody>
                    <a:bodyPr/>
                    <a:lstStyle/>
                    <a:p>
                      <a:pPr algn="l" fontAlgn="b"/>
                      <a:r>
                        <a:rPr lang="en-US" sz="900" b="0" i="0" u="none" strike="noStrike">
                          <a:solidFill>
                            <a:srgbClr val="000000"/>
                          </a:solidFill>
                          <a:effectLst/>
                          <a:latin typeface="Computer modern roman"/>
                        </a:rPr>
                        <a:t>Female * Family poverty</a:t>
                      </a: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computer modern rom"/>
                        </a:rPr>
                        <a:t>-0.469</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
                        </a:rPr>
                        <a:t>-0.081</a:t>
                      </a:r>
                    </a:p>
                  </a:txBody>
                  <a:tcPr marL="7680" marR="7680" marT="7680" marB="0" anchor="ctr">
                    <a:lnL>
                      <a:noFill/>
                    </a:lnL>
                    <a:lnR>
                      <a:noFill/>
                    </a:lnR>
                    <a:lnT>
                      <a:noFill/>
                    </a:lnT>
                    <a:lnB>
                      <a:noFill/>
                    </a:lnB>
                  </a:tcPr>
                </a:tc>
                <a:extLst>
                  <a:ext uri="{0D108BD9-81ED-4DB2-BD59-A6C34878D82A}">
                    <a16:rowId xmlns:a16="http://schemas.microsoft.com/office/drawing/2014/main" val="3291260710"/>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computer modern rom"/>
                        </a:rPr>
                        <a:t>(0.397)</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
                        </a:rPr>
                        <a:t>(0.511)</a:t>
                      </a:r>
                    </a:p>
                  </a:txBody>
                  <a:tcPr marL="7680" marR="7680" marT="7680" marB="0" anchor="ctr">
                    <a:lnL>
                      <a:noFill/>
                    </a:lnL>
                    <a:lnR>
                      <a:noFill/>
                    </a:lnR>
                    <a:lnT>
                      <a:noFill/>
                    </a:lnT>
                    <a:lnB>
                      <a:noFill/>
                    </a:lnB>
                  </a:tcPr>
                </a:tc>
                <a:extLst>
                  <a:ext uri="{0D108BD9-81ED-4DB2-BD59-A6C34878D82A}">
                    <a16:rowId xmlns:a16="http://schemas.microsoft.com/office/drawing/2014/main" val="2712913929"/>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dirty="0">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3951117729"/>
                  </a:ext>
                </a:extLst>
              </a:tr>
              <a:tr h="162062">
                <a:tc gridSpan="2">
                  <a:txBody>
                    <a:bodyPr/>
                    <a:lstStyle/>
                    <a:p>
                      <a:pPr algn="l" fontAlgn="b"/>
                      <a:r>
                        <a:rPr lang="en-US" sz="900" b="0" i="0" u="none" strike="noStrike">
                          <a:solidFill>
                            <a:srgbClr val="000000"/>
                          </a:solidFill>
                          <a:effectLst/>
                          <a:latin typeface="Computer modern roman"/>
                        </a:rPr>
                        <a:t>Female * Community poverty</a:t>
                      </a:r>
                    </a:p>
                  </a:txBody>
                  <a:tcPr marL="7680" marR="7680" marT="7680" marB="0" anchor="b">
                    <a:lnL>
                      <a:noFill/>
                    </a:lnL>
                    <a:lnR>
                      <a:noFill/>
                    </a:lnR>
                    <a:lnT>
                      <a:noFill/>
                    </a:lnT>
                    <a:lnB>
                      <a:noFill/>
                    </a:lnB>
                  </a:tcPr>
                </a:tc>
                <a:tc hMerge="1">
                  <a:txBody>
                    <a:bodyPr/>
                    <a:lstStyle/>
                    <a:p>
                      <a:endParaRPr lang="en-US"/>
                    </a:p>
                  </a:txBody>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computer modern rom"/>
                        </a:rPr>
                        <a:t>-1.063*</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
                        </a:rPr>
                        <a:t>-1.352*</a:t>
                      </a:r>
                    </a:p>
                  </a:txBody>
                  <a:tcPr marL="7680" marR="7680" marT="7680" marB="0" anchor="ctr">
                    <a:lnL>
                      <a:noFill/>
                    </a:lnL>
                    <a:lnR>
                      <a:noFill/>
                    </a:lnR>
                    <a:lnT>
                      <a:noFill/>
                    </a:lnT>
                    <a:lnB>
                      <a:noFill/>
                    </a:lnB>
                  </a:tcPr>
                </a:tc>
                <a:extLst>
                  <a:ext uri="{0D108BD9-81ED-4DB2-BD59-A6C34878D82A}">
                    <a16:rowId xmlns:a16="http://schemas.microsoft.com/office/drawing/2014/main" val="2700755814"/>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computer modern rom"/>
                        </a:rPr>
                        <a:t>(0.564)</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
                        </a:rPr>
                        <a:t>(0.741)</a:t>
                      </a:r>
                    </a:p>
                  </a:txBody>
                  <a:tcPr marL="7680" marR="7680" marT="7680" marB="0" anchor="ctr">
                    <a:lnL>
                      <a:noFill/>
                    </a:lnL>
                    <a:lnR>
                      <a:noFill/>
                    </a:lnR>
                    <a:lnT>
                      <a:noFill/>
                    </a:lnT>
                    <a:lnB>
                      <a:noFill/>
                    </a:lnB>
                  </a:tcPr>
                </a:tc>
                <a:extLst>
                  <a:ext uri="{0D108BD9-81ED-4DB2-BD59-A6C34878D82A}">
                    <a16:rowId xmlns:a16="http://schemas.microsoft.com/office/drawing/2014/main" val="1275426923"/>
                  </a:ext>
                </a:extLst>
              </a:tr>
              <a:tr h="162062">
                <a:tc>
                  <a:txBody>
                    <a:bodyPr/>
                    <a:lstStyle/>
                    <a:p>
                      <a:pPr algn="l" fontAlgn="b"/>
                      <a:endParaRPr lang="en-US" sz="900" b="0" i="0" u="none" strike="noStrike">
                        <a:solidFill>
                          <a:srgbClr val="000000"/>
                        </a:solidFill>
                        <a:effectLst/>
                        <a:latin typeface="Computer modern roman"/>
                      </a:endParaRPr>
                    </a:p>
                  </a:txBody>
                  <a:tcPr marL="7680" marR="7680" marT="7680" marB="0" anchor="b">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dirty="0">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extLst>
                  <a:ext uri="{0D108BD9-81ED-4DB2-BD59-A6C34878D82A}">
                    <a16:rowId xmlns:a16="http://schemas.microsoft.com/office/drawing/2014/main" val="1678622665"/>
                  </a:ext>
                </a:extLst>
              </a:tr>
              <a:tr h="162062">
                <a:tc>
                  <a:txBody>
                    <a:bodyPr/>
                    <a:lstStyle/>
                    <a:p>
                      <a:pPr algn="l" fontAlgn="b"/>
                      <a:r>
                        <a:rPr lang="en-US" sz="900" b="0" i="0" u="none" strike="noStrike">
                          <a:solidFill>
                            <a:srgbClr val="000000"/>
                          </a:solidFill>
                          <a:effectLst/>
                          <a:latin typeface="Computer modern roman"/>
                        </a:rPr>
                        <a:t>Include family FE?</a:t>
                      </a:r>
                    </a:p>
                  </a:txBody>
                  <a:tcPr marL="7680" marR="7680" marT="7680" marB="0" anchor="b">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NO</a:t>
                      </a: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NO</a:t>
                      </a:r>
                    </a:p>
                  </a:txBody>
                  <a:tcPr marL="7680" marR="7680" marT="7680"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Computer modern roman"/>
                        </a:rPr>
                        <a:t>NO</a:t>
                      </a:r>
                    </a:p>
                  </a:txBody>
                  <a:tcPr marL="7680" marR="7680" marT="768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YES</a:t>
                      </a: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YES</a:t>
                      </a:r>
                    </a:p>
                  </a:txBody>
                  <a:tcPr marL="7680" marR="7680" marT="7680" marB="0" anchor="ctr">
                    <a:lnL>
                      <a:noFill/>
                    </a:lnL>
                    <a:lnR>
                      <a:noFill/>
                    </a:lnR>
                    <a:lnT>
                      <a:noFill/>
                    </a:lnT>
                    <a:lnB>
                      <a:noFill/>
                    </a:lnB>
                  </a:tcPr>
                </a:tc>
                <a:tc>
                  <a:txBody>
                    <a:bodyPr/>
                    <a:lstStyle/>
                    <a:p>
                      <a:pPr algn="ctr" fontAlgn="ctr"/>
                      <a:r>
                        <a:rPr lang="en-US" sz="900" b="0" i="0" u="none" strike="noStrike">
                          <a:solidFill>
                            <a:srgbClr val="000000"/>
                          </a:solidFill>
                          <a:effectLst/>
                          <a:latin typeface="Computer modern roman"/>
                        </a:rPr>
                        <a:t>YES</a:t>
                      </a:r>
                    </a:p>
                  </a:txBody>
                  <a:tcPr marL="7680" marR="7680" marT="7680" marB="0" anchor="ctr">
                    <a:lnL>
                      <a:noFill/>
                    </a:lnL>
                    <a:lnR>
                      <a:noFill/>
                    </a:lnR>
                    <a:lnT>
                      <a:noFill/>
                    </a:lnT>
                    <a:lnB>
                      <a:noFill/>
                    </a:lnB>
                  </a:tcPr>
                </a:tc>
                <a:extLst>
                  <a:ext uri="{0D108BD9-81ED-4DB2-BD59-A6C34878D82A}">
                    <a16:rowId xmlns:a16="http://schemas.microsoft.com/office/drawing/2014/main" val="655305058"/>
                  </a:ext>
                </a:extLst>
              </a:tr>
              <a:tr h="162062">
                <a:tc>
                  <a:txBody>
                    <a:bodyPr/>
                    <a:lstStyle/>
                    <a:p>
                      <a:pPr algn="l" fontAlgn="b"/>
                      <a:r>
                        <a:rPr lang="en-US" sz="900" b="0" i="0" u="none" strike="noStrike">
                          <a:solidFill>
                            <a:srgbClr val="000000"/>
                          </a:solidFill>
                          <a:effectLst/>
                          <a:latin typeface="Computer modern roman"/>
                        </a:rPr>
                        <a:t> </a:t>
                      </a:r>
                    </a:p>
                  </a:txBody>
                  <a:tcPr marL="7680" marR="7680" marT="7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 </a:t>
                      </a:r>
                    </a:p>
                  </a:txBody>
                  <a:tcPr marL="7680" marR="7680" marT="76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 </a:t>
                      </a:r>
                    </a:p>
                  </a:txBody>
                  <a:tcPr marL="7680" marR="7680" marT="76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 </a:t>
                      </a:r>
                    </a:p>
                  </a:txBody>
                  <a:tcPr marL="7680" marR="7680" marT="76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 </a:t>
                      </a:r>
                    </a:p>
                  </a:txBody>
                  <a:tcPr marL="7680" marR="7680" marT="76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 </a:t>
                      </a:r>
                    </a:p>
                  </a:txBody>
                  <a:tcPr marL="7680" marR="7680" marT="76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 </a:t>
                      </a:r>
                    </a:p>
                  </a:txBody>
                  <a:tcPr marL="7680" marR="7680" marT="76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omputer modern roman"/>
                        </a:rPr>
                        <a:t> </a:t>
                      </a:r>
                    </a:p>
                  </a:txBody>
                  <a:tcPr marL="7680" marR="7680" marT="768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343068"/>
                  </a:ext>
                </a:extLst>
              </a:tr>
              <a:tr h="315530">
                <a:tc>
                  <a:txBody>
                    <a:bodyPr/>
                    <a:lstStyle/>
                    <a:p>
                      <a:pPr algn="l" fontAlgn="b"/>
                      <a:r>
                        <a:rPr lang="en-US" sz="900" b="0" i="0" u="none" strike="noStrike">
                          <a:solidFill>
                            <a:srgbClr val="000000"/>
                          </a:solidFill>
                          <a:effectLst/>
                          <a:latin typeface="Computer modern roman"/>
                        </a:rPr>
                        <a:t>#Observations (number of children)</a:t>
                      </a:r>
                    </a:p>
                  </a:txBody>
                  <a:tcPr marL="7680" marR="7680" marT="7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an"/>
                        </a:rPr>
                        <a:t>2587</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an"/>
                        </a:rPr>
                        <a:t>2587</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an"/>
                        </a:rPr>
                        <a:t>2587</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0" u="none" strike="noStrike">
                        <a:solidFill>
                          <a:srgbClr val="000000"/>
                        </a:solidFill>
                        <a:effectLst/>
                        <a:latin typeface="Computer modern roman"/>
                      </a:endParaRP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an"/>
                        </a:rPr>
                        <a:t>2587</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omputer modern roman"/>
                        </a:rPr>
                        <a:t>2587</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solidFill>
                            <a:srgbClr val="000000"/>
                          </a:solidFill>
                          <a:effectLst/>
                          <a:latin typeface="Computer modern roman"/>
                        </a:rPr>
                        <a:t>2587</a:t>
                      </a:r>
                    </a:p>
                  </a:txBody>
                  <a:tcPr marL="7680" marR="7680" marT="768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96318731"/>
                  </a:ext>
                </a:extLst>
              </a:tr>
            </a:tbl>
          </a:graphicData>
        </a:graphic>
      </p:graphicFrame>
      <p:sp>
        <p:nvSpPr>
          <p:cNvPr id="6" name="Oval 5"/>
          <p:cNvSpPr/>
          <p:nvPr/>
        </p:nvSpPr>
        <p:spPr>
          <a:xfrm>
            <a:off x="4847573" y="3557392"/>
            <a:ext cx="726509" cy="4759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36921" y="5022937"/>
            <a:ext cx="776613" cy="9519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40044" y="3244241"/>
            <a:ext cx="2680570" cy="2830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47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Specific Deprivation Indicators on Male-female Education Gap (HH fixed effects) </a:t>
            </a:r>
            <a:endParaRPr lang="en-US" dirty="0"/>
          </a:p>
        </p:txBody>
      </p:sp>
      <p:pic>
        <p:nvPicPr>
          <p:cNvPr id="3" name="Picture 2"/>
          <p:cNvPicPr>
            <a:picLocks noChangeAspect="1"/>
          </p:cNvPicPr>
          <p:nvPr/>
        </p:nvPicPr>
        <p:blipFill>
          <a:blip r:embed="rId2"/>
          <a:stretch>
            <a:fillRect/>
          </a:stretch>
        </p:blipFill>
        <p:spPr>
          <a:xfrm>
            <a:off x="609600" y="2241274"/>
            <a:ext cx="10972800" cy="2375452"/>
          </a:xfrm>
          <a:prstGeom prst="rect">
            <a:avLst/>
          </a:prstGeom>
        </p:spPr>
      </p:pic>
    </p:spTree>
    <p:extLst>
      <p:ext uri="{BB962C8B-B14F-4D97-AF65-F5344CB8AC3E}">
        <p14:creationId xmlns:p14="http://schemas.microsoft.com/office/powerpoint/2010/main" val="2010113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Multi-context poverty measure key to identifying impacts of childhood deprivations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73059513"/>
              </p:ext>
            </p:extLst>
          </p:nvPr>
        </p:nvGraphicFramePr>
        <p:xfrm>
          <a:off x="2430046" y="1773340"/>
          <a:ext cx="6646078" cy="5084650"/>
        </p:xfrm>
        <a:graphic>
          <a:graphicData uri="http://schemas.openxmlformats.org/drawingml/2006/table">
            <a:tbl>
              <a:tblPr/>
              <a:tblGrid>
                <a:gridCol w="1264484">
                  <a:extLst>
                    <a:ext uri="{9D8B030D-6E8A-4147-A177-3AD203B41FA5}">
                      <a16:colId xmlns:a16="http://schemas.microsoft.com/office/drawing/2014/main" val="1926390584"/>
                    </a:ext>
                  </a:extLst>
                </a:gridCol>
                <a:gridCol w="662350">
                  <a:extLst>
                    <a:ext uri="{9D8B030D-6E8A-4147-A177-3AD203B41FA5}">
                      <a16:colId xmlns:a16="http://schemas.microsoft.com/office/drawing/2014/main" val="817973634"/>
                    </a:ext>
                  </a:extLst>
                </a:gridCol>
                <a:gridCol w="662350">
                  <a:extLst>
                    <a:ext uri="{9D8B030D-6E8A-4147-A177-3AD203B41FA5}">
                      <a16:colId xmlns:a16="http://schemas.microsoft.com/office/drawing/2014/main" val="3656232114"/>
                    </a:ext>
                  </a:extLst>
                </a:gridCol>
                <a:gridCol w="662350">
                  <a:extLst>
                    <a:ext uri="{9D8B030D-6E8A-4147-A177-3AD203B41FA5}">
                      <a16:colId xmlns:a16="http://schemas.microsoft.com/office/drawing/2014/main" val="3738806136"/>
                    </a:ext>
                  </a:extLst>
                </a:gridCol>
                <a:gridCol w="662350">
                  <a:extLst>
                    <a:ext uri="{9D8B030D-6E8A-4147-A177-3AD203B41FA5}">
                      <a16:colId xmlns:a16="http://schemas.microsoft.com/office/drawing/2014/main" val="651406241"/>
                    </a:ext>
                  </a:extLst>
                </a:gridCol>
                <a:gridCol w="82794">
                  <a:extLst>
                    <a:ext uri="{9D8B030D-6E8A-4147-A177-3AD203B41FA5}">
                      <a16:colId xmlns:a16="http://schemas.microsoft.com/office/drawing/2014/main" val="1996793909"/>
                    </a:ext>
                  </a:extLst>
                </a:gridCol>
                <a:gridCol w="662350">
                  <a:extLst>
                    <a:ext uri="{9D8B030D-6E8A-4147-A177-3AD203B41FA5}">
                      <a16:colId xmlns:a16="http://schemas.microsoft.com/office/drawing/2014/main" val="1085954437"/>
                    </a:ext>
                  </a:extLst>
                </a:gridCol>
                <a:gridCol w="662350">
                  <a:extLst>
                    <a:ext uri="{9D8B030D-6E8A-4147-A177-3AD203B41FA5}">
                      <a16:colId xmlns:a16="http://schemas.microsoft.com/office/drawing/2014/main" val="700639477"/>
                    </a:ext>
                  </a:extLst>
                </a:gridCol>
                <a:gridCol w="662350">
                  <a:extLst>
                    <a:ext uri="{9D8B030D-6E8A-4147-A177-3AD203B41FA5}">
                      <a16:colId xmlns:a16="http://schemas.microsoft.com/office/drawing/2014/main" val="304914572"/>
                    </a:ext>
                  </a:extLst>
                </a:gridCol>
                <a:gridCol w="662350">
                  <a:extLst>
                    <a:ext uri="{9D8B030D-6E8A-4147-A177-3AD203B41FA5}">
                      <a16:colId xmlns:a16="http://schemas.microsoft.com/office/drawing/2014/main" val="3371635275"/>
                    </a:ext>
                  </a:extLst>
                </a:gridCol>
              </a:tblGrid>
              <a:tr h="154107">
                <a:tc gridSpan="10">
                  <a:txBody>
                    <a:bodyPr/>
                    <a:lstStyle/>
                    <a:p>
                      <a:pPr algn="ctr" fontAlgn="ctr"/>
                      <a:r>
                        <a:rPr lang="en-US" sz="800" b="1" i="0" u="none" strike="noStrike">
                          <a:solidFill>
                            <a:srgbClr val="000000"/>
                          </a:solidFill>
                          <a:effectLst/>
                          <a:latin typeface="computer modern rom"/>
                        </a:rPr>
                        <a:t>Table 7. Compare Results using Different Poverty Measures</a:t>
                      </a:r>
                    </a:p>
                  </a:txBody>
                  <a:tcPr marL="6753" marR="6753" marT="675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4883618"/>
                  </a:ext>
                </a:extLst>
              </a:tr>
              <a:tr h="146829">
                <a:tc>
                  <a:txBody>
                    <a:bodyPr/>
                    <a:lstStyle/>
                    <a:p>
                      <a:pPr algn="l" fontAlgn="ctr"/>
                      <a:r>
                        <a:rPr lang="en-US" sz="800" b="0" i="0" u="none" strike="noStrike">
                          <a:solidFill>
                            <a:srgbClr val="000000"/>
                          </a:solidFill>
                          <a:effectLst/>
                          <a:latin typeface="computer modern rom"/>
                        </a:rPr>
                        <a:t> </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(1)</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(2)</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(3)</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(4)</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 </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(5)</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(6)</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(7)</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(8)</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381124"/>
                  </a:ext>
                </a:extLst>
              </a:tr>
              <a:tr h="146829">
                <a:tc>
                  <a:txBody>
                    <a:bodyPr/>
                    <a:lstStyle/>
                    <a:p>
                      <a:pPr algn="l" fontAlgn="ctr"/>
                      <a:r>
                        <a:rPr lang="en-US" sz="800" b="0" i="0" u="none" strike="noStrike">
                          <a:solidFill>
                            <a:srgbClr val="000000"/>
                          </a:solidFill>
                          <a:effectLst/>
                          <a:latin typeface="computer modern rom"/>
                        </a:rPr>
                        <a:t>Female</a:t>
                      </a:r>
                    </a:p>
                  </a:txBody>
                  <a:tcPr marL="6753" marR="6753" marT="675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omputer modern rom"/>
                        </a:rPr>
                        <a:t>-0.614***</a:t>
                      </a:r>
                    </a:p>
                  </a:txBody>
                  <a:tcPr marL="6753" marR="6753" marT="675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omputer modern rom"/>
                        </a:rPr>
                        <a:t>-0.434***</a:t>
                      </a:r>
                    </a:p>
                  </a:txBody>
                  <a:tcPr marL="6753" marR="6753" marT="675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omputer modern rom"/>
                        </a:rPr>
                        <a:t>-0.592***</a:t>
                      </a:r>
                    </a:p>
                  </a:txBody>
                  <a:tcPr marL="6753" marR="6753" marT="675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omputer modern rom"/>
                        </a:rPr>
                        <a:t>-0.451***</a:t>
                      </a:r>
                    </a:p>
                  </a:txBody>
                  <a:tcPr marL="6753" marR="6753" marT="675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omputer modern rom"/>
                        </a:rPr>
                        <a:t>-0.683***</a:t>
                      </a:r>
                    </a:p>
                  </a:txBody>
                  <a:tcPr marL="6753" marR="6753" marT="675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omputer modern rom"/>
                        </a:rPr>
                        <a:t>-0.512***</a:t>
                      </a:r>
                    </a:p>
                  </a:txBody>
                  <a:tcPr marL="6753" marR="6753" marT="675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omputer modern rom"/>
                        </a:rPr>
                        <a:t>-0.514**</a:t>
                      </a:r>
                    </a:p>
                  </a:txBody>
                  <a:tcPr marL="6753" marR="6753" marT="675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omputer modern rom"/>
                        </a:rPr>
                        <a:t>-0.580***</a:t>
                      </a:r>
                    </a:p>
                  </a:txBody>
                  <a:tcPr marL="6753" marR="6753" marT="6753"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99696171"/>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(0.116)</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(0.123)</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(0.167)</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(0.136)</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(0.166)</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(0.177)</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(0.240)</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(0.197)</a:t>
                      </a:r>
                    </a:p>
                  </a:txBody>
                  <a:tcPr marL="6753" marR="6753" marT="6753" marB="0" anchor="ctr">
                    <a:lnL>
                      <a:noFill/>
                    </a:lnL>
                    <a:lnR>
                      <a:noFill/>
                    </a:lnR>
                    <a:lnT>
                      <a:noFill/>
                    </a:lnT>
                    <a:lnB>
                      <a:noFill/>
                    </a:lnB>
                  </a:tcPr>
                </a:tc>
                <a:extLst>
                  <a:ext uri="{0D108BD9-81ED-4DB2-BD59-A6C34878D82A}">
                    <a16:rowId xmlns:a16="http://schemas.microsoft.com/office/drawing/2014/main" val="1084223244"/>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extLst>
                  <a:ext uri="{0D108BD9-81ED-4DB2-BD59-A6C34878D82A}">
                    <a16:rowId xmlns:a16="http://schemas.microsoft.com/office/drawing/2014/main" val="1504811942"/>
                  </a:ext>
                </a:extLst>
              </a:tr>
              <a:tr h="146829">
                <a:tc>
                  <a:txBody>
                    <a:bodyPr/>
                    <a:lstStyle/>
                    <a:p>
                      <a:pPr algn="l" fontAlgn="ctr"/>
                      <a:r>
                        <a:rPr lang="en-US" sz="800" b="0" i="0" u="none" strike="noStrike">
                          <a:solidFill>
                            <a:srgbClr val="000000"/>
                          </a:solidFill>
                          <a:effectLst/>
                          <a:latin typeface="computer modern rom"/>
                        </a:rPr>
                        <a:t>MC poor</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-1.572***</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                </a:t>
                      </a:r>
                    </a:p>
                  </a:txBody>
                  <a:tcPr marL="6753" marR="6753" marT="6753" marB="0" anchor="ctr">
                    <a:lnL>
                      <a:noFill/>
                    </a:lnL>
                    <a:lnR>
                      <a:noFill/>
                    </a:lnR>
                    <a:lnT>
                      <a:noFill/>
                    </a:lnT>
                    <a:lnB>
                      <a:noFill/>
                    </a:lnB>
                  </a:tcPr>
                </a:tc>
                <a:extLst>
                  <a:ext uri="{0D108BD9-81ED-4DB2-BD59-A6C34878D82A}">
                    <a16:rowId xmlns:a16="http://schemas.microsoft.com/office/drawing/2014/main" val="3043361016"/>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(0.231)</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                </a:t>
                      </a:r>
                    </a:p>
                  </a:txBody>
                  <a:tcPr marL="6753" marR="6753" marT="6753" marB="0" anchor="ctr">
                    <a:lnL>
                      <a:noFill/>
                    </a:lnL>
                    <a:lnR>
                      <a:noFill/>
                    </a:lnR>
                    <a:lnT>
                      <a:noFill/>
                    </a:lnT>
                    <a:lnB>
                      <a:noFill/>
                    </a:lnB>
                  </a:tcPr>
                </a:tc>
                <a:extLst>
                  <a:ext uri="{0D108BD9-81ED-4DB2-BD59-A6C34878D82A}">
                    <a16:rowId xmlns:a16="http://schemas.microsoft.com/office/drawing/2014/main" val="3931656505"/>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extLst>
                  <a:ext uri="{0D108BD9-81ED-4DB2-BD59-A6C34878D82A}">
                    <a16:rowId xmlns:a16="http://schemas.microsoft.com/office/drawing/2014/main" val="3548729681"/>
                  </a:ext>
                </a:extLst>
              </a:tr>
              <a:tr h="146829">
                <a:tc>
                  <a:txBody>
                    <a:bodyPr/>
                    <a:lstStyle/>
                    <a:p>
                      <a:pPr algn="l" fontAlgn="ctr"/>
                      <a:r>
                        <a:rPr lang="en-US" sz="800" b="0" i="0" u="none" strike="noStrike">
                          <a:solidFill>
                            <a:srgbClr val="000000"/>
                          </a:solidFill>
                          <a:effectLst/>
                          <a:latin typeface="computer modern rom"/>
                        </a:rPr>
                        <a:t>Female * MC poor</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-0.705**</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-1.008**</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                </a:t>
                      </a:r>
                    </a:p>
                  </a:txBody>
                  <a:tcPr marL="6753" marR="6753" marT="6753" marB="0" anchor="ctr">
                    <a:lnL>
                      <a:noFill/>
                    </a:lnL>
                    <a:lnR>
                      <a:noFill/>
                    </a:lnR>
                    <a:lnT>
                      <a:noFill/>
                    </a:lnT>
                    <a:lnB>
                      <a:noFill/>
                    </a:lnB>
                  </a:tcPr>
                </a:tc>
                <a:extLst>
                  <a:ext uri="{0D108BD9-81ED-4DB2-BD59-A6C34878D82A}">
                    <a16:rowId xmlns:a16="http://schemas.microsoft.com/office/drawing/2014/main" val="2445470355"/>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(0.319)</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(0.470)</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                </a:t>
                      </a:r>
                    </a:p>
                  </a:txBody>
                  <a:tcPr marL="6753" marR="6753" marT="6753" marB="0" anchor="ctr">
                    <a:lnL>
                      <a:noFill/>
                    </a:lnL>
                    <a:lnR>
                      <a:noFill/>
                    </a:lnR>
                    <a:lnT>
                      <a:noFill/>
                    </a:lnT>
                    <a:lnB>
                      <a:noFill/>
                    </a:lnB>
                  </a:tcPr>
                </a:tc>
                <a:extLst>
                  <a:ext uri="{0D108BD9-81ED-4DB2-BD59-A6C34878D82A}">
                    <a16:rowId xmlns:a16="http://schemas.microsoft.com/office/drawing/2014/main" val="4189751990"/>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extLst>
                  <a:ext uri="{0D108BD9-81ED-4DB2-BD59-A6C34878D82A}">
                    <a16:rowId xmlns:a16="http://schemas.microsoft.com/office/drawing/2014/main" val="261101148"/>
                  </a:ext>
                </a:extLst>
              </a:tr>
              <a:tr h="146829">
                <a:tc>
                  <a:txBody>
                    <a:bodyPr/>
                    <a:lstStyle/>
                    <a:p>
                      <a:pPr algn="l" fontAlgn="ctr"/>
                      <a:r>
                        <a:rPr lang="en-US" sz="800" b="0" i="0" u="none" strike="noStrike">
                          <a:solidFill>
                            <a:srgbClr val="000000"/>
                          </a:solidFill>
                          <a:effectLst/>
                          <a:latin typeface="computer modern rom"/>
                        </a:rPr>
                        <a:t>Income poor</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-0.804***</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extLst>
                  <a:ext uri="{0D108BD9-81ED-4DB2-BD59-A6C34878D82A}">
                    <a16:rowId xmlns:a16="http://schemas.microsoft.com/office/drawing/2014/main" val="2376430686"/>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(0.171)</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extLst>
                  <a:ext uri="{0D108BD9-81ED-4DB2-BD59-A6C34878D82A}">
                    <a16:rowId xmlns:a16="http://schemas.microsoft.com/office/drawing/2014/main" val="2671741499"/>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extLst>
                  <a:ext uri="{0D108BD9-81ED-4DB2-BD59-A6C34878D82A}">
                    <a16:rowId xmlns:a16="http://schemas.microsoft.com/office/drawing/2014/main" val="2737772940"/>
                  </a:ext>
                </a:extLst>
              </a:tr>
              <a:tr h="146829">
                <a:tc>
                  <a:txBody>
                    <a:bodyPr/>
                    <a:lstStyle/>
                    <a:p>
                      <a:pPr algn="l" fontAlgn="ctr"/>
                      <a:r>
                        <a:rPr lang="en-US" sz="800" b="0" i="0" u="none" strike="noStrike">
                          <a:solidFill>
                            <a:srgbClr val="000000"/>
                          </a:solidFill>
                          <a:effectLst/>
                          <a:latin typeface="computer modern rom"/>
                        </a:rPr>
                        <a:t>Female * Income poor</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0.023</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-0.319</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                </a:t>
                      </a:r>
                    </a:p>
                  </a:txBody>
                  <a:tcPr marL="6753" marR="6753" marT="6753" marB="0" anchor="ctr">
                    <a:lnL>
                      <a:noFill/>
                    </a:lnL>
                    <a:lnR>
                      <a:noFill/>
                    </a:lnR>
                    <a:lnT>
                      <a:noFill/>
                    </a:lnT>
                    <a:lnB>
                      <a:noFill/>
                    </a:lnB>
                  </a:tcPr>
                </a:tc>
                <a:extLst>
                  <a:ext uri="{0D108BD9-81ED-4DB2-BD59-A6C34878D82A}">
                    <a16:rowId xmlns:a16="http://schemas.microsoft.com/office/drawing/2014/main" val="4088377594"/>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(0.231)</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(0.324)</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                </a:t>
                      </a:r>
                    </a:p>
                  </a:txBody>
                  <a:tcPr marL="6753" marR="6753" marT="6753" marB="0" anchor="ctr">
                    <a:lnL>
                      <a:noFill/>
                    </a:lnL>
                    <a:lnR>
                      <a:noFill/>
                    </a:lnR>
                    <a:lnT>
                      <a:noFill/>
                    </a:lnT>
                    <a:lnB>
                      <a:noFill/>
                    </a:lnB>
                  </a:tcPr>
                </a:tc>
                <a:extLst>
                  <a:ext uri="{0D108BD9-81ED-4DB2-BD59-A6C34878D82A}">
                    <a16:rowId xmlns:a16="http://schemas.microsoft.com/office/drawing/2014/main" val="2857148956"/>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extLst>
                  <a:ext uri="{0D108BD9-81ED-4DB2-BD59-A6C34878D82A}">
                    <a16:rowId xmlns:a16="http://schemas.microsoft.com/office/drawing/2014/main" val="1447473379"/>
                  </a:ext>
                </a:extLst>
              </a:tr>
              <a:tr h="146829">
                <a:tc>
                  <a:txBody>
                    <a:bodyPr/>
                    <a:lstStyle/>
                    <a:p>
                      <a:pPr algn="l" fontAlgn="ctr"/>
                      <a:r>
                        <a:rPr lang="en-US" sz="800" b="0" i="0" u="none" strike="noStrike">
                          <a:solidFill>
                            <a:srgbClr val="000000"/>
                          </a:solidFill>
                          <a:effectLst/>
                          <a:latin typeface="computer modern rom"/>
                        </a:rPr>
                        <a:t>Consumption poor</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-1.006***</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extLst>
                  <a:ext uri="{0D108BD9-81ED-4DB2-BD59-A6C34878D82A}">
                    <a16:rowId xmlns:a16="http://schemas.microsoft.com/office/drawing/2014/main" val="2314592854"/>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(0.195)</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extLst>
                  <a:ext uri="{0D108BD9-81ED-4DB2-BD59-A6C34878D82A}">
                    <a16:rowId xmlns:a16="http://schemas.microsoft.com/office/drawing/2014/main" val="457575367"/>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extLst>
                  <a:ext uri="{0D108BD9-81ED-4DB2-BD59-A6C34878D82A}">
                    <a16:rowId xmlns:a16="http://schemas.microsoft.com/office/drawing/2014/main" val="4070467990"/>
                  </a:ext>
                </a:extLst>
              </a:tr>
              <a:tr h="146829">
                <a:tc gridSpan="2">
                  <a:txBody>
                    <a:bodyPr/>
                    <a:lstStyle/>
                    <a:p>
                      <a:pPr algn="l" fontAlgn="ctr"/>
                      <a:r>
                        <a:rPr lang="en-US" sz="800" b="0" i="0" u="none" strike="noStrike">
                          <a:solidFill>
                            <a:srgbClr val="000000"/>
                          </a:solidFill>
                          <a:effectLst/>
                          <a:latin typeface="computer modern rom"/>
                        </a:rPr>
                        <a:t>Female * Consumption poor</a:t>
                      </a:r>
                    </a:p>
                  </a:txBody>
                  <a:tcPr marL="6753" marR="6753" marT="6753" marB="0" anchor="ctr">
                    <a:lnL>
                      <a:noFill/>
                    </a:lnL>
                    <a:lnR>
                      <a:noFill/>
                    </a:lnR>
                    <a:lnT>
                      <a:noFill/>
                    </a:lnT>
                    <a:lnB>
                      <a:noFill/>
                    </a:lnB>
                  </a:tcPr>
                </a:tc>
                <a:tc hMerge="1">
                  <a:txBody>
                    <a:bodyPr/>
                    <a:lstStyle/>
                    <a:p>
                      <a:endParaRPr lang="en-US"/>
                    </a:p>
                  </a:txBody>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-0.376</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-0.355</a:t>
                      </a:r>
                    </a:p>
                  </a:txBody>
                  <a:tcPr marL="6753" marR="6753" marT="6753" marB="0" anchor="ctr">
                    <a:lnL>
                      <a:noFill/>
                    </a:lnL>
                    <a:lnR>
                      <a:noFill/>
                    </a:lnR>
                    <a:lnT>
                      <a:noFill/>
                    </a:lnT>
                    <a:lnB>
                      <a:noFill/>
                    </a:lnB>
                  </a:tcPr>
                </a:tc>
                <a:extLst>
                  <a:ext uri="{0D108BD9-81ED-4DB2-BD59-A6C34878D82A}">
                    <a16:rowId xmlns:a16="http://schemas.microsoft.com/office/drawing/2014/main" val="1073616644"/>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(0.257)</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(0.351)</a:t>
                      </a:r>
                    </a:p>
                  </a:txBody>
                  <a:tcPr marL="6753" marR="6753" marT="6753" marB="0" anchor="ctr">
                    <a:lnL>
                      <a:noFill/>
                    </a:lnL>
                    <a:lnR>
                      <a:noFill/>
                    </a:lnR>
                    <a:lnT>
                      <a:noFill/>
                    </a:lnT>
                    <a:lnB>
                      <a:noFill/>
                    </a:lnB>
                  </a:tcPr>
                </a:tc>
                <a:extLst>
                  <a:ext uri="{0D108BD9-81ED-4DB2-BD59-A6C34878D82A}">
                    <a16:rowId xmlns:a16="http://schemas.microsoft.com/office/drawing/2014/main" val="845542392"/>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extLst>
                  <a:ext uri="{0D108BD9-81ED-4DB2-BD59-A6C34878D82A}">
                    <a16:rowId xmlns:a16="http://schemas.microsoft.com/office/drawing/2014/main" val="3565831842"/>
                  </a:ext>
                </a:extLst>
              </a:tr>
              <a:tr h="285953">
                <a:tc>
                  <a:txBody>
                    <a:bodyPr/>
                    <a:lstStyle/>
                    <a:p>
                      <a:pPr algn="l" fontAlgn="ctr"/>
                      <a:r>
                        <a:rPr lang="en-US" sz="800" b="0" i="0" u="none" strike="noStrike">
                          <a:solidFill>
                            <a:srgbClr val="000000"/>
                          </a:solidFill>
                          <a:effectLst/>
                          <a:latin typeface="computer modern rom"/>
                        </a:rPr>
                        <a:t>Include Family fixed effects?</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NO</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NO</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NO</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NO</a:t>
                      </a:r>
                    </a:p>
                  </a:txBody>
                  <a:tcPr marL="6753" marR="6753" marT="6753"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YES</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YES</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YES</a:t>
                      </a:r>
                    </a:p>
                  </a:txBody>
                  <a:tcPr marL="6753" marR="6753" marT="6753" marB="0" anchor="ctr">
                    <a:lnL>
                      <a:noFill/>
                    </a:lnL>
                    <a:lnR>
                      <a:noFill/>
                    </a:lnR>
                    <a:lnT>
                      <a:noFill/>
                    </a:lnT>
                    <a:lnB>
                      <a:noFill/>
                    </a:lnB>
                  </a:tcPr>
                </a:tc>
                <a:tc>
                  <a:txBody>
                    <a:bodyPr/>
                    <a:lstStyle/>
                    <a:p>
                      <a:pPr algn="ctr" fontAlgn="ctr"/>
                      <a:r>
                        <a:rPr lang="en-US" sz="800" b="0" i="0" u="none" strike="noStrike">
                          <a:solidFill>
                            <a:srgbClr val="000000"/>
                          </a:solidFill>
                          <a:effectLst/>
                          <a:latin typeface="computer modern rom"/>
                        </a:rPr>
                        <a:t>YES</a:t>
                      </a:r>
                    </a:p>
                  </a:txBody>
                  <a:tcPr marL="6753" marR="6753" marT="6753" marB="0" anchor="ctr">
                    <a:lnL>
                      <a:noFill/>
                    </a:lnL>
                    <a:lnR>
                      <a:noFill/>
                    </a:lnR>
                    <a:lnT>
                      <a:noFill/>
                    </a:lnT>
                    <a:lnB>
                      <a:noFill/>
                    </a:lnB>
                  </a:tcPr>
                </a:tc>
                <a:extLst>
                  <a:ext uri="{0D108BD9-81ED-4DB2-BD59-A6C34878D82A}">
                    <a16:rowId xmlns:a16="http://schemas.microsoft.com/office/drawing/2014/main" val="3984362307"/>
                  </a:ext>
                </a:extLst>
              </a:tr>
              <a:tr h="146829">
                <a:tc>
                  <a:txBody>
                    <a:bodyPr/>
                    <a:lstStyle/>
                    <a:p>
                      <a:pPr algn="l"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omputer modern rom"/>
                      </a:endParaRPr>
                    </a:p>
                  </a:txBody>
                  <a:tcPr marL="6753" marR="6753" marT="6753"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363119"/>
                  </a:ext>
                </a:extLst>
              </a:tr>
              <a:tr h="146829">
                <a:tc>
                  <a:txBody>
                    <a:bodyPr/>
                    <a:lstStyle/>
                    <a:p>
                      <a:pPr algn="l" fontAlgn="ctr"/>
                      <a:r>
                        <a:rPr lang="en-US" sz="800" b="0" i="0" u="none" strike="noStrike">
                          <a:solidFill>
                            <a:srgbClr val="000000"/>
                          </a:solidFill>
                          <a:effectLst/>
                          <a:latin typeface="computer modern rom"/>
                        </a:rPr>
                        <a:t>N</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3600</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3600</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3600</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3600</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 </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3600</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3600</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3600</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omputer modern rom"/>
                        </a:rPr>
                        <a:t>3600</a:t>
                      </a:r>
                    </a:p>
                  </a:txBody>
                  <a:tcPr marL="6753" marR="6753" marT="6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39349"/>
                  </a:ext>
                </a:extLst>
              </a:tr>
              <a:tr h="1120694">
                <a:tc gridSpan="10">
                  <a:txBody>
                    <a:bodyPr/>
                    <a:lstStyle/>
                    <a:p>
                      <a:pPr algn="l" fontAlgn="ctr"/>
                      <a:r>
                        <a:rPr lang="en-US" sz="800" b="0" i="0" u="none" strike="noStrike" dirty="0">
                          <a:solidFill>
                            <a:srgbClr val="000000"/>
                          </a:solidFill>
                          <a:effectLst/>
                          <a:latin typeface="computer modern rom"/>
                        </a:rPr>
                        <a:t>Notes: This table reports the results of OLS models with or without sibling fixed effects where the dependent variables are years of education by 2015. All columns include controls for dummies of child year and month of birth, and maternal age at birth. The other controls included in each column are specified in the leftmost column. "MC poor" is the multi-context poverty which we discussed before. "Income poor" is the poverty indicator based on average annual net income, which equals to one if the household income is below 865 yuan per head in the year 2000. "Consumption poor" is the poverty indication based on the consumption level, which is deprived if the household average consumption is below 865 yuan per capita in 2000.  Standard errors (in parentheses) are clustered at the village level.  Sample is restricted to all siblings within non-missing information for years of education by 2015. *p&lt;0.10, ** p&lt;0.05, *** p&lt;0.01.</a:t>
                      </a:r>
                    </a:p>
                  </a:txBody>
                  <a:tcPr marL="6753" marR="6753" marT="6753"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6352250"/>
                  </a:ext>
                </a:extLst>
              </a:tr>
            </a:tbl>
          </a:graphicData>
        </a:graphic>
      </p:graphicFrame>
      <p:sp>
        <p:nvSpPr>
          <p:cNvPr id="5" name="Oval 4"/>
          <p:cNvSpPr/>
          <p:nvPr/>
        </p:nvSpPr>
        <p:spPr>
          <a:xfrm>
            <a:off x="2167003" y="2855934"/>
            <a:ext cx="6225435" cy="4759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67003" y="3695178"/>
            <a:ext cx="6488482" cy="5511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78696" y="4496844"/>
            <a:ext cx="7478038" cy="7390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08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No gender differences in the impact of poverty on early childhood health indicators (birthweight, underweight, premature birth)</a:t>
            </a:r>
          </a:p>
          <a:p>
            <a:r>
              <a:rPr lang="en-US" dirty="0" smtClean="0"/>
              <a:t>No gender differences in the impact of poverty on parental investments (educational spending, time spent with child)</a:t>
            </a:r>
          </a:p>
          <a:p>
            <a:r>
              <a:rPr lang="en-US" dirty="0" smtClean="0"/>
              <a:t>The negative impact of poverty on girls’ education is mostly driven by the impact of poverty on oldest sisters</a:t>
            </a:r>
          </a:p>
          <a:p>
            <a:r>
              <a:rPr lang="en-US" dirty="0" smtClean="0"/>
              <a:t>Mothers of poor children have more gender biased views and expect lower labor market returns to girls versus boys education, but controlling for these, as well as expected future reliance on boys for old age support, explains only 5% of the negative impact of poverty on the gender gap in education</a:t>
            </a:r>
          </a:p>
          <a:p>
            <a:pPr marL="0" indent="0">
              <a:buNone/>
            </a:pPr>
            <a:endParaRPr lang="en-US" dirty="0"/>
          </a:p>
        </p:txBody>
      </p:sp>
    </p:spTree>
    <p:extLst>
      <p:ext uri="{BB962C8B-B14F-4D97-AF65-F5344CB8AC3E}">
        <p14:creationId xmlns:p14="http://schemas.microsoft.com/office/powerpoint/2010/main" val="2550693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1066</Words>
  <Application>Microsoft Office PowerPoint</Application>
  <PresentationFormat>Widescreen</PresentationFormat>
  <Paragraphs>195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computer modern rom</vt:lpstr>
      <vt:lpstr>Computer modern roman</vt:lpstr>
      <vt:lpstr>Arial</vt:lpstr>
      <vt:lpstr>Calibri</vt:lpstr>
      <vt:lpstr>Calibri Light</vt:lpstr>
      <vt:lpstr>Office Theme</vt:lpstr>
      <vt:lpstr>Gender, Childhood Poverty, and Educational Attainment in China</vt:lpstr>
      <vt:lpstr>Motivation</vt:lpstr>
      <vt:lpstr>Contributions</vt:lpstr>
      <vt:lpstr>Gansu Survey of Children and Families (GSCF)</vt:lpstr>
      <vt:lpstr>Defining Multicontext Poverty</vt:lpstr>
      <vt:lpstr>Girls’ education affected more by poverty than boys. Differences driven more by community than family poverty.</vt:lpstr>
      <vt:lpstr>Impact of Specific Deprivation Indicators on Male-female Education Gap (HH fixed effects) </vt:lpstr>
      <vt:lpstr>Multi-context poverty measure key to identifying impacts of childhood deprivations</vt:lpstr>
      <vt:lpstr>Other Results</vt:lpstr>
      <vt:lpstr>Policy 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Childhood Poverty, and Educational Attainment in China</dc:title>
  <dc:creator>Albert Francis PARK</dc:creator>
  <cp:lastModifiedBy>Albert Francis PARK</cp:lastModifiedBy>
  <cp:revision>6</cp:revision>
  <dcterms:created xsi:type="dcterms:W3CDTF">2020-09-01T07:44:26Z</dcterms:created>
  <dcterms:modified xsi:type="dcterms:W3CDTF">2020-09-01T08:32:41Z</dcterms:modified>
</cp:coreProperties>
</file>