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20" r:id="rId2"/>
    <p:sldId id="282" r:id="rId3"/>
    <p:sldId id="322" r:id="rId4"/>
    <p:sldId id="323" r:id="rId5"/>
    <p:sldId id="324" r:id="rId6"/>
    <p:sldId id="325" r:id="rId7"/>
    <p:sldId id="326" r:id="rId8"/>
    <p:sldId id="328" r:id="rId9"/>
    <p:sldId id="330" r:id="rId10"/>
    <p:sldId id="332" r:id="rId11"/>
    <p:sldId id="321" r:id="rId1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ny Sarah STRATEGY ANALYTICAL SERVICES" initials="KSSAS" lastIdx="22" clrIdx="0">
    <p:extLst>
      <p:ext uri="{19B8F6BF-5375-455C-9EA6-DF929625EA0E}">
        <p15:presenceInfo xmlns:p15="http://schemas.microsoft.com/office/powerpoint/2012/main" userId="S-1-5-21-1547161642-1757981266-682003330-2095772" providerId="AD"/>
      </p:ext>
    </p:extLst>
  </p:cmAuthor>
  <p:cmAuthor id="2" name="Brereton Mark STRATEGY CFD ANALYSIS" initials="BMSCA" lastIdx="7" clrIdx="1">
    <p:extLst>
      <p:ext uri="{19B8F6BF-5375-455C-9EA6-DF929625EA0E}">
        <p15:presenceInfo xmlns:p15="http://schemas.microsoft.com/office/powerpoint/2012/main" userId="S-1-5-21-1547161642-1757981266-682003330-2154865" providerId="AD"/>
      </p:ext>
    </p:extLst>
  </p:cmAuthor>
  <p:cmAuthor id="3" name="Knox Graham STRATEGY ANALYTICAL SERVICES" initials="KGSAS" lastIdx="9" clrIdx="2">
    <p:extLst>
      <p:ext uri="{19B8F6BF-5375-455C-9EA6-DF929625EA0E}">
        <p15:presenceInfo xmlns:p15="http://schemas.microsoft.com/office/powerpoint/2012/main" userId="S-1-5-21-1547161642-1757981266-682003330-19819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A9AC"/>
    <a:srgbClr val="E05206"/>
    <a:srgbClr val="00437B"/>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20" autoAdjust="0"/>
    <p:restoredTop sz="84305" autoAdjust="0"/>
  </p:normalViewPr>
  <p:slideViewPr>
    <p:cSldViewPr snapToGrid="0">
      <p:cViewPr varScale="1">
        <p:scale>
          <a:sx n="69" d="100"/>
          <a:sy n="69" d="100"/>
        </p:scale>
        <p:origin x="75" y="13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4" cy="46707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978131" y="0"/>
            <a:ext cx="3043344" cy="467072"/>
          </a:xfrm>
          <a:prstGeom prst="rect">
            <a:avLst/>
          </a:prstGeom>
        </p:spPr>
        <p:txBody>
          <a:bodyPr vert="horz" lIns="91440" tIns="45720" rIns="91440" bIns="45720" rtlCol="0"/>
          <a:lstStyle>
            <a:lvl1pPr algn="r">
              <a:defRPr sz="1200"/>
            </a:lvl1pPr>
          </a:lstStyle>
          <a:p>
            <a:fld id="{3DB6DD0A-56E8-4C4C-AD6B-D20C1B0CD147}" type="datetimeFigureOut">
              <a:rPr lang="en-GB" smtClean="0"/>
              <a:t>08/09/2019</a:t>
            </a:fld>
            <a:endParaRPr lang="en-GB"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702310" y="4480005"/>
            <a:ext cx="5618480" cy="366545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42030"/>
            <a:ext cx="3043344" cy="46707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978131" y="8842030"/>
            <a:ext cx="3043344" cy="467071"/>
          </a:xfrm>
          <a:prstGeom prst="rect">
            <a:avLst/>
          </a:prstGeom>
        </p:spPr>
        <p:txBody>
          <a:bodyPr vert="horz" lIns="91440" tIns="45720" rIns="91440" bIns="45720" rtlCol="0" anchor="b"/>
          <a:lstStyle>
            <a:lvl1pPr algn="r">
              <a:defRPr sz="1200"/>
            </a:lvl1pPr>
          </a:lstStyle>
          <a:p>
            <a:fld id="{1936C664-2A32-47B7-A5FB-E83A69F26BE9}" type="slidenum">
              <a:rPr lang="en-GB" smtClean="0"/>
              <a:t>‹#›</a:t>
            </a:fld>
            <a:endParaRPr lang="en-GB" dirty="0"/>
          </a:p>
        </p:txBody>
      </p:sp>
    </p:spTree>
    <p:extLst>
      <p:ext uri="{BB962C8B-B14F-4D97-AF65-F5344CB8AC3E}">
        <p14:creationId xmlns:p14="http://schemas.microsoft.com/office/powerpoint/2010/main" val="1726990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936C664-2A32-47B7-A5FB-E83A69F26BE9}" type="slidenum">
              <a:rPr lang="en-GB" smtClean="0"/>
              <a:t>1</a:t>
            </a:fld>
            <a:endParaRPr lang="en-GB" dirty="0"/>
          </a:p>
        </p:txBody>
      </p:sp>
    </p:spTree>
    <p:extLst>
      <p:ext uri="{BB962C8B-B14F-4D97-AF65-F5344CB8AC3E}">
        <p14:creationId xmlns:p14="http://schemas.microsoft.com/office/powerpoint/2010/main" val="33425379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GB" dirty="0" smtClean="0"/>
          </a:p>
        </p:txBody>
      </p:sp>
      <p:sp>
        <p:nvSpPr>
          <p:cNvPr id="4" name="Slide Number Placeholder 3"/>
          <p:cNvSpPr>
            <a:spLocks noGrp="1"/>
          </p:cNvSpPr>
          <p:nvPr>
            <p:ph type="sldNum" sz="quarter" idx="5"/>
          </p:nvPr>
        </p:nvSpPr>
        <p:spPr/>
        <p:txBody>
          <a:bodyPr/>
          <a:lstStyle/>
          <a:p>
            <a:pPr>
              <a:defRPr/>
            </a:pPr>
            <a:fld id="{573990EE-C9A2-46AD-B136-C4D214F1E461}" type="slidenum">
              <a:rPr lang="en-US" smtClean="0"/>
              <a:pPr>
                <a:defRPr/>
              </a:pPr>
              <a:t>10</a:t>
            </a:fld>
            <a:endParaRPr lang="en-US" dirty="0"/>
          </a:p>
        </p:txBody>
      </p:sp>
    </p:spTree>
    <p:extLst>
      <p:ext uri="{BB962C8B-B14F-4D97-AF65-F5344CB8AC3E}">
        <p14:creationId xmlns:p14="http://schemas.microsoft.com/office/powerpoint/2010/main" val="24455152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GB" dirty="0" smtClean="0"/>
          </a:p>
        </p:txBody>
      </p:sp>
      <p:sp>
        <p:nvSpPr>
          <p:cNvPr id="4" name="Slide Number Placeholder 3"/>
          <p:cNvSpPr>
            <a:spLocks noGrp="1"/>
          </p:cNvSpPr>
          <p:nvPr>
            <p:ph type="sldNum" sz="quarter" idx="5"/>
          </p:nvPr>
        </p:nvSpPr>
        <p:spPr/>
        <p:txBody>
          <a:bodyPr/>
          <a:lstStyle/>
          <a:p>
            <a:pPr>
              <a:defRPr/>
            </a:pPr>
            <a:fld id="{573990EE-C9A2-46AD-B136-C4D214F1E461}" type="slidenum">
              <a:rPr lang="en-US" smtClean="0"/>
              <a:pPr>
                <a:defRPr/>
              </a:pPr>
              <a:t>11</a:t>
            </a:fld>
            <a:endParaRPr lang="en-US" dirty="0"/>
          </a:p>
        </p:txBody>
      </p:sp>
    </p:spTree>
    <p:extLst>
      <p:ext uri="{BB962C8B-B14F-4D97-AF65-F5344CB8AC3E}">
        <p14:creationId xmlns:p14="http://schemas.microsoft.com/office/powerpoint/2010/main" val="2028281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GB" dirty="0" smtClean="0"/>
          </a:p>
        </p:txBody>
      </p:sp>
      <p:sp>
        <p:nvSpPr>
          <p:cNvPr id="4" name="Slide Number Placeholder 3"/>
          <p:cNvSpPr>
            <a:spLocks noGrp="1"/>
          </p:cNvSpPr>
          <p:nvPr>
            <p:ph type="sldNum" sz="quarter" idx="5"/>
          </p:nvPr>
        </p:nvSpPr>
        <p:spPr/>
        <p:txBody>
          <a:bodyPr/>
          <a:lstStyle/>
          <a:p>
            <a:pPr>
              <a:defRPr/>
            </a:pPr>
            <a:fld id="{573990EE-C9A2-46AD-B136-C4D214F1E461}" type="slidenum">
              <a:rPr lang="en-US" smtClean="0"/>
              <a:pPr>
                <a:defRPr/>
              </a:pPr>
              <a:t>2</a:t>
            </a:fld>
            <a:endParaRPr lang="en-US" dirty="0"/>
          </a:p>
        </p:txBody>
      </p:sp>
    </p:spTree>
    <p:extLst>
      <p:ext uri="{BB962C8B-B14F-4D97-AF65-F5344CB8AC3E}">
        <p14:creationId xmlns:p14="http://schemas.microsoft.com/office/powerpoint/2010/main" val="107540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GB" dirty="0" smtClean="0"/>
          </a:p>
        </p:txBody>
      </p:sp>
      <p:sp>
        <p:nvSpPr>
          <p:cNvPr id="4" name="Slide Number Placeholder 3"/>
          <p:cNvSpPr>
            <a:spLocks noGrp="1"/>
          </p:cNvSpPr>
          <p:nvPr>
            <p:ph type="sldNum" sz="quarter" idx="5"/>
          </p:nvPr>
        </p:nvSpPr>
        <p:spPr/>
        <p:txBody>
          <a:bodyPr/>
          <a:lstStyle/>
          <a:p>
            <a:pPr>
              <a:defRPr/>
            </a:pPr>
            <a:fld id="{573990EE-C9A2-46AD-B136-C4D214F1E461}" type="slidenum">
              <a:rPr lang="en-US" smtClean="0"/>
              <a:pPr>
                <a:defRPr/>
              </a:pPr>
              <a:t>3</a:t>
            </a:fld>
            <a:endParaRPr lang="en-US" dirty="0"/>
          </a:p>
        </p:txBody>
      </p:sp>
    </p:spTree>
    <p:extLst>
      <p:ext uri="{BB962C8B-B14F-4D97-AF65-F5344CB8AC3E}">
        <p14:creationId xmlns:p14="http://schemas.microsoft.com/office/powerpoint/2010/main" val="4003816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GB" dirty="0" smtClean="0"/>
          </a:p>
        </p:txBody>
      </p:sp>
      <p:sp>
        <p:nvSpPr>
          <p:cNvPr id="4" name="Slide Number Placeholder 3"/>
          <p:cNvSpPr>
            <a:spLocks noGrp="1"/>
          </p:cNvSpPr>
          <p:nvPr>
            <p:ph type="sldNum" sz="quarter" idx="5"/>
          </p:nvPr>
        </p:nvSpPr>
        <p:spPr/>
        <p:txBody>
          <a:bodyPr/>
          <a:lstStyle/>
          <a:p>
            <a:pPr>
              <a:defRPr/>
            </a:pPr>
            <a:fld id="{573990EE-C9A2-46AD-B136-C4D214F1E461}" type="slidenum">
              <a:rPr lang="en-US" smtClean="0"/>
              <a:pPr>
                <a:defRPr/>
              </a:pPr>
              <a:t>4</a:t>
            </a:fld>
            <a:endParaRPr lang="en-US" dirty="0"/>
          </a:p>
        </p:txBody>
      </p:sp>
    </p:spTree>
    <p:extLst>
      <p:ext uri="{BB962C8B-B14F-4D97-AF65-F5344CB8AC3E}">
        <p14:creationId xmlns:p14="http://schemas.microsoft.com/office/powerpoint/2010/main" val="530031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GB" dirty="0" smtClean="0"/>
          </a:p>
        </p:txBody>
      </p:sp>
      <p:sp>
        <p:nvSpPr>
          <p:cNvPr id="4" name="Slide Number Placeholder 3"/>
          <p:cNvSpPr>
            <a:spLocks noGrp="1"/>
          </p:cNvSpPr>
          <p:nvPr>
            <p:ph type="sldNum" sz="quarter" idx="5"/>
          </p:nvPr>
        </p:nvSpPr>
        <p:spPr/>
        <p:txBody>
          <a:bodyPr/>
          <a:lstStyle/>
          <a:p>
            <a:pPr>
              <a:defRPr/>
            </a:pPr>
            <a:fld id="{573990EE-C9A2-46AD-B136-C4D214F1E461}" type="slidenum">
              <a:rPr lang="en-US" smtClean="0"/>
              <a:pPr>
                <a:defRPr/>
              </a:pPr>
              <a:t>5</a:t>
            </a:fld>
            <a:endParaRPr lang="en-US" dirty="0"/>
          </a:p>
        </p:txBody>
      </p:sp>
    </p:spTree>
    <p:extLst>
      <p:ext uri="{BB962C8B-B14F-4D97-AF65-F5344CB8AC3E}">
        <p14:creationId xmlns:p14="http://schemas.microsoft.com/office/powerpoint/2010/main" val="4171199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GB" dirty="0" smtClean="0"/>
          </a:p>
        </p:txBody>
      </p:sp>
      <p:sp>
        <p:nvSpPr>
          <p:cNvPr id="4" name="Slide Number Placeholder 3"/>
          <p:cNvSpPr>
            <a:spLocks noGrp="1"/>
          </p:cNvSpPr>
          <p:nvPr>
            <p:ph type="sldNum" sz="quarter" idx="5"/>
          </p:nvPr>
        </p:nvSpPr>
        <p:spPr/>
        <p:txBody>
          <a:bodyPr/>
          <a:lstStyle/>
          <a:p>
            <a:pPr>
              <a:defRPr/>
            </a:pPr>
            <a:fld id="{573990EE-C9A2-46AD-B136-C4D214F1E461}" type="slidenum">
              <a:rPr lang="en-US" smtClean="0"/>
              <a:pPr>
                <a:defRPr/>
              </a:pPr>
              <a:t>6</a:t>
            </a:fld>
            <a:endParaRPr lang="en-US" dirty="0"/>
          </a:p>
        </p:txBody>
      </p:sp>
    </p:spTree>
    <p:extLst>
      <p:ext uri="{BB962C8B-B14F-4D97-AF65-F5344CB8AC3E}">
        <p14:creationId xmlns:p14="http://schemas.microsoft.com/office/powerpoint/2010/main" val="1019445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GB" dirty="0" smtClean="0"/>
          </a:p>
        </p:txBody>
      </p:sp>
      <p:sp>
        <p:nvSpPr>
          <p:cNvPr id="4" name="Slide Number Placeholder 3"/>
          <p:cNvSpPr>
            <a:spLocks noGrp="1"/>
          </p:cNvSpPr>
          <p:nvPr>
            <p:ph type="sldNum" sz="quarter" idx="5"/>
          </p:nvPr>
        </p:nvSpPr>
        <p:spPr/>
        <p:txBody>
          <a:bodyPr/>
          <a:lstStyle/>
          <a:p>
            <a:pPr>
              <a:defRPr/>
            </a:pPr>
            <a:fld id="{573990EE-C9A2-46AD-B136-C4D214F1E461}" type="slidenum">
              <a:rPr lang="en-US" smtClean="0"/>
              <a:pPr>
                <a:defRPr/>
              </a:pPr>
              <a:t>7</a:t>
            </a:fld>
            <a:endParaRPr lang="en-US" dirty="0"/>
          </a:p>
        </p:txBody>
      </p:sp>
    </p:spTree>
    <p:extLst>
      <p:ext uri="{BB962C8B-B14F-4D97-AF65-F5344CB8AC3E}">
        <p14:creationId xmlns:p14="http://schemas.microsoft.com/office/powerpoint/2010/main" val="9644834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GB" dirty="0" smtClean="0"/>
          </a:p>
        </p:txBody>
      </p:sp>
      <p:sp>
        <p:nvSpPr>
          <p:cNvPr id="4" name="Slide Number Placeholder 3"/>
          <p:cNvSpPr>
            <a:spLocks noGrp="1"/>
          </p:cNvSpPr>
          <p:nvPr>
            <p:ph type="sldNum" sz="quarter" idx="5"/>
          </p:nvPr>
        </p:nvSpPr>
        <p:spPr/>
        <p:txBody>
          <a:bodyPr/>
          <a:lstStyle/>
          <a:p>
            <a:pPr>
              <a:defRPr/>
            </a:pPr>
            <a:fld id="{573990EE-C9A2-46AD-B136-C4D214F1E461}" type="slidenum">
              <a:rPr lang="en-US" smtClean="0"/>
              <a:pPr>
                <a:defRPr/>
              </a:pPr>
              <a:t>8</a:t>
            </a:fld>
            <a:endParaRPr lang="en-US" dirty="0"/>
          </a:p>
        </p:txBody>
      </p:sp>
    </p:spTree>
    <p:extLst>
      <p:ext uri="{BB962C8B-B14F-4D97-AF65-F5344CB8AC3E}">
        <p14:creationId xmlns:p14="http://schemas.microsoft.com/office/powerpoint/2010/main" val="498130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GB" dirty="0" smtClean="0"/>
          </a:p>
        </p:txBody>
      </p:sp>
      <p:sp>
        <p:nvSpPr>
          <p:cNvPr id="4" name="Slide Number Placeholder 3"/>
          <p:cNvSpPr>
            <a:spLocks noGrp="1"/>
          </p:cNvSpPr>
          <p:nvPr>
            <p:ph type="sldNum" sz="quarter" idx="5"/>
          </p:nvPr>
        </p:nvSpPr>
        <p:spPr/>
        <p:txBody>
          <a:bodyPr/>
          <a:lstStyle/>
          <a:p>
            <a:pPr>
              <a:defRPr/>
            </a:pPr>
            <a:fld id="{573990EE-C9A2-46AD-B136-C4D214F1E461}" type="slidenum">
              <a:rPr lang="en-US" smtClean="0"/>
              <a:pPr>
                <a:defRPr/>
              </a:pPr>
              <a:t>9</a:t>
            </a:fld>
            <a:endParaRPr lang="en-US" dirty="0"/>
          </a:p>
        </p:txBody>
      </p:sp>
    </p:spTree>
    <p:extLst>
      <p:ext uri="{BB962C8B-B14F-4D97-AF65-F5344CB8AC3E}">
        <p14:creationId xmlns:p14="http://schemas.microsoft.com/office/powerpoint/2010/main" val="2200017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F6DE40A-53FA-4142-941B-1492B813622A}" type="datetime1">
              <a:rPr lang="en-GB" smtClean="0"/>
              <a:t>08/09/2019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42D2D78-AD2D-4DDA-9016-7713DDD85710}" type="slidenum">
              <a:rPr lang="en-GB" smtClean="0"/>
              <a:t>‹#›</a:t>
            </a:fld>
            <a:endParaRPr lang="en-GB" dirty="0"/>
          </a:p>
        </p:txBody>
      </p:sp>
    </p:spTree>
    <p:extLst>
      <p:ext uri="{BB962C8B-B14F-4D97-AF65-F5344CB8AC3E}">
        <p14:creationId xmlns:p14="http://schemas.microsoft.com/office/powerpoint/2010/main" val="69724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8BBB845-C7FA-4925-B5DA-E2378545742E}" type="datetime1">
              <a:rPr lang="en-GB" smtClean="0"/>
              <a:t>08/09/2019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42D2D78-AD2D-4DDA-9016-7713DDD85710}" type="slidenum">
              <a:rPr lang="en-GB" smtClean="0"/>
              <a:t>‹#›</a:t>
            </a:fld>
            <a:endParaRPr lang="en-GB" dirty="0"/>
          </a:p>
        </p:txBody>
      </p:sp>
    </p:spTree>
    <p:extLst>
      <p:ext uri="{BB962C8B-B14F-4D97-AF65-F5344CB8AC3E}">
        <p14:creationId xmlns:p14="http://schemas.microsoft.com/office/powerpoint/2010/main" val="1391668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2105C61-2AD3-48FE-8D85-A99E7CEF639F}" type="datetime1">
              <a:rPr lang="en-GB" smtClean="0"/>
              <a:t>08/09/2019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42D2D78-AD2D-4DDA-9016-7713DDD85710}" type="slidenum">
              <a:rPr lang="en-GB" smtClean="0"/>
              <a:t>‹#›</a:t>
            </a:fld>
            <a:endParaRPr lang="en-GB" dirty="0"/>
          </a:p>
        </p:txBody>
      </p:sp>
    </p:spTree>
    <p:extLst>
      <p:ext uri="{BB962C8B-B14F-4D97-AF65-F5344CB8AC3E}">
        <p14:creationId xmlns:p14="http://schemas.microsoft.com/office/powerpoint/2010/main" val="3175784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F4672E5-D506-4F32-AD79-6556102ED7D2}" type="datetime1">
              <a:rPr lang="en-GB" smtClean="0"/>
              <a:t>08/09/2019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42D2D78-AD2D-4DDA-9016-7713DDD85710}" type="slidenum">
              <a:rPr lang="en-GB" smtClean="0"/>
              <a:t>‹#›</a:t>
            </a:fld>
            <a:endParaRPr lang="en-GB" dirty="0"/>
          </a:p>
        </p:txBody>
      </p:sp>
    </p:spTree>
    <p:extLst>
      <p:ext uri="{BB962C8B-B14F-4D97-AF65-F5344CB8AC3E}">
        <p14:creationId xmlns:p14="http://schemas.microsoft.com/office/powerpoint/2010/main" val="3838039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42A1FE-74C2-408C-A206-773C889FFB98}" type="datetime1">
              <a:rPr lang="en-GB" smtClean="0"/>
              <a:t>08/09/2019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42D2D78-AD2D-4DDA-9016-7713DDD85710}" type="slidenum">
              <a:rPr lang="en-GB" smtClean="0"/>
              <a:t>‹#›</a:t>
            </a:fld>
            <a:endParaRPr lang="en-GB" dirty="0"/>
          </a:p>
        </p:txBody>
      </p:sp>
    </p:spTree>
    <p:extLst>
      <p:ext uri="{BB962C8B-B14F-4D97-AF65-F5344CB8AC3E}">
        <p14:creationId xmlns:p14="http://schemas.microsoft.com/office/powerpoint/2010/main" val="440293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74FA15F-5C20-43B0-9035-C8E5454226DC}" type="datetime1">
              <a:rPr lang="en-GB" smtClean="0"/>
              <a:t>08/09/2019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42D2D78-AD2D-4DDA-9016-7713DDD85710}" type="slidenum">
              <a:rPr lang="en-GB" smtClean="0"/>
              <a:t>‹#›</a:t>
            </a:fld>
            <a:endParaRPr lang="en-GB" dirty="0"/>
          </a:p>
        </p:txBody>
      </p:sp>
    </p:spTree>
    <p:extLst>
      <p:ext uri="{BB962C8B-B14F-4D97-AF65-F5344CB8AC3E}">
        <p14:creationId xmlns:p14="http://schemas.microsoft.com/office/powerpoint/2010/main" val="3302135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C012717-648D-4F7C-8454-C68985D5AA75}" type="datetime1">
              <a:rPr lang="en-GB" smtClean="0"/>
              <a:t>08/09/2019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42D2D78-AD2D-4DDA-9016-7713DDD85710}" type="slidenum">
              <a:rPr lang="en-GB" smtClean="0"/>
              <a:t>‹#›</a:t>
            </a:fld>
            <a:endParaRPr lang="en-GB" dirty="0"/>
          </a:p>
        </p:txBody>
      </p:sp>
    </p:spTree>
    <p:extLst>
      <p:ext uri="{BB962C8B-B14F-4D97-AF65-F5344CB8AC3E}">
        <p14:creationId xmlns:p14="http://schemas.microsoft.com/office/powerpoint/2010/main" val="788248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75D096B-ABE3-482A-B6AB-8C4A3997813B}" type="datetime1">
              <a:rPr lang="en-GB" smtClean="0"/>
              <a:t>08/09/2019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42D2D78-AD2D-4DDA-9016-7713DDD85710}" type="slidenum">
              <a:rPr lang="en-GB" smtClean="0"/>
              <a:t>‹#›</a:t>
            </a:fld>
            <a:endParaRPr lang="en-GB" dirty="0"/>
          </a:p>
        </p:txBody>
      </p:sp>
    </p:spTree>
    <p:extLst>
      <p:ext uri="{BB962C8B-B14F-4D97-AF65-F5344CB8AC3E}">
        <p14:creationId xmlns:p14="http://schemas.microsoft.com/office/powerpoint/2010/main" val="3208202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41BE5E-1529-4370-9693-5ACB568D9920}" type="datetime1">
              <a:rPr lang="en-GB" smtClean="0"/>
              <a:t>08/09/2019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42D2D78-AD2D-4DDA-9016-7713DDD85710}" type="slidenum">
              <a:rPr lang="en-GB" smtClean="0"/>
              <a:t>‹#›</a:t>
            </a:fld>
            <a:endParaRPr lang="en-GB" dirty="0"/>
          </a:p>
        </p:txBody>
      </p:sp>
    </p:spTree>
    <p:extLst>
      <p:ext uri="{BB962C8B-B14F-4D97-AF65-F5344CB8AC3E}">
        <p14:creationId xmlns:p14="http://schemas.microsoft.com/office/powerpoint/2010/main" val="1270553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A79AE4-8A61-417D-A7B6-B39B68393DEA}" type="datetime1">
              <a:rPr lang="en-GB" smtClean="0"/>
              <a:t>08/09/2019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42D2D78-AD2D-4DDA-9016-7713DDD85710}" type="slidenum">
              <a:rPr lang="en-GB" smtClean="0"/>
              <a:t>‹#›</a:t>
            </a:fld>
            <a:endParaRPr lang="en-GB" dirty="0"/>
          </a:p>
        </p:txBody>
      </p:sp>
    </p:spTree>
    <p:extLst>
      <p:ext uri="{BB962C8B-B14F-4D97-AF65-F5344CB8AC3E}">
        <p14:creationId xmlns:p14="http://schemas.microsoft.com/office/powerpoint/2010/main" val="360466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851498-8B59-492A-B291-44248425903E}" type="datetime1">
              <a:rPr lang="en-GB" smtClean="0"/>
              <a:t>08/09/2019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42D2D78-AD2D-4DDA-9016-7713DDD85710}" type="slidenum">
              <a:rPr lang="en-GB" smtClean="0"/>
              <a:t>‹#›</a:t>
            </a:fld>
            <a:endParaRPr lang="en-GB" dirty="0"/>
          </a:p>
        </p:txBody>
      </p:sp>
    </p:spTree>
    <p:extLst>
      <p:ext uri="{BB962C8B-B14F-4D97-AF65-F5344CB8AC3E}">
        <p14:creationId xmlns:p14="http://schemas.microsoft.com/office/powerpoint/2010/main" val="3271092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A2CF3-B606-4FF8-B108-57121DAF1152}" type="datetime1">
              <a:rPr lang="en-GB" smtClean="0"/>
              <a:t>08/09/2019</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2D2D78-AD2D-4DDA-9016-7713DDD85710}" type="slidenum">
              <a:rPr lang="en-GB" smtClean="0"/>
              <a:t>‹#›</a:t>
            </a:fld>
            <a:endParaRPr lang="en-GB" dirty="0"/>
          </a:p>
        </p:txBody>
      </p:sp>
    </p:spTree>
    <p:extLst>
      <p:ext uri="{BB962C8B-B14F-4D97-AF65-F5344CB8AC3E}">
        <p14:creationId xmlns:p14="http://schemas.microsoft.com/office/powerpoint/2010/main" val="3379007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gov.uk/government/publications/justice-data-lab"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www.gov.uk/government/uploads/system/uploads/attachment_data/file/223120/impacts_costs_benefits_fjf.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chemeClr val="bg1"/>
          </a:solidFill>
          <a:ln>
            <a:solidFill>
              <a:srgbClr val="D1D3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spcBef>
                <a:spcPct val="50000"/>
              </a:spcBef>
            </a:pPr>
            <a:endParaRPr lang="en-GB" altLang="en-US" b="1" dirty="0" smtClean="0">
              <a:solidFill>
                <a:schemeClr val="bg1"/>
              </a:solidFill>
            </a:endParaRPr>
          </a:p>
          <a:p>
            <a:pPr>
              <a:lnSpc>
                <a:spcPct val="80000"/>
              </a:lnSpc>
              <a:spcBef>
                <a:spcPct val="50000"/>
              </a:spcBef>
            </a:pPr>
            <a:endParaRPr lang="en-GB" altLang="en-US" b="1" dirty="0">
              <a:solidFill>
                <a:schemeClr val="bg1"/>
              </a:solidFill>
            </a:endParaRPr>
          </a:p>
          <a:p>
            <a:pPr>
              <a:lnSpc>
                <a:spcPct val="80000"/>
              </a:lnSpc>
              <a:spcBef>
                <a:spcPct val="50000"/>
              </a:spcBef>
            </a:pPr>
            <a:endParaRPr lang="en-GB" altLang="en-US" b="1" dirty="0" smtClean="0">
              <a:solidFill>
                <a:schemeClr val="bg1"/>
              </a:solidFill>
            </a:endParaRPr>
          </a:p>
          <a:p>
            <a:pPr>
              <a:lnSpc>
                <a:spcPct val="80000"/>
              </a:lnSpc>
              <a:spcBef>
                <a:spcPct val="50000"/>
              </a:spcBef>
            </a:pPr>
            <a:endParaRPr lang="en-GB" altLang="en-US" b="1" dirty="0">
              <a:solidFill>
                <a:schemeClr val="bg1"/>
              </a:solidFill>
            </a:endParaRPr>
          </a:p>
          <a:p>
            <a:pPr>
              <a:lnSpc>
                <a:spcPct val="80000"/>
              </a:lnSpc>
              <a:spcBef>
                <a:spcPct val="50000"/>
              </a:spcBef>
            </a:pPr>
            <a:endParaRPr lang="en-GB" altLang="en-US" b="1" dirty="0" smtClean="0">
              <a:solidFill>
                <a:schemeClr val="bg1"/>
              </a:solidFill>
            </a:endParaRPr>
          </a:p>
          <a:p>
            <a:pPr>
              <a:lnSpc>
                <a:spcPct val="80000"/>
              </a:lnSpc>
              <a:spcBef>
                <a:spcPct val="50000"/>
              </a:spcBef>
            </a:pPr>
            <a:endParaRPr lang="en-GB" altLang="en-US" b="1" dirty="0">
              <a:solidFill>
                <a:schemeClr val="bg1"/>
              </a:solidFill>
            </a:endParaRPr>
          </a:p>
          <a:p>
            <a:pPr>
              <a:lnSpc>
                <a:spcPct val="80000"/>
              </a:lnSpc>
              <a:spcBef>
                <a:spcPct val="50000"/>
              </a:spcBef>
            </a:pPr>
            <a:endParaRPr lang="en-GB" altLang="en-US" b="1" dirty="0" smtClean="0">
              <a:solidFill>
                <a:schemeClr val="bg1"/>
              </a:solidFill>
            </a:endParaRPr>
          </a:p>
          <a:p>
            <a:pPr>
              <a:lnSpc>
                <a:spcPct val="80000"/>
              </a:lnSpc>
              <a:spcBef>
                <a:spcPct val="50000"/>
              </a:spcBef>
            </a:pPr>
            <a:endParaRPr lang="en-GB" altLang="en-US" b="1" dirty="0">
              <a:solidFill>
                <a:schemeClr val="bg1"/>
              </a:solidFill>
            </a:endParaRPr>
          </a:p>
          <a:p>
            <a:pPr>
              <a:lnSpc>
                <a:spcPct val="80000"/>
              </a:lnSpc>
              <a:spcBef>
                <a:spcPct val="50000"/>
              </a:spcBef>
            </a:pPr>
            <a:endParaRPr lang="en-GB" altLang="en-US" b="1" dirty="0" smtClean="0">
              <a:solidFill>
                <a:schemeClr val="bg1"/>
              </a:solidFill>
            </a:endParaRPr>
          </a:p>
          <a:p>
            <a:pPr>
              <a:lnSpc>
                <a:spcPct val="80000"/>
              </a:lnSpc>
              <a:spcBef>
                <a:spcPct val="50000"/>
              </a:spcBef>
            </a:pPr>
            <a:endParaRPr lang="en-GB" altLang="en-US" b="1" dirty="0">
              <a:solidFill>
                <a:schemeClr val="bg1"/>
              </a:solidFill>
            </a:endParaRPr>
          </a:p>
        </p:txBody>
      </p:sp>
      <p:sp>
        <p:nvSpPr>
          <p:cNvPr id="6" name="Title 1"/>
          <p:cNvSpPr txBox="1">
            <a:spLocks/>
          </p:cNvSpPr>
          <p:nvPr/>
        </p:nvSpPr>
        <p:spPr>
          <a:xfrm>
            <a:off x="398417" y="2606040"/>
            <a:ext cx="11266714" cy="331143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000" dirty="0" smtClean="0">
                <a:solidFill>
                  <a:srgbClr val="00437B"/>
                </a:solidFill>
                <a:latin typeface="+mn-lt"/>
              </a:rPr>
              <a:t>Building an Employment Data Lab</a:t>
            </a:r>
            <a:endParaRPr lang="en-GB" sz="4000" dirty="0">
              <a:solidFill>
                <a:srgbClr val="00437B"/>
              </a:solidFill>
              <a:latin typeface="+mn-lt"/>
            </a:endParaRPr>
          </a:p>
          <a:p>
            <a:endParaRPr lang="en-GB" sz="4400" dirty="0">
              <a:solidFill>
                <a:srgbClr val="00437B"/>
              </a:solidFill>
              <a:latin typeface="+mn-lt"/>
            </a:endParaRPr>
          </a:p>
          <a:p>
            <a:r>
              <a:rPr lang="en-GB" sz="4000" dirty="0" smtClean="0">
                <a:solidFill>
                  <a:srgbClr val="00437B"/>
                </a:solidFill>
                <a:latin typeface="+mn-lt"/>
              </a:rPr>
              <a:t>Mike Daly, Central Analysis &amp; Science Strategy</a:t>
            </a:r>
          </a:p>
          <a:p>
            <a:r>
              <a:rPr lang="en-GB" sz="4000" dirty="0" smtClean="0">
                <a:solidFill>
                  <a:srgbClr val="00437B"/>
                </a:solidFill>
                <a:latin typeface="+mn-lt"/>
              </a:rPr>
              <a:t>UK Department of Work and Pensions</a:t>
            </a:r>
          </a:p>
          <a:p>
            <a:r>
              <a:rPr lang="en-GB" sz="4000" dirty="0" smtClean="0">
                <a:solidFill>
                  <a:srgbClr val="00437B"/>
                </a:solidFill>
                <a:latin typeface="+mn-lt"/>
              </a:rPr>
              <a:t>September 2019</a:t>
            </a:r>
            <a:endParaRPr lang="en-GB" sz="4000" dirty="0">
              <a:solidFill>
                <a:srgbClr val="00437B"/>
              </a:solidFill>
              <a:latin typeface="+mn-lt"/>
            </a:endParaRPr>
          </a:p>
          <a:p>
            <a:endParaRPr lang="en-GB" sz="5000" b="1" u="sng" dirty="0">
              <a:solidFill>
                <a:srgbClr val="00437B"/>
              </a:solidFill>
              <a:latin typeface="Arial" charset="0"/>
              <a:ea typeface="+mn-ea"/>
              <a:cs typeface="+mn-cs"/>
            </a:endParaRPr>
          </a:p>
        </p:txBody>
      </p:sp>
      <p:sp>
        <p:nvSpPr>
          <p:cNvPr id="4" name="Rectangle 3"/>
          <p:cNvSpPr/>
          <p:nvPr/>
        </p:nvSpPr>
        <p:spPr>
          <a:xfrm>
            <a:off x="11870056" y="2687541"/>
            <a:ext cx="321944" cy="4170459"/>
          </a:xfrm>
          <a:prstGeom prst="rect">
            <a:avLst/>
          </a:prstGeom>
          <a:solidFill>
            <a:srgbClr val="00437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7"/>
          <p:cNvPicPr>
            <a:picLocks noChangeAspect="1"/>
          </p:cNvPicPr>
          <p:nvPr/>
        </p:nvPicPr>
        <p:blipFill>
          <a:blip r:embed="rId3"/>
          <a:stretch>
            <a:fillRect/>
          </a:stretch>
        </p:blipFill>
        <p:spPr>
          <a:xfrm>
            <a:off x="762954" y="496050"/>
            <a:ext cx="1108113" cy="1016939"/>
          </a:xfrm>
          <a:prstGeom prst="rect">
            <a:avLst/>
          </a:prstGeom>
        </p:spPr>
      </p:pic>
      <p:cxnSp>
        <p:nvCxnSpPr>
          <p:cNvPr id="9" name="Straight Connector 8"/>
          <p:cNvCxnSpPr/>
          <p:nvPr/>
        </p:nvCxnSpPr>
        <p:spPr>
          <a:xfrm flipH="1">
            <a:off x="689985" y="561285"/>
            <a:ext cx="9524" cy="895350"/>
          </a:xfrm>
          <a:prstGeom prst="line">
            <a:avLst/>
          </a:prstGeom>
          <a:ln>
            <a:solidFill>
              <a:srgbClr val="00437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0142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2"/>
          <p:cNvSpPr txBox="1">
            <a:spLocks/>
          </p:cNvSpPr>
          <p:nvPr/>
        </p:nvSpPr>
        <p:spPr bwMode="auto">
          <a:xfrm>
            <a:off x="0" y="-37070"/>
            <a:ext cx="12192000" cy="1114097"/>
          </a:xfrm>
          <a:prstGeom prst="rect">
            <a:avLst/>
          </a:prstGeom>
          <a:solidFill>
            <a:srgbClr val="00437B"/>
          </a:solid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just">
              <a:defRPr/>
            </a:pPr>
            <a:endParaRPr lang="en-GB" sz="1600" dirty="0" smtClean="0">
              <a:solidFill>
                <a:schemeClr val="bg1"/>
              </a:solidFill>
            </a:endParaRPr>
          </a:p>
          <a:p>
            <a:pPr algn="just">
              <a:defRPr/>
            </a:pPr>
            <a:r>
              <a:rPr lang="en-GB" sz="4000" dirty="0" smtClean="0">
                <a:solidFill>
                  <a:schemeClr val="bg1"/>
                </a:solidFill>
                <a:latin typeface="+mn-lt"/>
              </a:rPr>
              <a:t> 6) Future (possible) developments</a:t>
            </a:r>
            <a:endParaRPr lang="en-GB" sz="4000" dirty="0">
              <a:solidFill>
                <a:schemeClr val="bg1"/>
              </a:solidFill>
              <a:latin typeface="+mn-lt"/>
            </a:endParaRPr>
          </a:p>
        </p:txBody>
      </p:sp>
      <p:sp>
        <p:nvSpPr>
          <p:cNvPr id="2" name="TextBox 1"/>
          <p:cNvSpPr txBox="1"/>
          <p:nvPr/>
        </p:nvSpPr>
        <p:spPr>
          <a:xfrm>
            <a:off x="738051" y="1561011"/>
            <a:ext cx="10437223" cy="4678204"/>
          </a:xfrm>
          <a:prstGeom prst="rect">
            <a:avLst/>
          </a:prstGeom>
          <a:noFill/>
        </p:spPr>
        <p:txBody>
          <a:bodyPr wrap="square" rtlCol="0">
            <a:spAutoFit/>
          </a:bodyPr>
          <a:lstStyle/>
          <a:p>
            <a:pPr marL="285750" indent="-285750">
              <a:buFont typeface="Wingdings" panose="05000000000000000000" pitchFamily="2" charset="2"/>
              <a:buChar char="Ø"/>
            </a:pPr>
            <a:r>
              <a:rPr lang="en-GB" sz="2800" dirty="0" smtClean="0">
                <a:solidFill>
                  <a:srgbClr val="000000"/>
                </a:solidFill>
                <a:ea typeface="Calibri" panose="020F0502020204030204" pitchFamily="34" charset="0"/>
              </a:rPr>
              <a:t>Using additional data – e.g. education, criminal justice, health – to improve matching, and to present a wider range of outputs</a:t>
            </a:r>
          </a:p>
          <a:p>
            <a:pPr marL="285750" indent="-285750">
              <a:buFont typeface="Wingdings" panose="05000000000000000000" pitchFamily="2" charset="2"/>
              <a:buChar char="Ø"/>
            </a:pPr>
            <a:r>
              <a:rPr lang="en-GB" sz="2800" dirty="0" smtClean="0">
                <a:solidFill>
                  <a:srgbClr val="000000"/>
                </a:solidFill>
                <a:ea typeface="Calibri" panose="020F0502020204030204" pitchFamily="34" charset="0"/>
              </a:rPr>
              <a:t>Using alternative methods – instrumental variables, regression discontinuity for example. Key constraint here is that these are unlikely to be applicable in enough cases to be practical</a:t>
            </a:r>
          </a:p>
          <a:p>
            <a:pPr marL="285750" indent="-285750">
              <a:buFont typeface="Wingdings" panose="05000000000000000000" pitchFamily="2" charset="2"/>
              <a:buChar char="Ø"/>
            </a:pPr>
            <a:r>
              <a:rPr lang="en-GB" sz="2800" dirty="0" smtClean="0">
                <a:solidFill>
                  <a:srgbClr val="000000"/>
                </a:solidFill>
                <a:ea typeface="Calibri" panose="020F0502020204030204" pitchFamily="34" charset="0"/>
              </a:rPr>
              <a:t>Reviewing the possibility of retaining data in some way, so as to allow longer-term </a:t>
            </a:r>
            <a:r>
              <a:rPr lang="en-GB" sz="2800" dirty="0" smtClean="0">
                <a:solidFill>
                  <a:srgbClr val="000000"/>
                </a:solidFill>
                <a:ea typeface="Calibri" panose="020F0502020204030204" pitchFamily="34" charset="0"/>
              </a:rPr>
              <a:t>follow-up, or analysis of multiple participations</a:t>
            </a:r>
            <a:endParaRPr lang="en-GB" sz="2800" dirty="0" smtClean="0">
              <a:solidFill>
                <a:srgbClr val="000000"/>
              </a:solidFill>
              <a:ea typeface="Calibri" panose="020F0502020204030204" pitchFamily="34" charset="0"/>
            </a:endParaRPr>
          </a:p>
          <a:p>
            <a:pPr marL="285750" indent="-285750">
              <a:buFont typeface="Wingdings" panose="05000000000000000000" pitchFamily="2" charset="2"/>
              <a:buChar char="Ø"/>
            </a:pPr>
            <a:r>
              <a:rPr lang="en-GB" sz="2800" dirty="0" smtClean="0">
                <a:solidFill>
                  <a:srgbClr val="000000"/>
                </a:solidFill>
                <a:ea typeface="Calibri" panose="020F0502020204030204" pitchFamily="34" charset="0"/>
              </a:rPr>
              <a:t>Considering interactions with other provision – e.g. does prior participation in a national DWP-funded programme lead to increased or </a:t>
            </a:r>
            <a:r>
              <a:rPr lang="en-GB" sz="2800" dirty="0" smtClean="0">
                <a:solidFill>
                  <a:srgbClr val="000000"/>
                </a:solidFill>
                <a:ea typeface="Calibri" panose="020F0502020204030204" pitchFamily="34" charset="0"/>
              </a:rPr>
              <a:t>reduced impact</a:t>
            </a:r>
            <a:endParaRPr lang="en-GB" sz="2800" dirty="0" smtClean="0"/>
          </a:p>
          <a:p>
            <a:pPr marL="285750" indent="-285750">
              <a:buFontTx/>
              <a:buChar char="-"/>
            </a:pPr>
            <a:endParaRPr lang="en-GB" dirty="0"/>
          </a:p>
        </p:txBody>
      </p:sp>
    </p:spTree>
    <p:extLst>
      <p:ext uri="{BB962C8B-B14F-4D97-AF65-F5344CB8AC3E}">
        <p14:creationId xmlns:p14="http://schemas.microsoft.com/office/powerpoint/2010/main" val="1702563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2"/>
          <p:cNvSpPr txBox="1">
            <a:spLocks/>
          </p:cNvSpPr>
          <p:nvPr/>
        </p:nvSpPr>
        <p:spPr bwMode="auto">
          <a:xfrm>
            <a:off x="0" y="-37070"/>
            <a:ext cx="12192000" cy="1114097"/>
          </a:xfrm>
          <a:prstGeom prst="rect">
            <a:avLst/>
          </a:prstGeom>
          <a:solidFill>
            <a:srgbClr val="00437B"/>
          </a:solid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just">
              <a:defRPr/>
            </a:pPr>
            <a:endParaRPr lang="en-GB" sz="1600" dirty="0" smtClean="0">
              <a:solidFill>
                <a:schemeClr val="bg1"/>
              </a:solidFill>
            </a:endParaRPr>
          </a:p>
          <a:p>
            <a:pPr algn="just">
              <a:defRPr/>
            </a:pPr>
            <a:r>
              <a:rPr lang="en-GB" sz="2800" dirty="0" smtClean="0">
                <a:solidFill>
                  <a:schemeClr val="bg1"/>
                </a:solidFill>
              </a:rPr>
              <a:t> </a:t>
            </a:r>
            <a:r>
              <a:rPr lang="en-GB" sz="4000" dirty="0">
                <a:solidFill>
                  <a:schemeClr val="bg1"/>
                </a:solidFill>
                <a:latin typeface="+mn-lt"/>
              </a:rPr>
              <a:t>References</a:t>
            </a:r>
          </a:p>
        </p:txBody>
      </p:sp>
      <p:sp>
        <p:nvSpPr>
          <p:cNvPr id="2" name="Rectangle 1"/>
          <p:cNvSpPr/>
          <p:nvPr/>
        </p:nvSpPr>
        <p:spPr>
          <a:xfrm>
            <a:off x="888273" y="1363347"/>
            <a:ext cx="10443755" cy="4401205"/>
          </a:xfrm>
          <a:prstGeom prst="rect">
            <a:avLst/>
          </a:prstGeom>
        </p:spPr>
        <p:txBody>
          <a:bodyPr wrap="square">
            <a:spAutoFit/>
          </a:bodyPr>
          <a:lstStyle/>
          <a:p>
            <a:r>
              <a:rPr lang="en-GB" sz="2000" dirty="0" smtClean="0">
                <a:solidFill>
                  <a:srgbClr val="000000"/>
                </a:solidFill>
              </a:rPr>
              <a:t>[</a:t>
            </a:r>
            <a:r>
              <a:rPr lang="en-GB" sz="2000" dirty="0">
                <a:solidFill>
                  <a:srgbClr val="000000"/>
                </a:solidFill>
              </a:rPr>
              <a:t>1] see </a:t>
            </a:r>
            <a:r>
              <a:rPr lang="en-GB" sz="2000" dirty="0">
                <a:solidFill>
                  <a:srgbClr val="000000"/>
                </a:solidFill>
                <a:hlinkClick r:id="rId3"/>
              </a:rPr>
              <a:t>https://</a:t>
            </a:r>
            <a:r>
              <a:rPr lang="en-GB" sz="2000" dirty="0" smtClean="0">
                <a:solidFill>
                  <a:srgbClr val="000000"/>
                </a:solidFill>
                <a:hlinkClick r:id="rId3"/>
              </a:rPr>
              <a:t>www.gov.uk/government/publications/justice-data-lab</a:t>
            </a:r>
            <a:endParaRPr lang="en-GB" sz="2000" dirty="0" smtClean="0">
              <a:solidFill>
                <a:srgbClr val="000000"/>
              </a:solidFill>
            </a:endParaRPr>
          </a:p>
          <a:p>
            <a:r>
              <a:rPr lang="en-GB" sz="2000" dirty="0" smtClean="0">
                <a:solidFill>
                  <a:srgbClr val="000000"/>
                </a:solidFill>
              </a:rPr>
              <a:t>[2] See for </a:t>
            </a:r>
            <a:r>
              <a:rPr lang="en-GB" sz="2000" dirty="0" smtClean="0">
                <a:solidFill>
                  <a:srgbClr val="000000"/>
                </a:solidFill>
              </a:rPr>
              <a:t>example:</a:t>
            </a:r>
          </a:p>
          <a:p>
            <a:r>
              <a:rPr lang="en-GB" sz="2000" dirty="0">
                <a:solidFill>
                  <a:srgbClr val="000000"/>
                </a:solidFill>
              </a:rPr>
              <a:t>Ainsworth and Marlow, 2011; Early impacts of the European Social Fund </a:t>
            </a:r>
            <a:r>
              <a:rPr lang="en-GB" sz="2000" dirty="0" smtClean="0">
                <a:solidFill>
                  <a:srgbClr val="000000"/>
                </a:solidFill>
              </a:rPr>
              <a:t>2007-2013; DWP In House Report No 3</a:t>
            </a:r>
          </a:p>
          <a:p>
            <a:r>
              <a:rPr lang="en-GB" sz="2000" dirty="0">
                <a:solidFill>
                  <a:srgbClr val="000000"/>
                </a:solidFill>
              </a:rPr>
              <a:t>DWP, 2012; Impacts and costs and benefits of the Future Jobs </a:t>
            </a:r>
            <a:r>
              <a:rPr lang="en-GB" sz="2000" dirty="0" smtClean="0">
                <a:solidFill>
                  <a:srgbClr val="000000"/>
                </a:solidFill>
              </a:rPr>
              <a:t>Fund; </a:t>
            </a:r>
            <a:r>
              <a:rPr lang="en-GB" sz="2000" dirty="0"/>
              <a:t> </a:t>
            </a:r>
          </a:p>
          <a:p>
            <a:r>
              <a:rPr lang="en-GB" sz="2000" u="sng" dirty="0">
                <a:hlinkClick r:id="rId4" tooltip="https://www.gov.uk/government/uploads/system/uploads/attachment_data/file/223120/impacts_costs_benefits_fjf.pdf"/>
              </a:rPr>
              <a:t>https://</a:t>
            </a:r>
            <a:r>
              <a:rPr lang="en-GB" sz="2000" u="sng" dirty="0" smtClean="0">
                <a:hlinkClick r:id="rId4" tooltip="https://www.gov.uk/government/uploads/system/uploads/attachment_data/file/223120/impacts_costs_benefits_fjf.pdf"/>
              </a:rPr>
              <a:t>www.gov.uk/government/uploads/system/uploads/attachment_data/file/223120/impacts_costs_benefits_fjf.pdf</a:t>
            </a:r>
            <a:endParaRPr lang="en-GB" sz="2000" dirty="0" smtClean="0">
              <a:solidFill>
                <a:srgbClr val="000000"/>
              </a:solidFill>
            </a:endParaRPr>
          </a:p>
          <a:p>
            <a:r>
              <a:rPr lang="en-GB" sz="2000" dirty="0">
                <a:solidFill>
                  <a:srgbClr val="000000"/>
                </a:solidFill>
              </a:rPr>
              <a:t>Anderson et </a:t>
            </a:r>
            <a:r>
              <a:rPr lang="en-GB" sz="2000" dirty="0" smtClean="0">
                <a:solidFill>
                  <a:srgbClr val="000000"/>
                </a:solidFill>
              </a:rPr>
              <a:t>al, 2004; </a:t>
            </a:r>
            <a:r>
              <a:rPr lang="en-GB" sz="2000" dirty="0">
                <a:solidFill>
                  <a:srgbClr val="000000"/>
                </a:solidFill>
              </a:rPr>
              <a:t>Work-based Learning for Adults: an evaluation of labour market </a:t>
            </a:r>
            <a:r>
              <a:rPr lang="en-GB" sz="2000" dirty="0" smtClean="0">
                <a:solidFill>
                  <a:srgbClr val="000000"/>
                </a:solidFill>
              </a:rPr>
              <a:t>effects; DWP Working Age report 187</a:t>
            </a:r>
            <a:endParaRPr lang="en-GB" sz="2000" dirty="0" smtClean="0">
              <a:solidFill>
                <a:srgbClr val="000000"/>
              </a:solidFill>
            </a:endParaRPr>
          </a:p>
          <a:p>
            <a:r>
              <a:rPr lang="en-GB" sz="2000" dirty="0" smtClean="0">
                <a:solidFill>
                  <a:srgbClr val="000000"/>
                </a:solidFill>
              </a:rPr>
              <a:t>[3] </a:t>
            </a:r>
            <a:r>
              <a:rPr lang="en-GB" sz="2000" dirty="0"/>
              <a:t>Caliendo, </a:t>
            </a:r>
            <a:r>
              <a:rPr lang="en-GB" sz="2000" dirty="0"/>
              <a:t>Mahlstedt</a:t>
            </a:r>
            <a:r>
              <a:rPr lang="en-GB" sz="2000" dirty="0"/>
              <a:t> &amp; </a:t>
            </a:r>
            <a:r>
              <a:rPr lang="en-GB" sz="2000" dirty="0" smtClean="0"/>
              <a:t>Mitnik</a:t>
            </a:r>
            <a:r>
              <a:rPr lang="en-GB" sz="2000" dirty="0" smtClean="0"/>
              <a:t>; 2017; Unobservable</a:t>
            </a:r>
            <a:r>
              <a:rPr lang="en-GB" sz="2000" dirty="0"/>
              <a:t>, but Unimportant? The Influence of Personality Traits (and Other Usually Unobserved Variables) for the Estimation of Treatment </a:t>
            </a:r>
            <a:r>
              <a:rPr lang="en-GB" sz="2000" dirty="0" smtClean="0"/>
              <a:t>Effects</a:t>
            </a:r>
            <a:r>
              <a:rPr lang="en-GB" sz="2000" dirty="0" smtClean="0"/>
              <a:t>; </a:t>
            </a:r>
            <a:r>
              <a:rPr lang="en-GB" sz="2000" dirty="0"/>
              <a:t>Labour Economics 46 (2017); </a:t>
            </a:r>
            <a:r>
              <a:rPr lang="en-GB" sz="2000" dirty="0" smtClean="0"/>
              <a:t>14-25</a:t>
            </a:r>
          </a:p>
          <a:p>
            <a:r>
              <a:rPr lang="en-GB" sz="2000" dirty="0" smtClean="0"/>
              <a:t>[4] </a:t>
            </a:r>
            <a:r>
              <a:rPr lang="en-GB" sz="2000" dirty="0"/>
              <a:t>Dolton, Smith &amp; </a:t>
            </a:r>
            <a:r>
              <a:rPr lang="en-GB" sz="2000" dirty="0" smtClean="0"/>
              <a:t>Azevedo</a:t>
            </a:r>
            <a:r>
              <a:rPr lang="en-GB" sz="2000" dirty="0" smtClean="0"/>
              <a:t>; 2011; </a:t>
            </a:r>
            <a:r>
              <a:rPr lang="en-GB" sz="2000" dirty="0" smtClean="0"/>
              <a:t>The </a:t>
            </a:r>
            <a:r>
              <a:rPr lang="en-GB" sz="2000" dirty="0"/>
              <a:t>Impact of the UK New Deal for Lone Parents on Benefit Receipt </a:t>
            </a:r>
            <a:r>
              <a:rPr lang="en-GB" sz="2000" dirty="0" smtClean="0"/>
              <a:t>; </a:t>
            </a:r>
            <a:r>
              <a:rPr lang="en-GB" sz="2000" dirty="0" smtClean="0"/>
              <a:t>IZA Discussion Paper 5491</a:t>
            </a:r>
            <a:endParaRPr lang="en-GB" sz="2000" dirty="0"/>
          </a:p>
        </p:txBody>
      </p:sp>
    </p:spTree>
    <p:extLst>
      <p:ext uri="{BB962C8B-B14F-4D97-AF65-F5344CB8AC3E}">
        <p14:creationId xmlns:p14="http://schemas.microsoft.com/office/powerpoint/2010/main" val="6249287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2"/>
          <p:cNvSpPr txBox="1">
            <a:spLocks/>
          </p:cNvSpPr>
          <p:nvPr/>
        </p:nvSpPr>
        <p:spPr bwMode="auto">
          <a:xfrm>
            <a:off x="0" y="-37070"/>
            <a:ext cx="12192000" cy="1114097"/>
          </a:xfrm>
          <a:prstGeom prst="rect">
            <a:avLst/>
          </a:prstGeom>
          <a:solidFill>
            <a:srgbClr val="00437B"/>
          </a:solid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just">
              <a:defRPr/>
            </a:pPr>
            <a:r>
              <a:rPr lang="en-GB" sz="4800" dirty="0" smtClean="0">
                <a:solidFill>
                  <a:schemeClr val="bg1"/>
                </a:solidFill>
                <a:latin typeface="+mn-lt"/>
              </a:rPr>
              <a:t>Outline of talk</a:t>
            </a:r>
          </a:p>
        </p:txBody>
      </p:sp>
      <p:sp>
        <p:nvSpPr>
          <p:cNvPr id="11" name="TextBox 10"/>
          <p:cNvSpPr txBox="1"/>
          <p:nvPr/>
        </p:nvSpPr>
        <p:spPr>
          <a:xfrm>
            <a:off x="907869" y="1828800"/>
            <a:ext cx="10591404" cy="3385542"/>
          </a:xfrm>
          <a:prstGeom prst="rect">
            <a:avLst/>
          </a:prstGeom>
          <a:noFill/>
        </p:spPr>
        <p:txBody>
          <a:bodyPr wrap="square" rtlCol="0">
            <a:spAutoFit/>
          </a:bodyPr>
          <a:lstStyle/>
          <a:p>
            <a:pPr marL="342900" indent="-342900">
              <a:buAutoNum type="arabicPeriod"/>
            </a:pPr>
            <a:r>
              <a:rPr lang="en-GB" sz="2800" dirty="0" smtClean="0"/>
              <a:t>Background – why do we need a Data Lab?</a:t>
            </a:r>
          </a:p>
          <a:p>
            <a:pPr marL="342900" indent="-342900">
              <a:buAutoNum type="arabicPeriod"/>
            </a:pPr>
            <a:r>
              <a:rPr lang="en-GB" sz="2800" dirty="0" smtClean="0"/>
              <a:t>The nature of the problem – why providers cannot do it for themselves, nor DWP for </a:t>
            </a:r>
            <a:r>
              <a:rPr lang="en-GB" sz="2800" dirty="0" smtClean="0"/>
              <a:t>them with existing approach</a:t>
            </a:r>
            <a:endParaRPr lang="en-GB" sz="2800" dirty="0" smtClean="0"/>
          </a:p>
          <a:p>
            <a:pPr marL="342900" indent="-342900">
              <a:buAutoNum type="arabicPeriod"/>
            </a:pPr>
            <a:r>
              <a:rPr lang="en-GB" sz="2800" dirty="0" smtClean="0"/>
              <a:t>The proposed solution – an ‘Employment Data Lab’</a:t>
            </a:r>
          </a:p>
          <a:p>
            <a:pPr marL="342900" indent="-342900">
              <a:buAutoNum type="arabicPeriod"/>
            </a:pPr>
            <a:r>
              <a:rPr lang="en-GB" sz="2800" dirty="0" smtClean="0"/>
              <a:t>The advantages of the approach</a:t>
            </a:r>
          </a:p>
          <a:p>
            <a:pPr marL="342900" indent="-342900">
              <a:buAutoNum type="arabicPeriod"/>
            </a:pPr>
            <a:r>
              <a:rPr lang="en-GB" sz="2800" dirty="0" smtClean="0"/>
              <a:t>The challenges we face</a:t>
            </a:r>
          </a:p>
          <a:p>
            <a:pPr marL="342900" indent="-342900">
              <a:buAutoNum type="arabicPeriod"/>
            </a:pPr>
            <a:r>
              <a:rPr lang="en-GB" sz="2800" dirty="0" smtClean="0"/>
              <a:t>Possible future developments</a:t>
            </a:r>
          </a:p>
          <a:p>
            <a:endParaRPr lang="en-GB" dirty="0"/>
          </a:p>
        </p:txBody>
      </p:sp>
    </p:spTree>
    <p:extLst>
      <p:ext uri="{BB962C8B-B14F-4D97-AF65-F5344CB8AC3E}">
        <p14:creationId xmlns:p14="http://schemas.microsoft.com/office/powerpoint/2010/main" val="2173974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2"/>
          <p:cNvSpPr txBox="1">
            <a:spLocks/>
          </p:cNvSpPr>
          <p:nvPr/>
        </p:nvSpPr>
        <p:spPr bwMode="auto">
          <a:xfrm>
            <a:off x="0" y="-37070"/>
            <a:ext cx="12192000" cy="1114097"/>
          </a:xfrm>
          <a:prstGeom prst="rect">
            <a:avLst/>
          </a:prstGeom>
          <a:solidFill>
            <a:srgbClr val="00437B"/>
          </a:solid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just">
              <a:defRPr/>
            </a:pPr>
            <a:endParaRPr lang="en-GB" sz="1600" dirty="0" smtClean="0">
              <a:solidFill>
                <a:schemeClr val="bg1"/>
              </a:solidFill>
            </a:endParaRPr>
          </a:p>
          <a:p>
            <a:pPr algn="just">
              <a:defRPr/>
            </a:pPr>
            <a:r>
              <a:rPr lang="en-GB" sz="2800" dirty="0" smtClean="0">
                <a:solidFill>
                  <a:schemeClr val="bg1"/>
                </a:solidFill>
              </a:rPr>
              <a:t> </a:t>
            </a:r>
            <a:r>
              <a:rPr lang="en-GB" sz="4000" dirty="0" smtClean="0">
                <a:solidFill>
                  <a:schemeClr val="bg1"/>
                </a:solidFill>
                <a:latin typeface="+mn-lt"/>
              </a:rPr>
              <a:t>1</a:t>
            </a:r>
            <a:r>
              <a:rPr lang="en-GB" sz="4000" dirty="0">
                <a:solidFill>
                  <a:schemeClr val="bg1"/>
                </a:solidFill>
                <a:latin typeface="+mn-lt"/>
              </a:rPr>
              <a:t>) Background – why do we need a Data Lab?</a:t>
            </a:r>
          </a:p>
          <a:p>
            <a:pPr algn="just">
              <a:defRPr/>
            </a:pPr>
            <a:endParaRPr lang="en-GB" sz="2800" dirty="0">
              <a:solidFill>
                <a:schemeClr val="bg1"/>
              </a:solidFill>
            </a:endParaRPr>
          </a:p>
        </p:txBody>
      </p:sp>
      <p:sp>
        <p:nvSpPr>
          <p:cNvPr id="2" name="TextBox 1"/>
          <p:cNvSpPr txBox="1"/>
          <p:nvPr/>
        </p:nvSpPr>
        <p:spPr>
          <a:xfrm>
            <a:off x="850310" y="1464024"/>
            <a:ext cx="11050745" cy="5262979"/>
          </a:xfrm>
          <a:prstGeom prst="rect">
            <a:avLst/>
          </a:prstGeom>
          <a:noFill/>
        </p:spPr>
        <p:txBody>
          <a:bodyPr wrap="square" rtlCol="0">
            <a:spAutoFit/>
          </a:bodyPr>
          <a:lstStyle/>
          <a:p>
            <a:pPr marL="285750" indent="-285750">
              <a:buFont typeface="Wingdings" panose="05000000000000000000" pitchFamily="2" charset="2"/>
              <a:buChar char="Ø"/>
            </a:pPr>
            <a:r>
              <a:rPr lang="en-GB" sz="2400" dirty="0" smtClean="0"/>
              <a:t>Employment support/labour market programmes increasingly provided outside DWP.</a:t>
            </a:r>
          </a:p>
          <a:p>
            <a:endParaRPr lang="en-GB" sz="2400" dirty="0"/>
          </a:p>
          <a:p>
            <a:pPr marL="285750" indent="-285750">
              <a:buFont typeface="Wingdings" panose="05000000000000000000" pitchFamily="2" charset="2"/>
              <a:buChar char="Ø"/>
            </a:pPr>
            <a:r>
              <a:rPr lang="en-GB" sz="2400" dirty="0" smtClean="0"/>
              <a:t>Large number of providers - </a:t>
            </a:r>
            <a:r>
              <a:rPr lang="en-GB" sz="2400" dirty="0" smtClean="0"/>
              <a:t>Employment </a:t>
            </a:r>
            <a:r>
              <a:rPr lang="en-GB" sz="2400" dirty="0" smtClean="0"/>
              <a:t>Related Services Association has 250 members – 77% not for profit</a:t>
            </a:r>
          </a:p>
          <a:p>
            <a:endParaRPr lang="en-GB" sz="2400" dirty="0"/>
          </a:p>
          <a:p>
            <a:pPr marL="285750" indent="-285750">
              <a:buFont typeface="Wingdings" panose="05000000000000000000" pitchFamily="2" charset="2"/>
              <a:buChar char="Ø"/>
            </a:pPr>
            <a:r>
              <a:rPr lang="en-GB" sz="2400" dirty="0" smtClean="0"/>
              <a:t>A variety of funding sources including:</a:t>
            </a:r>
            <a:endParaRPr lang="en-GB" sz="2400" dirty="0" smtClean="0"/>
          </a:p>
          <a:p>
            <a:pPr marL="742950" lvl="1" indent="-285750">
              <a:buFont typeface="Arial" panose="020B0604020202020204" pitchFamily="34" charset="0"/>
              <a:buChar char="•"/>
            </a:pPr>
            <a:r>
              <a:rPr lang="en-GB" sz="2400" dirty="0" smtClean="0"/>
              <a:t>National </a:t>
            </a:r>
            <a:r>
              <a:rPr lang="en-GB" sz="2400" dirty="0" smtClean="0"/>
              <a:t>Lottery Community Fund</a:t>
            </a:r>
          </a:p>
          <a:p>
            <a:pPr marL="742950" lvl="1" indent="-285750">
              <a:buFont typeface="Arial" panose="020B0604020202020204" pitchFamily="34" charset="0"/>
              <a:buChar char="•"/>
            </a:pPr>
            <a:r>
              <a:rPr lang="en-GB" sz="2400" dirty="0"/>
              <a:t>Other </a:t>
            </a:r>
            <a:r>
              <a:rPr lang="en-GB" sz="2400" dirty="0" smtClean="0"/>
              <a:t>charities</a:t>
            </a:r>
          </a:p>
          <a:p>
            <a:pPr marL="742950" lvl="1" indent="-285750">
              <a:buFont typeface="Arial" panose="020B0604020202020204" pitchFamily="34" charset="0"/>
              <a:buChar char="•"/>
            </a:pPr>
            <a:r>
              <a:rPr lang="en-GB" sz="2400" dirty="0"/>
              <a:t>Local </a:t>
            </a:r>
            <a:r>
              <a:rPr lang="en-GB" sz="2400" dirty="0" smtClean="0"/>
              <a:t>government</a:t>
            </a:r>
          </a:p>
          <a:p>
            <a:pPr marL="742950" lvl="1" indent="-285750">
              <a:buFont typeface="Arial" panose="020B0604020202020204" pitchFamily="34" charset="0"/>
              <a:buChar char="•"/>
            </a:pPr>
            <a:endParaRPr lang="en-GB" sz="2400" dirty="0"/>
          </a:p>
          <a:p>
            <a:pPr marL="285750" indent="-285750">
              <a:buFont typeface="Wingdings" panose="05000000000000000000" pitchFamily="2" charset="2"/>
              <a:buChar char="Ø"/>
            </a:pPr>
            <a:r>
              <a:rPr lang="en-GB" sz="2400" dirty="0"/>
              <a:t>Huge appetite to know ‘what works’:</a:t>
            </a:r>
          </a:p>
          <a:p>
            <a:pPr marL="742950" lvl="1" indent="-285750">
              <a:buFont typeface="Arial" panose="020B0604020202020204" pitchFamily="34" charset="0"/>
              <a:buChar char="•"/>
            </a:pPr>
            <a:r>
              <a:rPr lang="en-GB" sz="2400" dirty="0"/>
              <a:t>Through a natural desire to provide the best support possible</a:t>
            </a:r>
          </a:p>
          <a:p>
            <a:pPr marL="742950" lvl="1" indent="-285750">
              <a:buFont typeface="Arial" panose="020B0604020202020204" pitchFamily="34" charset="0"/>
              <a:buChar char="•"/>
            </a:pPr>
            <a:r>
              <a:rPr lang="en-GB" sz="2400" dirty="0"/>
              <a:t>But also for funders, who often demand a ‘robust evaluation’</a:t>
            </a:r>
          </a:p>
          <a:p>
            <a:pPr marL="742950" lvl="1" indent="-285750">
              <a:buFont typeface="Arial" panose="020B0604020202020204" pitchFamily="34" charset="0"/>
              <a:buChar char="•"/>
            </a:pPr>
            <a:r>
              <a:rPr lang="en-GB" sz="2400" dirty="0"/>
              <a:t>And for DWP, to build the evidence </a:t>
            </a:r>
            <a:r>
              <a:rPr lang="en-GB" sz="2400" dirty="0" smtClean="0"/>
              <a:t>base</a:t>
            </a:r>
            <a:endParaRPr lang="en-GB" dirty="0"/>
          </a:p>
        </p:txBody>
      </p:sp>
    </p:spTree>
    <p:extLst>
      <p:ext uri="{BB962C8B-B14F-4D97-AF65-F5344CB8AC3E}">
        <p14:creationId xmlns:p14="http://schemas.microsoft.com/office/powerpoint/2010/main" val="27947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2"/>
          <p:cNvSpPr txBox="1">
            <a:spLocks/>
          </p:cNvSpPr>
          <p:nvPr/>
        </p:nvSpPr>
        <p:spPr bwMode="auto">
          <a:xfrm>
            <a:off x="0" y="-37070"/>
            <a:ext cx="12192000" cy="1114097"/>
          </a:xfrm>
          <a:prstGeom prst="rect">
            <a:avLst/>
          </a:prstGeom>
          <a:solidFill>
            <a:srgbClr val="00437B"/>
          </a:solid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just">
              <a:defRPr/>
            </a:pPr>
            <a:endParaRPr lang="en-GB" sz="1600" dirty="0" smtClean="0">
              <a:solidFill>
                <a:schemeClr val="bg1"/>
              </a:solidFill>
            </a:endParaRPr>
          </a:p>
          <a:p>
            <a:pPr algn="just">
              <a:defRPr/>
            </a:pPr>
            <a:r>
              <a:rPr lang="en-GB" sz="3600" dirty="0" smtClean="0">
                <a:solidFill>
                  <a:schemeClr val="bg1"/>
                </a:solidFill>
                <a:latin typeface="+mn-lt"/>
              </a:rPr>
              <a:t> 2) The problem (a) why providers cannot do it for themselves</a:t>
            </a:r>
            <a:endParaRPr lang="en-GB" sz="3600" dirty="0">
              <a:solidFill>
                <a:schemeClr val="bg1"/>
              </a:solidFill>
              <a:latin typeface="+mn-lt"/>
            </a:endParaRPr>
          </a:p>
        </p:txBody>
      </p:sp>
      <p:sp>
        <p:nvSpPr>
          <p:cNvPr id="3" name="TextBox 2"/>
          <p:cNvSpPr txBox="1"/>
          <p:nvPr/>
        </p:nvSpPr>
        <p:spPr>
          <a:xfrm>
            <a:off x="783771" y="1789611"/>
            <a:ext cx="9960429" cy="4524315"/>
          </a:xfrm>
          <a:prstGeom prst="rect">
            <a:avLst/>
          </a:prstGeom>
          <a:noFill/>
        </p:spPr>
        <p:txBody>
          <a:bodyPr wrap="square" rtlCol="0">
            <a:spAutoFit/>
          </a:bodyPr>
          <a:lstStyle/>
          <a:p>
            <a:pPr marL="285750" indent="-285750">
              <a:buFont typeface="Wingdings" panose="05000000000000000000" pitchFamily="2" charset="2"/>
              <a:buChar char="Ø"/>
            </a:pPr>
            <a:r>
              <a:rPr lang="en-GB" sz="2400" dirty="0" smtClean="0"/>
              <a:t>Providers may be willing - even eager - to provide evaluation evidence but:</a:t>
            </a:r>
          </a:p>
          <a:p>
            <a:pPr marL="285750" indent="-285750">
              <a:buFont typeface="Arial" panose="020B0604020202020204" pitchFamily="34" charset="0"/>
              <a:buChar char="•"/>
            </a:pPr>
            <a:r>
              <a:rPr lang="en-GB" sz="2400" dirty="0" smtClean="0"/>
              <a:t>Collecting </a:t>
            </a:r>
            <a:r>
              <a:rPr lang="en-GB" sz="2400" dirty="0" smtClean="0"/>
              <a:t>data on outcomes is expensive, especially when extended beyond the end of a programme</a:t>
            </a:r>
          </a:p>
          <a:p>
            <a:pPr marL="285750" indent="-285750">
              <a:buFont typeface="Arial" panose="020B0604020202020204" pitchFamily="34" charset="0"/>
              <a:buChar char="•"/>
            </a:pPr>
            <a:r>
              <a:rPr lang="en-GB" sz="2400" dirty="0" smtClean="0"/>
              <a:t>Even if providers collected their own data, it would </a:t>
            </a:r>
            <a:r>
              <a:rPr lang="en-GB" sz="2400" dirty="0" smtClean="0"/>
              <a:t>almost certainly be </a:t>
            </a:r>
            <a:r>
              <a:rPr lang="en-GB" sz="2400" dirty="0" smtClean="0"/>
              <a:t>inconsistent</a:t>
            </a:r>
          </a:p>
          <a:p>
            <a:pPr marL="285750" indent="-285750">
              <a:buFont typeface="Arial" panose="020B0604020202020204" pitchFamily="34" charset="0"/>
              <a:buChar char="•"/>
            </a:pPr>
            <a:r>
              <a:rPr lang="en-GB" sz="2400" dirty="0" smtClean="0"/>
              <a:t>They have no access to non-participants to create a counterfactual</a:t>
            </a:r>
          </a:p>
          <a:p>
            <a:pPr marL="285750" indent="-285750">
              <a:buFont typeface="Arial" panose="020B0604020202020204" pitchFamily="34" charset="0"/>
              <a:buChar char="•"/>
            </a:pPr>
            <a:r>
              <a:rPr lang="en-GB" sz="2400" dirty="0" smtClean="0"/>
              <a:t>Even if they did, they do not have the expertise to carry out an impact assessment – nor the budget to pay for it</a:t>
            </a:r>
          </a:p>
          <a:p>
            <a:pPr marL="285750" indent="-285750">
              <a:buFontTx/>
              <a:buChar char="-"/>
            </a:pPr>
            <a:endParaRPr lang="en-GB" sz="2400" dirty="0"/>
          </a:p>
          <a:p>
            <a:pPr marL="285750" indent="-285750">
              <a:buFontTx/>
              <a:buChar char="-"/>
            </a:pPr>
            <a:endParaRPr lang="en-GB" sz="2400" dirty="0" smtClean="0"/>
          </a:p>
          <a:p>
            <a:pPr marL="285750" indent="-285750">
              <a:buFont typeface="Wingdings" panose="05000000000000000000" pitchFamily="2" charset="2"/>
              <a:buChar char="Ø"/>
            </a:pPr>
            <a:r>
              <a:rPr lang="en-GB" sz="2400" dirty="0" smtClean="0"/>
              <a:t>But surely, DWP have access to administrative data, and extensive experience in using this for impact assessments, so..?</a:t>
            </a:r>
            <a:endParaRPr lang="en-GB" sz="2400" dirty="0"/>
          </a:p>
        </p:txBody>
      </p:sp>
    </p:spTree>
    <p:extLst>
      <p:ext uri="{BB962C8B-B14F-4D97-AF65-F5344CB8AC3E}">
        <p14:creationId xmlns:p14="http://schemas.microsoft.com/office/powerpoint/2010/main" val="22330831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2"/>
          <p:cNvSpPr txBox="1">
            <a:spLocks/>
          </p:cNvSpPr>
          <p:nvPr/>
        </p:nvSpPr>
        <p:spPr bwMode="auto">
          <a:xfrm>
            <a:off x="0" y="-37070"/>
            <a:ext cx="12192000" cy="1114097"/>
          </a:xfrm>
          <a:prstGeom prst="rect">
            <a:avLst/>
          </a:prstGeom>
          <a:solidFill>
            <a:srgbClr val="00437B"/>
          </a:solid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just">
              <a:defRPr/>
            </a:pPr>
            <a:endParaRPr lang="en-GB" sz="1600" dirty="0" smtClean="0">
              <a:solidFill>
                <a:schemeClr val="bg1"/>
              </a:solidFill>
            </a:endParaRPr>
          </a:p>
          <a:p>
            <a:pPr algn="just">
              <a:defRPr/>
            </a:pPr>
            <a:r>
              <a:rPr lang="en-GB" sz="2800" dirty="0" smtClean="0">
                <a:solidFill>
                  <a:schemeClr val="bg1"/>
                </a:solidFill>
              </a:rPr>
              <a:t> </a:t>
            </a:r>
            <a:r>
              <a:rPr lang="en-GB" sz="3600" dirty="0" smtClean="0">
                <a:solidFill>
                  <a:schemeClr val="bg1"/>
                </a:solidFill>
                <a:latin typeface="+mn-lt"/>
              </a:rPr>
              <a:t>2) The problem (b) why </a:t>
            </a:r>
            <a:r>
              <a:rPr lang="en-GB" sz="3600" dirty="0" smtClean="0">
                <a:solidFill>
                  <a:schemeClr val="bg1"/>
                </a:solidFill>
                <a:latin typeface="+mn-lt"/>
              </a:rPr>
              <a:t>usual DWP approach cannot be used</a:t>
            </a:r>
            <a:endParaRPr lang="en-GB" sz="3600" dirty="0">
              <a:solidFill>
                <a:schemeClr val="bg1"/>
              </a:solidFill>
              <a:latin typeface="+mn-lt"/>
            </a:endParaRPr>
          </a:p>
        </p:txBody>
      </p:sp>
      <p:sp>
        <p:nvSpPr>
          <p:cNvPr id="3" name="TextBox 2"/>
          <p:cNvSpPr txBox="1"/>
          <p:nvPr/>
        </p:nvSpPr>
        <p:spPr>
          <a:xfrm>
            <a:off x="672935" y="1256211"/>
            <a:ext cx="9960429" cy="5170646"/>
          </a:xfrm>
          <a:prstGeom prst="rect">
            <a:avLst/>
          </a:prstGeom>
          <a:noFill/>
        </p:spPr>
        <p:txBody>
          <a:bodyPr wrap="square" rtlCol="0">
            <a:spAutoFit/>
          </a:bodyPr>
          <a:lstStyle/>
          <a:p>
            <a:pPr marL="285750" indent="-285750">
              <a:buFont typeface="Wingdings" panose="05000000000000000000" pitchFamily="2" charset="2"/>
              <a:buChar char="Ø"/>
            </a:pPr>
            <a:r>
              <a:rPr lang="en-GB" sz="2400" dirty="0" smtClean="0"/>
              <a:t>When we evaluate our own </a:t>
            </a:r>
            <a:r>
              <a:rPr lang="en-GB" sz="2400" dirty="0" smtClean="0"/>
              <a:t>programmes we rely on:</a:t>
            </a:r>
            <a:endParaRPr lang="en-GB" sz="2400" dirty="0" smtClean="0"/>
          </a:p>
          <a:p>
            <a:pPr marL="742950" lvl="1" indent="-285750">
              <a:buFont typeface="Arial" panose="020B0604020202020204" pitchFamily="34" charset="0"/>
              <a:buChar char="•"/>
            </a:pPr>
            <a:r>
              <a:rPr lang="en-GB" sz="2400" dirty="0" smtClean="0"/>
              <a:t>No </a:t>
            </a:r>
            <a:r>
              <a:rPr lang="en-GB" sz="2400" dirty="0" smtClean="0"/>
              <a:t>legal issues – because we fund the programme, it is ‘our’ data</a:t>
            </a:r>
          </a:p>
          <a:p>
            <a:pPr marL="742950" lvl="1" indent="-285750">
              <a:buFont typeface="Arial" panose="020B0604020202020204" pitchFamily="34" charset="0"/>
              <a:buChar char="•"/>
            </a:pPr>
            <a:r>
              <a:rPr lang="en-GB" sz="2400" dirty="0" smtClean="0"/>
              <a:t>We know who participants are, because of the funding mechanism</a:t>
            </a:r>
          </a:p>
          <a:p>
            <a:pPr marL="742950" lvl="1" indent="-285750">
              <a:buFont typeface="Arial" panose="020B0604020202020204" pitchFamily="34" charset="0"/>
              <a:buChar char="•"/>
            </a:pPr>
            <a:r>
              <a:rPr lang="en-GB" sz="2400" dirty="0" smtClean="0"/>
              <a:t>Which includes a direct link into our systems so adding data such as labour market history is </a:t>
            </a:r>
            <a:r>
              <a:rPr lang="en-GB" sz="2400" dirty="0" smtClean="0"/>
              <a:t>simple</a:t>
            </a:r>
          </a:p>
          <a:p>
            <a:pPr marL="742950" lvl="1" indent="-285750">
              <a:buFont typeface="Arial" panose="020B0604020202020204" pitchFamily="34" charset="0"/>
              <a:buChar char="•"/>
            </a:pPr>
            <a:r>
              <a:rPr lang="en-GB" sz="2400" dirty="0" smtClean="0"/>
              <a:t>We have data on non-participants</a:t>
            </a:r>
            <a:endParaRPr lang="en-GB" sz="2400" dirty="0" smtClean="0"/>
          </a:p>
          <a:p>
            <a:pPr marL="742950" lvl="1" indent="-285750">
              <a:buFont typeface="Arial" panose="020B0604020202020204" pitchFamily="34" charset="0"/>
              <a:buChar char="•"/>
            </a:pPr>
            <a:r>
              <a:rPr lang="en-GB" sz="2400" dirty="0" smtClean="0"/>
              <a:t>A proportion of the resource allocated to the programme helps support the evaluation work</a:t>
            </a:r>
          </a:p>
          <a:p>
            <a:pPr marL="742950" lvl="1" indent="-285750">
              <a:buFontTx/>
              <a:buChar char="-"/>
            </a:pPr>
            <a:endParaRPr lang="en-GB" sz="2400" dirty="0"/>
          </a:p>
          <a:p>
            <a:pPr marL="285750" indent="-285750">
              <a:buFont typeface="Wingdings" panose="05000000000000000000" pitchFamily="2" charset="2"/>
              <a:buChar char="Ø"/>
            </a:pPr>
            <a:r>
              <a:rPr lang="en-GB" sz="2400" dirty="0" smtClean="0"/>
              <a:t>But for an independently funded </a:t>
            </a:r>
            <a:r>
              <a:rPr lang="en-GB" sz="2400" dirty="0" smtClean="0"/>
              <a:t>programme these do not apply – in particular:</a:t>
            </a:r>
            <a:endParaRPr lang="en-GB" sz="2400" dirty="0" smtClean="0"/>
          </a:p>
          <a:p>
            <a:pPr marL="742950" lvl="1" indent="-285750">
              <a:buFont typeface="Arial" panose="020B0604020202020204" pitchFamily="34" charset="0"/>
              <a:buChar char="•"/>
            </a:pPr>
            <a:r>
              <a:rPr lang="en-GB" sz="2400" dirty="0" smtClean="0"/>
              <a:t>A legal basis for sharing the data needs to be found</a:t>
            </a:r>
          </a:p>
          <a:p>
            <a:pPr marL="742950" lvl="1" indent="-285750">
              <a:buFont typeface="Arial" panose="020B0604020202020204" pitchFamily="34" charset="0"/>
              <a:buChar char="•"/>
            </a:pPr>
            <a:r>
              <a:rPr lang="en-GB" sz="2400" dirty="0" smtClean="0"/>
              <a:t>We simply do not have the resource to tackle more than a handful</a:t>
            </a:r>
          </a:p>
          <a:p>
            <a:pPr marL="285750" indent="-285750">
              <a:buFontTx/>
              <a:buChar char="-"/>
            </a:pPr>
            <a:endParaRPr lang="en-GB" dirty="0"/>
          </a:p>
        </p:txBody>
      </p:sp>
    </p:spTree>
    <p:extLst>
      <p:ext uri="{BB962C8B-B14F-4D97-AF65-F5344CB8AC3E}">
        <p14:creationId xmlns:p14="http://schemas.microsoft.com/office/powerpoint/2010/main" val="3841495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2"/>
          <p:cNvSpPr txBox="1">
            <a:spLocks/>
          </p:cNvSpPr>
          <p:nvPr/>
        </p:nvSpPr>
        <p:spPr bwMode="auto">
          <a:xfrm>
            <a:off x="0" y="-37070"/>
            <a:ext cx="12192000" cy="1114097"/>
          </a:xfrm>
          <a:prstGeom prst="rect">
            <a:avLst/>
          </a:prstGeom>
          <a:solidFill>
            <a:srgbClr val="00437B"/>
          </a:solid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just">
              <a:defRPr/>
            </a:pPr>
            <a:endParaRPr lang="en-GB" sz="1600" dirty="0" smtClean="0">
              <a:solidFill>
                <a:schemeClr val="bg1"/>
              </a:solidFill>
            </a:endParaRPr>
          </a:p>
          <a:p>
            <a:pPr algn="just">
              <a:defRPr/>
            </a:pPr>
            <a:r>
              <a:rPr lang="en-GB" sz="2800" dirty="0" smtClean="0">
                <a:solidFill>
                  <a:schemeClr val="bg1"/>
                </a:solidFill>
              </a:rPr>
              <a:t> </a:t>
            </a:r>
            <a:r>
              <a:rPr lang="en-GB" sz="4000" dirty="0" smtClean="0">
                <a:solidFill>
                  <a:schemeClr val="bg1"/>
                </a:solidFill>
                <a:latin typeface="+mn-lt"/>
              </a:rPr>
              <a:t>3) The proposed solution </a:t>
            </a:r>
            <a:endParaRPr lang="en-GB" sz="4000" dirty="0">
              <a:solidFill>
                <a:schemeClr val="bg1"/>
              </a:solidFill>
              <a:latin typeface="+mn-lt"/>
            </a:endParaRPr>
          </a:p>
        </p:txBody>
      </p:sp>
      <p:sp>
        <p:nvSpPr>
          <p:cNvPr id="3" name="TextBox 2"/>
          <p:cNvSpPr txBox="1"/>
          <p:nvPr/>
        </p:nvSpPr>
        <p:spPr>
          <a:xfrm>
            <a:off x="779417" y="1077027"/>
            <a:ext cx="10789128" cy="5724644"/>
          </a:xfrm>
          <a:prstGeom prst="rect">
            <a:avLst/>
          </a:prstGeom>
          <a:noFill/>
        </p:spPr>
        <p:txBody>
          <a:bodyPr wrap="square" rtlCol="0">
            <a:spAutoFit/>
          </a:bodyPr>
          <a:lstStyle/>
          <a:p>
            <a:r>
              <a:rPr lang="en-GB" sz="2800" b="1" i="1" dirty="0" smtClean="0"/>
              <a:t>A DWP service – the Employment Data Lab </a:t>
            </a:r>
            <a:r>
              <a:rPr lang="en-GB" sz="2800" b="1" i="1" dirty="0"/>
              <a:t>-  to enable the evaluation of employment related interventions carried out by third party organisations</a:t>
            </a:r>
            <a:endParaRPr lang="en-GB" sz="2800" b="1" i="1" dirty="0" smtClean="0"/>
          </a:p>
          <a:p>
            <a:endParaRPr lang="en-GB" dirty="0"/>
          </a:p>
          <a:p>
            <a:pPr marL="342900" indent="-342900">
              <a:buFont typeface="Wingdings" panose="05000000000000000000" pitchFamily="2" charset="2"/>
              <a:buChar char="Ø"/>
            </a:pPr>
            <a:r>
              <a:rPr lang="en-GB" sz="2400" dirty="0" smtClean="0"/>
              <a:t>We </a:t>
            </a:r>
            <a:r>
              <a:rPr lang="en-GB" sz="2400" dirty="0" smtClean="0"/>
              <a:t>use administrative data only – DWP records on benefit receipt, HMRC records on </a:t>
            </a:r>
            <a:r>
              <a:rPr lang="en-GB" sz="2400" dirty="0" smtClean="0"/>
              <a:t>employment – no new data collection</a:t>
            </a:r>
            <a:endParaRPr lang="en-GB" sz="2400" dirty="0" smtClean="0"/>
          </a:p>
          <a:p>
            <a:pPr marL="342900" indent="-342900">
              <a:buFont typeface="Wingdings" panose="05000000000000000000" pitchFamily="2" charset="2"/>
              <a:buChar char="Ø"/>
            </a:pPr>
            <a:r>
              <a:rPr lang="en-GB" sz="2400" dirty="0" smtClean="0"/>
              <a:t>Providers send list of participants, and participation dates, to DWP</a:t>
            </a:r>
          </a:p>
          <a:p>
            <a:pPr marL="342900" indent="-342900">
              <a:buFont typeface="Wingdings" panose="05000000000000000000" pitchFamily="2" charset="2"/>
              <a:buChar char="Ø"/>
            </a:pPr>
            <a:r>
              <a:rPr lang="en-GB" sz="2400" dirty="0" smtClean="0"/>
              <a:t>We identify them in our records using fuzzy matching, and attach work and benefits data </a:t>
            </a:r>
          </a:p>
          <a:p>
            <a:pPr marL="342900" indent="-342900">
              <a:buFont typeface="Wingdings" panose="05000000000000000000" pitchFamily="2" charset="2"/>
              <a:buChar char="Ø"/>
            </a:pPr>
            <a:r>
              <a:rPr lang="en-GB" sz="2400" dirty="0" smtClean="0"/>
              <a:t>From this we can report on outcomes in a completely consistent way, and also compare participants to non-participants (e.g. older than average, with less of a work history)</a:t>
            </a:r>
          </a:p>
          <a:p>
            <a:pPr marL="342900" indent="-342900">
              <a:buFont typeface="Wingdings" panose="05000000000000000000" pitchFamily="2" charset="2"/>
              <a:buChar char="Ø"/>
            </a:pPr>
            <a:r>
              <a:rPr lang="en-GB" sz="2400" dirty="0" smtClean="0"/>
              <a:t>Where appropriate, we select a comparison group using propensity score matching and give net impact estimates – again, in a completely consistent way</a:t>
            </a:r>
          </a:p>
          <a:p>
            <a:pPr marL="342900" indent="-342900">
              <a:buFont typeface="Wingdings" panose="05000000000000000000" pitchFamily="2" charset="2"/>
              <a:buChar char="Ø"/>
            </a:pPr>
            <a:r>
              <a:rPr lang="en-GB" sz="2400" dirty="0" smtClean="0"/>
              <a:t>Providers get a report with aggregate results – which is published on our web site</a:t>
            </a:r>
            <a:endParaRPr lang="en-GB" sz="2400" dirty="0"/>
          </a:p>
        </p:txBody>
      </p:sp>
    </p:spTree>
    <p:extLst>
      <p:ext uri="{BB962C8B-B14F-4D97-AF65-F5344CB8AC3E}">
        <p14:creationId xmlns:p14="http://schemas.microsoft.com/office/powerpoint/2010/main" val="805644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2"/>
          <p:cNvSpPr txBox="1">
            <a:spLocks/>
          </p:cNvSpPr>
          <p:nvPr/>
        </p:nvSpPr>
        <p:spPr bwMode="auto">
          <a:xfrm>
            <a:off x="0" y="-37070"/>
            <a:ext cx="12192000" cy="1114097"/>
          </a:xfrm>
          <a:prstGeom prst="rect">
            <a:avLst/>
          </a:prstGeom>
          <a:solidFill>
            <a:srgbClr val="00437B"/>
          </a:solid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just">
              <a:defRPr/>
            </a:pPr>
            <a:endParaRPr lang="en-GB" sz="1600" dirty="0" smtClean="0">
              <a:solidFill>
                <a:schemeClr val="bg1"/>
              </a:solidFill>
            </a:endParaRPr>
          </a:p>
          <a:p>
            <a:pPr algn="just">
              <a:defRPr/>
            </a:pPr>
            <a:r>
              <a:rPr lang="en-GB" sz="4000" dirty="0" smtClean="0">
                <a:solidFill>
                  <a:schemeClr val="bg1"/>
                </a:solidFill>
                <a:latin typeface="+mn-lt"/>
              </a:rPr>
              <a:t> 4) The key advantages of the approach</a:t>
            </a:r>
            <a:endParaRPr lang="en-GB" sz="4000" dirty="0">
              <a:solidFill>
                <a:schemeClr val="bg1"/>
              </a:solidFill>
              <a:latin typeface="+mn-lt"/>
            </a:endParaRPr>
          </a:p>
        </p:txBody>
      </p:sp>
      <p:sp>
        <p:nvSpPr>
          <p:cNvPr id="2" name="TextBox 1"/>
          <p:cNvSpPr txBox="1"/>
          <p:nvPr/>
        </p:nvSpPr>
        <p:spPr>
          <a:xfrm>
            <a:off x="401782" y="1190897"/>
            <a:ext cx="11139054" cy="5262979"/>
          </a:xfrm>
          <a:prstGeom prst="rect">
            <a:avLst/>
          </a:prstGeom>
          <a:noFill/>
        </p:spPr>
        <p:txBody>
          <a:bodyPr wrap="square" rtlCol="0">
            <a:spAutoFit/>
          </a:bodyPr>
          <a:lstStyle/>
          <a:p>
            <a:pPr marL="285750" indent="-285750">
              <a:buFont typeface="Wingdings" panose="05000000000000000000" pitchFamily="2" charset="2"/>
              <a:buChar char="Ø"/>
            </a:pPr>
            <a:r>
              <a:rPr lang="en-GB" sz="2800" dirty="0" smtClean="0"/>
              <a:t>For the providers, it is a </a:t>
            </a:r>
            <a:r>
              <a:rPr lang="en-GB" sz="2800" b="1" i="1" dirty="0" smtClean="0"/>
              <a:t>free</a:t>
            </a:r>
            <a:r>
              <a:rPr lang="en-GB" sz="2800" dirty="0" smtClean="0"/>
              <a:t> service</a:t>
            </a:r>
          </a:p>
          <a:p>
            <a:pPr marL="285750" indent="-285750">
              <a:buFont typeface="Wingdings" panose="05000000000000000000" pitchFamily="2" charset="2"/>
              <a:buChar char="Ø"/>
            </a:pPr>
            <a:r>
              <a:rPr lang="en-GB" sz="2800" dirty="0" smtClean="0"/>
              <a:t>It is highly </a:t>
            </a:r>
            <a:r>
              <a:rPr lang="en-GB" sz="2800" b="1" i="1" dirty="0"/>
              <a:t>secure</a:t>
            </a:r>
            <a:r>
              <a:rPr lang="en-GB" sz="2800" dirty="0" smtClean="0"/>
              <a:t> - no </a:t>
            </a:r>
            <a:r>
              <a:rPr lang="en-GB" sz="2800" dirty="0" smtClean="0"/>
              <a:t>individual level data leaves DWP, nor is any provider data retained by </a:t>
            </a:r>
            <a:r>
              <a:rPr lang="en-GB" sz="2800" dirty="0" smtClean="0"/>
              <a:t>DWP</a:t>
            </a:r>
          </a:p>
          <a:p>
            <a:pPr marL="285750" indent="-285750">
              <a:buFont typeface="Wingdings" panose="05000000000000000000" pitchFamily="2" charset="2"/>
              <a:buChar char="Ø"/>
            </a:pPr>
            <a:r>
              <a:rPr lang="en-GB" sz="2800" dirty="0" smtClean="0"/>
              <a:t>Results are </a:t>
            </a:r>
            <a:r>
              <a:rPr lang="en-GB" sz="2800" b="1" i="1" dirty="0"/>
              <a:t>robust</a:t>
            </a:r>
            <a:r>
              <a:rPr lang="en-GB" sz="2800" dirty="0" smtClean="0"/>
              <a:t> – using best practice in application of psm, with appropriate caveats</a:t>
            </a:r>
          </a:p>
          <a:p>
            <a:pPr marL="285750" indent="-285750">
              <a:buFont typeface="Wingdings" panose="05000000000000000000" pitchFamily="2" charset="2"/>
              <a:buChar char="Ø"/>
            </a:pPr>
            <a:r>
              <a:rPr lang="en-GB" sz="2800" dirty="0" smtClean="0"/>
              <a:t>Outputs are </a:t>
            </a:r>
            <a:r>
              <a:rPr lang="en-GB" sz="2800" b="1" i="1" dirty="0"/>
              <a:t>consistent</a:t>
            </a:r>
            <a:r>
              <a:rPr lang="en-GB" sz="2800" dirty="0" smtClean="0"/>
              <a:t> – </a:t>
            </a:r>
            <a:r>
              <a:rPr lang="en-GB" sz="2800" dirty="0"/>
              <a:t>allowing </a:t>
            </a:r>
            <a:r>
              <a:rPr lang="en-GB" sz="2800" dirty="0" smtClean="0"/>
              <a:t>meta-analysis as </a:t>
            </a:r>
            <a:r>
              <a:rPr lang="en-GB" sz="2800" dirty="0" smtClean="0"/>
              <a:t>more reports accumulate, </a:t>
            </a:r>
            <a:r>
              <a:rPr lang="en-GB" sz="2800" dirty="0" smtClean="0"/>
              <a:t>adding </a:t>
            </a:r>
            <a:r>
              <a:rPr lang="en-GB" sz="2800" dirty="0" smtClean="0"/>
              <a:t>further value</a:t>
            </a:r>
          </a:p>
          <a:p>
            <a:pPr marL="285750" indent="-285750">
              <a:buFont typeface="Wingdings" panose="05000000000000000000" pitchFamily="2" charset="2"/>
              <a:buChar char="Ø"/>
            </a:pPr>
            <a:r>
              <a:rPr lang="en-GB" sz="2800" dirty="0" smtClean="0"/>
              <a:t>Where impact estimates cannot be produced or are inconclusive, the </a:t>
            </a:r>
            <a:r>
              <a:rPr lang="en-GB" sz="2800" b="1" i="1" dirty="0"/>
              <a:t>outcomes data alone</a:t>
            </a:r>
            <a:r>
              <a:rPr lang="en-GB" sz="2800" dirty="0" smtClean="0"/>
              <a:t> has considerable value</a:t>
            </a:r>
          </a:p>
          <a:p>
            <a:pPr marL="285750" indent="-285750">
              <a:buFont typeface="Wingdings" panose="05000000000000000000" pitchFamily="2" charset="2"/>
              <a:buChar char="Ø"/>
            </a:pPr>
            <a:r>
              <a:rPr lang="en-GB" sz="2800" dirty="0" smtClean="0"/>
              <a:t>We </a:t>
            </a:r>
            <a:r>
              <a:rPr lang="en-GB" sz="2800" dirty="0" smtClean="0"/>
              <a:t>are </a:t>
            </a:r>
            <a:r>
              <a:rPr lang="en-GB" sz="2800" b="1" i="1" dirty="0"/>
              <a:t>building</a:t>
            </a:r>
            <a:r>
              <a:rPr lang="en-GB" sz="2800" dirty="0" smtClean="0"/>
              <a:t> on a model operated successfully for 6 years by Ministry of Justice, with over 200 separate reports </a:t>
            </a:r>
            <a:r>
              <a:rPr lang="en-GB" sz="2800" dirty="0" smtClean="0">
                <a:solidFill>
                  <a:srgbClr val="0070C0"/>
                </a:solidFill>
              </a:rPr>
              <a:t>[1]</a:t>
            </a:r>
            <a:endParaRPr lang="en-GB" sz="2800" dirty="0" smtClean="0"/>
          </a:p>
          <a:p>
            <a:pPr marL="285750" indent="-285750">
              <a:buFont typeface="Wingdings" panose="05000000000000000000" pitchFamily="2" charset="2"/>
              <a:buChar char="Ø"/>
            </a:pPr>
            <a:r>
              <a:rPr lang="en-GB" sz="2800" dirty="0" smtClean="0"/>
              <a:t>We are also building on substantial DWP </a:t>
            </a:r>
            <a:r>
              <a:rPr lang="en-GB" sz="2800" b="1" i="1" dirty="0"/>
              <a:t>experience</a:t>
            </a:r>
            <a:r>
              <a:rPr lang="en-GB" sz="2800" dirty="0" smtClean="0"/>
              <a:t> in the use of psm </a:t>
            </a:r>
            <a:r>
              <a:rPr lang="en-GB" sz="2800" dirty="0" smtClean="0">
                <a:solidFill>
                  <a:srgbClr val="0070C0"/>
                </a:solidFill>
              </a:rPr>
              <a:t>[2]</a:t>
            </a:r>
            <a:endParaRPr lang="en-GB" sz="2800" dirty="0" smtClean="0"/>
          </a:p>
        </p:txBody>
      </p:sp>
    </p:spTree>
    <p:extLst>
      <p:ext uri="{BB962C8B-B14F-4D97-AF65-F5344CB8AC3E}">
        <p14:creationId xmlns:p14="http://schemas.microsoft.com/office/powerpoint/2010/main" val="1985031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2"/>
          <p:cNvSpPr txBox="1">
            <a:spLocks/>
          </p:cNvSpPr>
          <p:nvPr/>
        </p:nvSpPr>
        <p:spPr bwMode="auto">
          <a:xfrm>
            <a:off x="0" y="-37070"/>
            <a:ext cx="12192000" cy="1114097"/>
          </a:xfrm>
          <a:prstGeom prst="rect">
            <a:avLst/>
          </a:prstGeom>
          <a:solidFill>
            <a:srgbClr val="00437B"/>
          </a:solid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just">
              <a:defRPr/>
            </a:pPr>
            <a:endParaRPr lang="en-GB" sz="1600" dirty="0" smtClean="0">
              <a:solidFill>
                <a:schemeClr val="bg1"/>
              </a:solidFill>
            </a:endParaRPr>
          </a:p>
          <a:p>
            <a:pPr algn="just">
              <a:defRPr/>
            </a:pPr>
            <a:r>
              <a:rPr lang="en-GB" sz="2800" dirty="0" smtClean="0">
                <a:solidFill>
                  <a:schemeClr val="bg1"/>
                </a:solidFill>
              </a:rPr>
              <a:t> </a:t>
            </a:r>
            <a:r>
              <a:rPr lang="en-GB" sz="4000" dirty="0">
                <a:solidFill>
                  <a:schemeClr val="bg1"/>
                </a:solidFill>
                <a:latin typeface="+mn-lt"/>
              </a:rPr>
              <a:t>5</a:t>
            </a:r>
            <a:r>
              <a:rPr lang="en-GB" sz="4000" dirty="0" smtClean="0">
                <a:solidFill>
                  <a:schemeClr val="bg1"/>
                </a:solidFill>
                <a:latin typeface="+mn-lt"/>
              </a:rPr>
              <a:t>) The key challenges (1)</a:t>
            </a:r>
            <a:endParaRPr lang="en-GB" sz="4000" dirty="0">
              <a:solidFill>
                <a:schemeClr val="bg1"/>
              </a:solidFill>
              <a:latin typeface="+mn-lt"/>
            </a:endParaRPr>
          </a:p>
        </p:txBody>
      </p:sp>
      <p:sp>
        <p:nvSpPr>
          <p:cNvPr id="2" name="TextBox 1"/>
          <p:cNvSpPr txBox="1"/>
          <p:nvPr/>
        </p:nvSpPr>
        <p:spPr>
          <a:xfrm>
            <a:off x="738051" y="1561011"/>
            <a:ext cx="10437223" cy="5293757"/>
          </a:xfrm>
          <a:prstGeom prst="rect">
            <a:avLst/>
          </a:prstGeom>
          <a:noFill/>
        </p:spPr>
        <p:txBody>
          <a:bodyPr wrap="square" rtlCol="0">
            <a:spAutoFit/>
          </a:bodyPr>
          <a:lstStyle/>
          <a:p>
            <a:pPr marL="285750" lvl="0" indent="-285750">
              <a:spcAft>
                <a:spcPts val="0"/>
              </a:spcAft>
              <a:buFont typeface="Wingdings" panose="05000000000000000000" pitchFamily="2" charset="2"/>
              <a:buChar char="Ø"/>
            </a:pPr>
            <a:r>
              <a:rPr lang="en-GB" sz="2000" dirty="0" smtClean="0">
                <a:solidFill>
                  <a:srgbClr val="000000"/>
                </a:solidFill>
                <a:ea typeface="Calibri" panose="020F0502020204030204" pitchFamily="34" charset="0"/>
              </a:rPr>
              <a:t>Testing the Conditional Independence Assumption. How plausible is it that the administrative data can control for all relevant factors? Somewhat conflicting evidence on this:</a:t>
            </a:r>
          </a:p>
          <a:p>
            <a:pPr marL="800100" lvl="1" indent="-342900">
              <a:buFont typeface="Arial" panose="020B0604020202020204" pitchFamily="34" charset="0"/>
              <a:buChar char="•"/>
            </a:pPr>
            <a:r>
              <a:rPr lang="en-GB" sz="2000" dirty="0" smtClean="0">
                <a:solidFill>
                  <a:srgbClr val="000000"/>
                </a:solidFill>
                <a:ea typeface="Calibri" panose="020F0502020204030204" pitchFamily="34" charset="0"/>
              </a:rPr>
              <a:t>Caliendo et al </a:t>
            </a:r>
            <a:r>
              <a:rPr lang="en-GB" sz="2000" dirty="0" smtClean="0">
                <a:solidFill>
                  <a:srgbClr val="0070C0"/>
                </a:solidFill>
                <a:ea typeface="Calibri" panose="020F0502020204030204" pitchFamily="34" charset="0"/>
              </a:rPr>
              <a:t>[3] </a:t>
            </a:r>
            <a:r>
              <a:rPr lang="en-GB" sz="2000" dirty="0" smtClean="0">
                <a:solidFill>
                  <a:srgbClr val="000000"/>
                </a:solidFill>
                <a:ea typeface="Calibri" panose="020F0502020204030204" pitchFamily="34" charset="0"/>
              </a:rPr>
              <a:t>– using additional data collected through a survey does not materially affect the results – even though it is associated with selection</a:t>
            </a:r>
          </a:p>
          <a:p>
            <a:pPr marL="800100" lvl="1" indent="-342900">
              <a:buFont typeface="Arial" panose="020B0604020202020204" pitchFamily="34" charset="0"/>
              <a:buChar char="•"/>
            </a:pPr>
            <a:r>
              <a:rPr lang="en-GB" sz="2000" dirty="0" smtClean="0">
                <a:solidFill>
                  <a:srgbClr val="000000"/>
                </a:solidFill>
                <a:ea typeface="Calibri" panose="020F0502020204030204" pitchFamily="34" charset="0"/>
              </a:rPr>
              <a:t>Dolton et al </a:t>
            </a:r>
            <a:r>
              <a:rPr lang="en-GB" sz="2000" dirty="0" smtClean="0">
                <a:solidFill>
                  <a:srgbClr val="0070C0"/>
                </a:solidFill>
                <a:ea typeface="Calibri" panose="020F0502020204030204" pitchFamily="34" charset="0"/>
              </a:rPr>
              <a:t>[4]</a:t>
            </a:r>
            <a:r>
              <a:rPr lang="en-GB" sz="2000" dirty="0" smtClean="0">
                <a:solidFill>
                  <a:srgbClr val="000000"/>
                </a:solidFill>
                <a:ea typeface="Calibri" panose="020F0502020204030204" pitchFamily="34" charset="0"/>
              </a:rPr>
              <a:t> on the other hand found that it made a noticeable </a:t>
            </a:r>
            <a:r>
              <a:rPr lang="en-GB" sz="2000" dirty="0" smtClean="0">
                <a:solidFill>
                  <a:srgbClr val="000000"/>
                </a:solidFill>
                <a:ea typeface="Calibri" panose="020F0502020204030204" pitchFamily="34" charset="0"/>
              </a:rPr>
              <a:t>difference</a:t>
            </a:r>
          </a:p>
          <a:p>
            <a:pPr marL="800100" lvl="1" indent="-342900">
              <a:buFont typeface="Arial" panose="020B0604020202020204" pitchFamily="34" charset="0"/>
              <a:buChar char="•"/>
            </a:pPr>
            <a:r>
              <a:rPr lang="en-GB" sz="2000" dirty="0" smtClean="0">
                <a:solidFill>
                  <a:srgbClr val="000000"/>
                </a:solidFill>
                <a:ea typeface="Calibri" panose="020F0502020204030204" pitchFamily="34" charset="0"/>
              </a:rPr>
              <a:t>More obvious where selection is explicitly on unobserved variables – e.g. interventions aimed specifically at drug users</a:t>
            </a:r>
            <a:endParaRPr lang="en-GB" sz="2000" dirty="0" smtClean="0">
              <a:solidFill>
                <a:srgbClr val="000000"/>
              </a:solidFill>
              <a:ea typeface="Calibri" panose="020F0502020204030204" pitchFamily="34" charset="0"/>
            </a:endParaRPr>
          </a:p>
          <a:p>
            <a:pPr marL="285750" lvl="0" indent="-285750">
              <a:spcAft>
                <a:spcPts val="0"/>
              </a:spcAft>
              <a:buFont typeface="Wingdings" panose="05000000000000000000" pitchFamily="2" charset="2"/>
              <a:buChar char="Ø"/>
            </a:pPr>
            <a:r>
              <a:rPr lang="en-GB" sz="2000" dirty="0">
                <a:solidFill>
                  <a:srgbClr val="000000"/>
                </a:solidFill>
                <a:ea typeface="Calibri" panose="020F0502020204030204" pitchFamily="34" charset="0"/>
              </a:rPr>
              <a:t>We</a:t>
            </a:r>
            <a:r>
              <a:rPr lang="en-GB" sz="2000" dirty="0" smtClean="0">
                <a:solidFill>
                  <a:srgbClr val="000000"/>
                </a:solidFill>
                <a:ea typeface="Calibri" panose="020F0502020204030204" pitchFamily="34" charset="0"/>
              </a:rPr>
              <a:t> expect to rely to a fair extent </a:t>
            </a:r>
            <a:r>
              <a:rPr lang="en-GB" sz="2000" dirty="0">
                <a:solidFill>
                  <a:srgbClr val="000000"/>
                </a:solidFill>
                <a:ea typeface="Calibri" panose="020F0502020204030204" pitchFamily="34" charset="0"/>
              </a:rPr>
              <a:t>on human consideration of process by which participants are selected, and the plausibility of the assumption that available data controls for </a:t>
            </a:r>
            <a:r>
              <a:rPr lang="en-GB" sz="2000" dirty="0" smtClean="0">
                <a:solidFill>
                  <a:srgbClr val="000000"/>
                </a:solidFill>
                <a:ea typeface="Calibri" panose="020F0502020204030204" pitchFamily="34" charset="0"/>
              </a:rPr>
              <a:t>that. Can we do any better? </a:t>
            </a:r>
          </a:p>
          <a:p>
            <a:pPr marL="285750" lvl="0" indent="-285750">
              <a:spcAft>
                <a:spcPts val="0"/>
              </a:spcAft>
              <a:buFont typeface="Wingdings" panose="05000000000000000000" pitchFamily="2" charset="2"/>
              <a:buChar char="Ø"/>
            </a:pPr>
            <a:r>
              <a:rPr lang="en-GB" sz="2000" dirty="0" smtClean="0">
                <a:solidFill>
                  <a:srgbClr val="000000"/>
                </a:solidFill>
                <a:ea typeface="Calibri" panose="020F0502020204030204" pitchFamily="34" charset="0"/>
              </a:rPr>
              <a:t>How useful are Rosenbaum bounds? Ministry of Justice routinely use them; we have, to date, not done so</a:t>
            </a:r>
          </a:p>
          <a:p>
            <a:pPr marL="285750" lvl="0" indent="-285750">
              <a:spcAft>
                <a:spcPts val="0"/>
              </a:spcAft>
              <a:buFont typeface="Wingdings" panose="05000000000000000000" pitchFamily="2" charset="2"/>
              <a:buChar char="Ø"/>
            </a:pPr>
            <a:r>
              <a:rPr lang="en-GB" sz="2000" dirty="0" smtClean="0">
                <a:solidFill>
                  <a:srgbClr val="000000"/>
                </a:solidFill>
                <a:ea typeface="Calibri" panose="020F0502020204030204" pitchFamily="34" charset="0"/>
              </a:rPr>
              <a:t>Are there any other approaches to assessing the CIA?</a:t>
            </a:r>
          </a:p>
          <a:p>
            <a:pPr marL="285750" lvl="0" indent="-285750">
              <a:spcAft>
                <a:spcPts val="0"/>
              </a:spcAft>
              <a:buFont typeface="Wingdings" panose="05000000000000000000" pitchFamily="2" charset="2"/>
              <a:buChar char="Ø"/>
            </a:pPr>
            <a:r>
              <a:rPr lang="en-GB" sz="2000" dirty="0" smtClean="0">
                <a:solidFill>
                  <a:srgbClr val="000000"/>
                </a:solidFill>
              </a:rPr>
              <a:t>Using fuzzy matching:</a:t>
            </a:r>
          </a:p>
          <a:p>
            <a:pPr marL="742950" lvl="1" indent="-285750">
              <a:buFont typeface="Arial" panose="020B0604020202020204" pitchFamily="34" charset="0"/>
              <a:buChar char="•"/>
            </a:pPr>
            <a:r>
              <a:rPr lang="en-GB" sz="2000" dirty="0" smtClean="0">
                <a:solidFill>
                  <a:srgbClr val="000000"/>
                </a:solidFill>
              </a:rPr>
              <a:t>Optimising matching algorithms to balance false positives and false negatives</a:t>
            </a:r>
          </a:p>
          <a:p>
            <a:pPr marL="742950" lvl="1" indent="-285750">
              <a:buFont typeface="Arial" panose="020B0604020202020204" pitchFamily="34" charset="0"/>
              <a:buChar char="•"/>
            </a:pPr>
            <a:r>
              <a:rPr lang="en-GB" sz="2000" dirty="0" smtClean="0">
                <a:solidFill>
                  <a:srgbClr val="000000"/>
                </a:solidFill>
              </a:rPr>
              <a:t>Understanding the analytical implications of bias in the matching process</a:t>
            </a:r>
            <a:endParaRPr lang="en-GB" sz="2000" dirty="0" smtClean="0"/>
          </a:p>
          <a:p>
            <a:pPr marL="285750" indent="-285750">
              <a:buFontTx/>
              <a:buChar char="-"/>
            </a:pPr>
            <a:endParaRPr lang="en-GB" dirty="0"/>
          </a:p>
        </p:txBody>
      </p:sp>
    </p:spTree>
    <p:extLst>
      <p:ext uri="{BB962C8B-B14F-4D97-AF65-F5344CB8AC3E}">
        <p14:creationId xmlns:p14="http://schemas.microsoft.com/office/powerpoint/2010/main" val="2688498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2"/>
          <p:cNvSpPr txBox="1">
            <a:spLocks/>
          </p:cNvSpPr>
          <p:nvPr/>
        </p:nvSpPr>
        <p:spPr bwMode="auto">
          <a:xfrm>
            <a:off x="0" y="-37070"/>
            <a:ext cx="12192000" cy="1114097"/>
          </a:xfrm>
          <a:prstGeom prst="rect">
            <a:avLst/>
          </a:prstGeom>
          <a:solidFill>
            <a:srgbClr val="00437B"/>
          </a:solid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just">
              <a:defRPr/>
            </a:pPr>
            <a:endParaRPr lang="en-GB" sz="1600" dirty="0" smtClean="0">
              <a:solidFill>
                <a:schemeClr val="bg1"/>
              </a:solidFill>
            </a:endParaRPr>
          </a:p>
          <a:p>
            <a:pPr algn="just">
              <a:defRPr/>
            </a:pPr>
            <a:r>
              <a:rPr lang="en-GB" sz="4000" dirty="0" smtClean="0">
                <a:solidFill>
                  <a:schemeClr val="bg1"/>
                </a:solidFill>
                <a:latin typeface="+mn-lt"/>
              </a:rPr>
              <a:t> </a:t>
            </a:r>
            <a:r>
              <a:rPr lang="en-GB" sz="4000" dirty="0">
                <a:solidFill>
                  <a:schemeClr val="bg1"/>
                </a:solidFill>
                <a:latin typeface="+mn-lt"/>
              </a:rPr>
              <a:t>5</a:t>
            </a:r>
            <a:r>
              <a:rPr lang="en-GB" sz="4000" dirty="0" smtClean="0">
                <a:solidFill>
                  <a:schemeClr val="bg1"/>
                </a:solidFill>
                <a:latin typeface="+mn-lt"/>
              </a:rPr>
              <a:t>) The key challenges (2) – detailed implementation</a:t>
            </a:r>
            <a:endParaRPr lang="en-GB" sz="4000" dirty="0">
              <a:solidFill>
                <a:schemeClr val="bg1"/>
              </a:solidFill>
              <a:latin typeface="+mn-lt"/>
            </a:endParaRPr>
          </a:p>
        </p:txBody>
      </p:sp>
      <p:sp>
        <p:nvSpPr>
          <p:cNvPr id="2" name="TextBox 1"/>
          <p:cNvSpPr txBox="1"/>
          <p:nvPr/>
        </p:nvSpPr>
        <p:spPr>
          <a:xfrm>
            <a:off x="738051" y="1561011"/>
            <a:ext cx="10437223" cy="5570756"/>
          </a:xfrm>
          <a:prstGeom prst="rect">
            <a:avLst/>
          </a:prstGeom>
          <a:noFill/>
        </p:spPr>
        <p:txBody>
          <a:bodyPr wrap="square" rtlCol="0">
            <a:spAutoFit/>
          </a:bodyPr>
          <a:lstStyle/>
          <a:p>
            <a:pPr marL="285750" indent="-285750">
              <a:buFont typeface="Wingdings" panose="05000000000000000000" pitchFamily="2" charset="2"/>
              <a:buChar char="Ø"/>
            </a:pPr>
            <a:r>
              <a:rPr lang="en-GB" sz="2000" dirty="0" smtClean="0">
                <a:solidFill>
                  <a:srgbClr val="000000"/>
                </a:solidFill>
                <a:ea typeface="Calibri" panose="020F0502020204030204" pitchFamily="34" charset="0"/>
              </a:rPr>
              <a:t>Resources are limited – we need to make the process as automatic as possible. </a:t>
            </a:r>
            <a:endParaRPr lang="en-GB" sz="2000" dirty="0" smtClean="0"/>
          </a:p>
          <a:p>
            <a:pPr marL="800100" lvl="1" indent="-342900">
              <a:buFont typeface="Arial" panose="020B0604020202020204" pitchFamily="34" charset="0"/>
              <a:buChar char="•"/>
            </a:pPr>
            <a:r>
              <a:rPr lang="en-GB" sz="2000" dirty="0" smtClean="0"/>
              <a:t>Which decisions can be automated, which need human (and expert) intervention?</a:t>
            </a:r>
          </a:p>
          <a:p>
            <a:pPr marL="800100" lvl="1" indent="-342900">
              <a:buFont typeface="Arial" panose="020B0604020202020204" pitchFamily="34" charset="0"/>
              <a:buChar char="•"/>
            </a:pPr>
            <a:r>
              <a:rPr lang="en-GB" sz="2000" dirty="0" smtClean="0"/>
              <a:t>How can we ensure that the default decisions we make, and our processes for making decisions in individual cases, represent accepted best practice, as far as possible</a:t>
            </a:r>
          </a:p>
          <a:p>
            <a:pPr marL="342900" lvl="0" indent="-342900">
              <a:spcAft>
                <a:spcPts val="0"/>
              </a:spcAft>
              <a:buFont typeface="Wingdings" panose="05000000000000000000" pitchFamily="2" charset="2"/>
              <a:buChar char="Ø"/>
            </a:pPr>
            <a:r>
              <a:rPr lang="en-GB" sz="2000" dirty="0" smtClean="0">
                <a:solidFill>
                  <a:srgbClr val="000000"/>
                </a:solidFill>
                <a:ea typeface="Calibri" panose="020F0502020204030204" pitchFamily="34" charset="0"/>
              </a:rPr>
              <a:t>Communicating </a:t>
            </a:r>
            <a:r>
              <a:rPr lang="en-GB" sz="2000" dirty="0" smtClean="0">
                <a:solidFill>
                  <a:srgbClr val="000000"/>
                </a:solidFill>
                <a:ea typeface="Calibri" panose="020F0502020204030204" pitchFamily="34" charset="0"/>
              </a:rPr>
              <a:t>the limitations of the results. Broadly speaking we want people to understand the </a:t>
            </a:r>
            <a:r>
              <a:rPr lang="en-GB" sz="2000" dirty="0">
                <a:solidFill>
                  <a:srgbClr val="000000"/>
                </a:solidFill>
                <a:ea typeface="Calibri" panose="020F0502020204030204" pitchFamily="34" charset="0"/>
              </a:rPr>
              <a:t>difference </a:t>
            </a:r>
            <a:r>
              <a:rPr lang="en-GB" sz="2000" dirty="0" smtClean="0">
                <a:solidFill>
                  <a:srgbClr val="000000"/>
                </a:solidFill>
                <a:ea typeface="Calibri" panose="020F0502020204030204" pitchFamily="34" charset="0"/>
              </a:rPr>
              <a:t>between:</a:t>
            </a:r>
          </a:p>
          <a:p>
            <a:pPr marL="800100" lvl="1" indent="-342900">
              <a:buFont typeface="Arial" panose="020B0604020202020204" pitchFamily="34" charset="0"/>
              <a:buChar char="•"/>
            </a:pPr>
            <a:r>
              <a:rPr lang="en-GB" sz="2000" dirty="0" smtClean="0">
                <a:solidFill>
                  <a:srgbClr val="000000"/>
                </a:solidFill>
                <a:ea typeface="Calibri" panose="020F0502020204030204" pitchFamily="34" charset="0"/>
              </a:rPr>
              <a:t>(</a:t>
            </a:r>
            <a:r>
              <a:rPr lang="en-GB" sz="2000" dirty="0">
                <a:solidFill>
                  <a:srgbClr val="000000"/>
                </a:solidFill>
                <a:ea typeface="Calibri" panose="020F0502020204030204" pitchFamily="34" charset="0"/>
              </a:rPr>
              <a:t>a) </a:t>
            </a:r>
            <a:r>
              <a:rPr lang="en-GB" sz="2000" dirty="0" smtClean="0">
                <a:solidFill>
                  <a:srgbClr val="000000"/>
                </a:solidFill>
                <a:ea typeface="Calibri" panose="020F0502020204030204" pitchFamily="34" charset="0"/>
              </a:rPr>
              <a:t>the results are probably broadly OK, even though we can’t </a:t>
            </a:r>
            <a:r>
              <a:rPr lang="en-GB" sz="2000" dirty="0">
                <a:solidFill>
                  <a:srgbClr val="000000"/>
                </a:solidFill>
                <a:ea typeface="Calibri" panose="020F0502020204030204" pitchFamily="34" charset="0"/>
              </a:rPr>
              <a:t>be certain; </a:t>
            </a:r>
            <a:endParaRPr lang="en-GB" sz="2000" dirty="0" smtClean="0">
              <a:solidFill>
                <a:srgbClr val="000000"/>
              </a:solidFill>
              <a:ea typeface="Calibri" panose="020F0502020204030204" pitchFamily="34" charset="0"/>
            </a:endParaRPr>
          </a:p>
          <a:p>
            <a:pPr marL="800100" lvl="1" indent="-342900">
              <a:buFont typeface="Arial" panose="020B0604020202020204" pitchFamily="34" charset="0"/>
              <a:buChar char="•"/>
            </a:pPr>
            <a:r>
              <a:rPr lang="en-GB" sz="2000" dirty="0" smtClean="0">
                <a:solidFill>
                  <a:srgbClr val="000000"/>
                </a:solidFill>
                <a:ea typeface="Calibri" panose="020F0502020204030204" pitchFamily="34" charset="0"/>
              </a:rPr>
              <a:t>(</a:t>
            </a:r>
            <a:r>
              <a:rPr lang="en-GB" sz="2000" dirty="0">
                <a:solidFill>
                  <a:srgbClr val="000000"/>
                </a:solidFill>
                <a:ea typeface="Calibri" panose="020F0502020204030204" pitchFamily="34" charset="0"/>
              </a:rPr>
              <a:t>b) we’ve got real doubts – use with great caution; </a:t>
            </a:r>
            <a:endParaRPr lang="en-GB" sz="2000" dirty="0" smtClean="0">
              <a:solidFill>
                <a:srgbClr val="000000"/>
              </a:solidFill>
              <a:ea typeface="Calibri" panose="020F0502020204030204" pitchFamily="34" charset="0"/>
            </a:endParaRPr>
          </a:p>
          <a:p>
            <a:pPr marL="800100" lvl="1" indent="-342900">
              <a:buFont typeface="Arial" panose="020B0604020202020204" pitchFamily="34" charset="0"/>
              <a:buChar char="•"/>
            </a:pPr>
            <a:r>
              <a:rPr lang="en-GB" sz="2000" dirty="0" smtClean="0">
                <a:solidFill>
                  <a:srgbClr val="000000"/>
                </a:solidFill>
                <a:ea typeface="Calibri" panose="020F0502020204030204" pitchFamily="34" charset="0"/>
              </a:rPr>
              <a:t>(</a:t>
            </a:r>
            <a:r>
              <a:rPr lang="en-GB" sz="2000" dirty="0">
                <a:solidFill>
                  <a:srgbClr val="000000"/>
                </a:solidFill>
                <a:ea typeface="Calibri" panose="020F0502020204030204" pitchFamily="34" charset="0"/>
              </a:rPr>
              <a:t>c) we are not including the impact results because they are too </a:t>
            </a:r>
            <a:r>
              <a:rPr lang="en-GB" sz="2000" dirty="0" smtClean="0">
                <a:solidFill>
                  <a:srgbClr val="000000"/>
                </a:solidFill>
                <a:ea typeface="Calibri" panose="020F0502020204030204" pitchFamily="34" charset="0"/>
              </a:rPr>
              <a:t>unreliable</a:t>
            </a:r>
          </a:p>
          <a:p>
            <a:pPr marL="342900" lvl="0" indent="-342900">
              <a:spcAft>
                <a:spcPts val="0"/>
              </a:spcAft>
              <a:buFont typeface="Wingdings" panose="05000000000000000000" pitchFamily="2" charset="2"/>
              <a:buChar char="Ø"/>
            </a:pPr>
            <a:r>
              <a:rPr lang="en-GB" sz="2000" dirty="0" smtClean="0">
                <a:ea typeface="Calibri" panose="020F0502020204030204" pitchFamily="34" charset="0"/>
              </a:rPr>
              <a:t>We need to strike a balance between something which is accessible to, and usable by non-specialist readers, while still standing up to academic scrutiny</a:t>
            </a:r>
          </a:p>
          <a:p>
            <a:pPr marL="342900" lvl="0" indent="-342900">
              <a:spcAft>
                <a:spcPts val="0"/>
              </a:spcAft>
              <a:buFont typeface="Wingdings" panose="05000000000000000000" pitchFamily="2" charset="2"/>
              <a:buChar char="Ø"/>
            </a:pPr>
            <a:r>
              <a:rPr lang="en-GB" sz="2000" dirty="0" smtClean="0">
                <a:ea typeface="Calibri" panose="020F0502020204030204" pitchFamily="34" charset="0"/>
              </a:rPr>
              <a:t>Setting the right lower bound for sample </a:t>
            </a:r>
            <a:r>
              <a:rPr lang="en-GB" sz="2000" dirty="0" smtClean="0">
                <a:ea typeface="Calibri" panose="020F0502020204030204" pitchFamily="34" charset="0"/>
              </a:rPr>
              <a:t>size – we do not want to waste resource, or damage our credibility, on reports where we cannot provide an impact estimate, or only one with very wide confidence intervals. But equally, we do not want to turn away all but the largest providers</a:t>
            </a:r>
            <a:endParaRPr lang="en-GB" sz="2000" dirty="0" smtClean="0">
              <a:ea typeface="Calibri" panose="020F0502020204030204" pitchFamily="34" charset="0"/>
            </a:endParaRPr>
          </a:p>
          <a:p>
            <a:pPr marL="342900" lvl="0" indent="-342900">
              <a:spcAft>
                <a:spcPts val="0"/>
              </a:spcAft>
              <a:buFont typeface="Wingdings" panose="05000000000000000000" pitchFamily="2" charset="2"/>
              <a:buChar char="Ø"/>
            </a:pPr>
            <a:r>
              <a:rPr lang="en-GB" sz="2000" dirty="0" smtClean="0">
                <a:ea typeface="Calibri" panose="020F0502020204030204" pitchFamily="34" charset="0"/>
              </a:rPr>
              <a:t>Ensuring that we retain the requisite aggregates and statistics to support meta-analysis, given that we cannot retain the individual data</a:t>
            </a:r>
            <a:endParaRPr lang="en-GB" sz="2000" dirty="0">
              <a:ea typeface="Calibri" panose="020F0502020204030204" pitchFamily="34" charset="0"/>
            </a:endParaRPr>
          </a:p>
          <a:p>
            <a:pPr marL="285750" indent="-285750">
              <a:buFontTx/>
              <a:buChar char="-"/>
            </a:pPr>
            <a:endParaRPr lang="en-GB" dirty="0" smtClean="0"/>
          </a:p>
          <a:p>
            <a:pPr marL="285750" indent="-285750">
              <a:buFontTx/>
              <a:buChar char="-"/>
            </a:pPr>
            <a:endParaRPr lang="en-GB" dirty="0"/>
          </a:p>
        </p:txBody>
      </p:sp>
    </p:spTree>
    <p:extLst>
      <p:ext uri="{BB962C8B-B14F-4D97-AF65-F5344CB8AC3E}">
        <p14:creationId xmlns:p14="http://schemas.microsoft.com/office/powerpoint/2010/main" val="3216396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6857</TotalTime>
  <Words>1290</Words>
  <Application>Microsoft Office PowerPoint</Application>
  <PresentationFormat>Widescreen</PresentationFormat>
  <Paragraphs>127</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DWP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Thompson David STRATEGY UC ANALYSIS</dc:creator>
  <cp:lastModifiedBy>Daly Mike STRATEGY ANALYTICAL SERVICES</cp:lastModifiedBy>
  <cp:revision>354</cp:revision>
  <cp:lastPrinted>2019-07-09T07:46:00Z</cp:lastPrinted>
  <dcterms:created xsi:type="dcterms:W3CDTF">2018-09-17T15:39:24Z</dcterms:created>
  <dcterms:modified xsi:type="dcterms:W3CDTF">2019-09-08T11:44:53Z</dcterms:modified>
</cp:coreProperties>
</file>