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83" r:id="rId14"/>
    <p:sldId id="280" r:id="rId15"/>
    <p:sldId id="282" r:id="rId16"/>
    <p:sldId id="269" r:id="rId17"/>
    <p:sldId id="270" r:id="rId18"/>
    <p:sldId id="271" r:id="rId19"/>
    <p:sldId id="281" r:id="rId20"/>
    <p:sldId id="272" r:id="rId21"/>
    <p:sldId id="273" r:id="rId22"/>
    <p:sldId id="274" r:id="rId23"/>
    <p:sldId id="275" r:id="rId24"/>
    <p:sldId id="277" r:id="rId25"/>
    <p:sldId id="278" r:id="rId26"/>
    <p:sldId id="279" r:id="rId27"/>
    <p:sldId id="276" r:id="rId28"/>
    <p:sldId id="2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94660"/>
  </p:normalViewPr>
  <p:slideViewPr>
    <p:cSldViewPr>
      <p:cViewPr>
        <p:scale>
          <a:sx n="70" d="100"/>
          <a:sy n="70" d="100"/>
        </p:scale>
        <p:origin x="-1422"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23717-8994-4FEC-B5DF-4B9CC1B74F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F62EDB8-50EF-4C53-A4FA-1D80BD3C986B}">
      <dgm:prSet phldrT="[Text]"/>
      <dgm:spPr/>
      <dgm:t>
        <a:bodyPr/>
        <a:lstStyle/>
        <a:p>
          <a:r>
            <a:rPr lang="en-US" dirty="0" smtClean="0"/>
            <a:t>1600 Eligible Candidates </a:t>
          </a:r>
          <a:endParaRPr lang="en-US" dirty="0"/>
        </a:p>
      </dgm:t>
    </dgm:pt>
    <dgm:pt modelId="{4CFDA9AB-36E9-48F8-BAAF-1C4248391645}" type="parTrans" cxnId="{BE14F834-B4D6-42DC-937F-B108913002E0}">
      <dgm:prSet/>
      <dgm:spPr/>
      <dgm:t>
        <a:bodyPr/>
        <a:lstStyle/>
        <a:p>
          <a:endParaRPr lang="en-US"/>
        </a:p>
      </dgm:t>
    </dgm:pt>
    <dgm:pt modelId="{84C3F2C5-1812-4031-AF54-9860EF15877A}" type="sibTrans" cxnId="{BE14F834-B4D6-42DC-937F-B108913002E0}">
      <dgm:prSet/>
      <dgm:spPr/>
      <dgm:t>
        <a:bodyPr/>
        <a:lstStyle/>
        <a:p>
          <a:endParaRPr lang="en-US"/>
        </a:p>
      </dgm:t>
    </dgm:pt>
    <dgm:pt modelId="{C6DD9C52-0BAB-483A-8096-999FFBEC53FC}">
      <dgm:prSet phldrT="[Text]"/>
      <dgm:spPr/>
      <dgm:t>
        <a:bodyPr/>
        <a:lstStyle/>
        <a:p>
          <a:r>
            <a:rPr lang="en-US" dirty="0" smtClean="0"/>
            <a:t>Information </a:t>
          </a:r>
          <a:r>
            <a:rPr lang="en-US" dirty="0" smtClean="0"/>
            <a:t>Only</a:t>
          </a:r>
        </a:p>
        <a:p>
          <a:r>
            <a:rPr lang="en-US" dirty="0" smtClean="0"/>
            <a:t>(Job Referral Equivalent)</a:t>
          </a:r>
        </a:p>
        <a:p>
          <a:r>
            <a:rPr lang="en-US" dirty="0" smtClean="0"/>
            <a:t>[400 individual]</a:t>
          </a:r>
          <a:endParaRPr lang="en-US" dirty="0" smtClean="0"/>
        </a:p>
      </dgm:t>
    </dgm:pt>
    <dgm:pt modelId="{845FECB0-5E78-4658-A784-6B45B9888C07}" type="parTrans" cxnId="{CDF7A68A-0885-4E38-96B4-9658A0B77287}">
      <dgm:prSet/>
      <dgm:spPr/>
      <dgm:t>
        <a:bodyPr/>
        <a:lstStyle/>
        <a:p>
          <a:endParaRPr lang="en-US"/>
        </a:p>
      </dgm:t>
    </dgm:pt>
    <dgm:pt modelId="{BCFD5880-8D57-4B0F-9550-57021E2AAF6C}" type="sibTrans" cxnId="{CDF7A68A-0885-4E38-96B4-9658A0B77287}">
      <dgm:prSet/>
      <dgm:spPr/>
      <dgm:t>
        <a:bodyPr/>
        <a:lstStyle/>
        <a:p>
          <a:endParaRPr lang="en-US"/>
        </a:p>
      </dgm:t>
    </dgm:pt>
    <dgm:pt modelId="{1A591A23-579A-4B8D-91B9-391566CDFE23}">
      <dgm:prSet phldrT="[Text]"/>
      <dgm:spPr/>
      <dgm:t>
        <a:bodyPr/>
        <a:lstStyle/>
        <a:p>
          <a:r>
            <a:rPr lang="en-US" dirty="0" smtClean="0"/>
            <a:t>Training Only</a:t>
          </a:r>
        </a:p>
        <a:p>
          <a:r>
            <a:rPr lang="en-US" dirty="0" smtClean="0"/>
            <a:t>(TVET Equivalent</a:t>
          </a:r>
          <a:r>
            <a:rPr lang="en-US" dirty="0" smtClean="0"/>
            <a:t>)</a:t>
          </a:r>
        </a:p>
        <a:p>
          <a:r>
            <a:rPr lang="en-US" dirty="0" smtClean="0"/>
            <a:t>[400 individual]</a:t>
          </a:r>
          <a:endParaRPr lang="en-US" dirty="0"/>
        </a:p>
      </dgm:t>
    </dgm:pt>
    <dgm:pt modelId="{B77D8AF2-1191-4D6C-8D74-208A1828D59D}" type="parTrans" cxnId="{F7393934-1FF4-49E2-82E9-E5789AEED1D6}">
      <dgm:prSet/>
      <dgm:spPr/>
      <dgm:t>
        <a:bodyPr/>
        <a:lstStyle/>
        <a:p>
          <a:endParaRPr lang="en-US"/>
        </a:p>
      </dgm:t>
    </dgm:pt>
    <dgm:pt modelId="{BCD67754-37F1-44BF-8F0B-14FDFDC94C92}" type="sibTrans" cxnId="{F7393934-1FF4-49E2-82E9-E5789AEED1D6}">
      <dgm:prSet/>
      <dgm:spPr/>
      <dgm:t>
        <a:bodyPr/>
        <a:lstStyle/>
        <a:p>
          <a:endParaRPr lang="en-US"/>
        </a:p>
      </dgm:t>
    </dgm:pt>
    <dgm:pt modelId="{FFF60E30-C8DB-4D31-928E-A416C348776A}">
      <dgm:prSet phldrT="[Text]"/>
      <dgm:spPr/>
      <dgm:t>
        <a:bodyPr/>
        <a:lstStyle/>
        <a:p>
          <a:r>
            <a:rPr lang="en-US" dirty="0" smtClean="0"/>
            <a:t>Training with </a:t>
          </a:r>
          <a:r>
            <a:rPr lang="en-US" dirty="0" smtClean="0"/>
            <a:t>Stipend</a:t>
          </a:r>
        </a:p>
        <a:p>
          <a:r>
            <a:rPr lang="en-US" dirty="0" smtClean="0"/>
            <a:t>[400 individual]</a:t>
          </a:r>
          <a:endParaRPr lang="en-US" dirty="0"/>
        </a:p>
      </dgm:t>
    </dgm:pt>
    <dgm:pt modelId="{A4445EF9-FB2C-47E6-9DEE-756D78D9C6E2}" type="parTrans" cxnId="{2E392470-1221-48E7-924F-E00FF89342E9}">
      <dgm:prSet/>
      <dgm:spPr/>
      <dgm:t>
        <a:bodyPr/>
        <a:lstStyle/>
        <a:p>
          <a:endParaRPr lang="en-US"/>
        </a:p>
      </dgm:t>
    </dgm:pt>
    <dgm:pt modelId="{308BACE6-7A4C-4E30-9725-4B4C1CF81993}" type="sibTrans" cxnId="{2E392470-1221-48E7-924F-E00FF89342E9}">
      <dgm:prSet/>
      <dgm:spPr/>
      <dgm:t>
        <a:bodyPr/>
        <a:lstStyle/>
        <a:p>
          <a:endParaRPr lang="en-US"/>
        </a:p>
      </dgm:t>
    </dgm:pt>
    <dgm:pt modelId="{46A80423-8A43-44D9-B736-682E12A75C58}">
      <dgm:prSet/>
      <dgm:spPr/>
      <dgm:t>
        <a:bodyPr/>
        <a:lstStyle/>
        <a:p>
          <a:r>
            <a:rPr lang="en-US" dirty="0" smtClean="0"/>
            <a:t>Training, Stipend with </a:t>
          </a:r>
          <a:r>
            <a:rPr lang="en-US" dirty="0" smtClean="0"/>
            <a:t>Internship</a:t>
          </a:r>
        </a:p>
        <a:p>
          <a:r>
            <a:rPr lang="en-US" dirty="0" smtClean="0"/>
            <a:t>[400 individual]</a:t>
          </a:r>
          <a:endParaRPr lang="en-US" dirty="0"/>
        </a:p>
      </dgm:t>
    </dgm:pt>
    <dgm:pt modelId="{6D06428B-E57C-4958-A877-8E0AE335D14E}" type="parTrans" cxnId="{59869505-67AF-420E-B27E-D3899ACA4199}">
      <dgm:prSet/>
      <dgm:spPr/>
      <dgm:t>
        <a:bodyPr/>
        <a:lstStyle/>
        <a:p>
          <a:endParaRPr lang="en-US"/>
        </a:p>
      </dgm:t>
    </dgm:pt>
    <dgm:pt modelId="{105E8946-5CEA-4FB6-BCC3-2FB76E459EDD}" type="sibTrans" cxnId="{59869505-67AF-420E-B27E-D3899ACA4199}">
      <dgm:prSet/>
      <dgm:spPr/>
      <dgm:t>
        <a:bodyPr/>
        <a:lstStyle/>
        <a:p>
          <a:endParaRPr lang="en-US"/>
        </a:p>
      </dgm:t>
    </dgm:pt>
    <dgm:pt modelId="{72FACE66-B5B9-4BF3-8138-E36012CD09C3}" type="pres">
      <dgm:prSet presAssocID="{A6F23717-8994-4FEC-B5DF-4B9CC1B74F7C}" presName="hierChild1" presStyleCnt="0">
        <dgm:presLayoutVars>
          <dgm:orgChart val="1"/>
          <dgm:chPref val="1"/>
          <dgm:dir/>
          <dgm:animOne val="branch"/>
          <dgm:animLvl val="lvl"/>
          <dgm:resizeHandles/>
        </dgm:presLayoutVars>
      </dgm:prSet>
      <dgm:spPr/>
      <dgm:t>
        <a:bodyPr/>
        <a:lstStyle/>
        <a:p>
          <a:endParaRPr lang="en-US"/>
        </a:p>
      </dgm:t>
    </dgm:pt>
    <dgm:pt modelId="{4F1AC7A2-A6E4-4CDF-8A67-D0E8ADAB8241}" type="pres">
      <dgm:prSet presAssocID="{AF62EDB8-50EF-4C53-A4FA-1D80BD3C986B}" presName="hierRoot1" presStyleCnt="0">
        <dgm:presLayoutVars>
          <dgm:hierBranch val="init"/>
        </dgm:presLayoutVars>
      </dgm:prSet>
      <dgm:spPr/>
    </dgm:pt>
    <dgm:pt modelId="{BEF4766F-6D8B-4179-B186-A161C499FFC0}" type="pres">
      <dgm:prSet presAssocID="{AF62EDB8-50EF-4C53-A4FA-1D80BD3C986B}" presName="rootComposite1" presStyleCnt="0"/>
      <dgm:spPr/>
    </dgm:pt>
    <dgm:pt modelId="{0B941326-704F-4558-AFBB-499B3D323D8E}" type="pres">
      <dgm:prSet presAssocID="{AF62EDB8-50EF-4C53-A4FA-1D80BD3C986B}" presName="rootText1" presStyleLbl="node0" presStyleIdx="0" presStyleCnt="1">
        <dgm:presLayoutVars>
          <dgm:chPref val="3"/>
        </dgm:presLayoutVars>
      </dgm:prSet>
      <dgm:spPr/>
      <dgm:t>
        <a:bodyPr/>
        <a:lstStyle/>
        <a:p>
          <a:endParaRPr lang="en-US"/>
        </a:p>
      </dgm:t>
    </dgm:pt>
    <dgm:pt modelId="{6D11FFC1-AD37-419E-9F1C-9E236EB0A32B}" type="pres">
      <dgm:prSet presAssocID="{AF62EDB8-50EF-4C53-A4FA-1D80BD3C986B}" presName="rootConnector1" presStyleLbl="node1" presStyleIdx="0" presStyleCnt="0"/>
      <dgm:spPr/>
      <dgm:t>
        <a:bodyPr/>
        <a:lstStyle/>
        <a:p>
          <a:endParaRPr lang="en-US"/>
        </a:p>
      </dgm:t>
    </dgm:pt>
    <dgm:pt modelId="{6A3AA5AF-EECE-4CB5-ADB7-8EBDC6AE2F59}" type="pres">
      <dgm:prSet presAssocID="{AF62EDB8-50EF-4C53-A4FA-1D80BD3C986B}" presName="hierChild2" presStyleCnt="0"/>
      <dgm:spPr/>
    </dgm:pt>
    <dgm:pt modelId="{536C858A-1EEC-4B76-B748-93AB518CA78A}" type="pres">
      <dgm:prSet presAssocID="{845FECB0-5E78-4658-A784-6B45B9888C07}" presName="Name37" presStyleLbl="parChTrans1D2" presStyleIdx="0" presStyleCnt="4"/>
      <dgm:spPr/>
      <dgm:t>
        <a:bodyPr/>
        <a:lstStyle/>
        <a:p>
          <a:endParaRPr lang="en-US"/>
        </a:p>
      </dgm:t>
    </dgm:pt>
    <dgm:pt modelId="{B06CE112-2701-41D6-A25B-003D1625CBDB}" type="pres">
      <dgm:prSet presAssocID="{C6DD9C52-0BAB-483A-8096-999FFBEC53FC}" presName="hierRoot2" presStyleCnt="0">
        <dgm:presLayoutVars>
          <dgm:hierBranch val="init"/>
        </dgm:presLayoutVars>
      </dgm:prSet>
      <dgm:spPr/>
    </dgm:pt>
    <dgm:pt modelId="{1D452880-5AB5-4A6A-B7CB-409DFCAD3E23}" type="pres">
      <dgm:prSet presAssocID="{C6DD9C52-0BAB-483A-8096-999FFBEC53FC}" presName="rootComposite" presStyleCnt="0"/>
      <dgm:spPr/>
    </dgm:pt>
    <dgm:pt modelId="{6A87D6E0-368A-495E-9606-C38E842F05B4}" type="pres">
      <dgm:prSet presAssocID="{C6DD9C52-0BAB-483A-8096-999FFBEC53FC}" presName="rootText" presStyleLbl="node2" presStyleIdx="0" presStyleCnt="4" custScaleX="117203" custScaleY="150307" custLinFactNeighborX="-4784" custLinFactNeighborY="6264">
        <dgm:presLayoutVars>
          <dgm:chPref val="3"/>
        </dgm:presLayoutVars>
      </dgm:prSet>
      <dgm:spPr/>
      <dgm:t>
        <a:bodyPr/>
        <a:lstStyle/>
        <a:p>
          <a:endParaRPr lang="en-US"/>
        </a:p>
      </dgm:t>
    </dgm:pt>
    <dgm:pt modelId="{74C8A5ED-D917-4DD0-AB38-053C7784BE19}" type="pres">
      <dgm:prSet presAssocID="{C6DD9C52-0BAB-483A-8096-999FFBEC53FC}" presName="rootConnector" presStyleLbl="node2" presStyleIdx="0" presStyleCnt="4"/>
      <dgm:spPr/>
      <dgm:t>
        <a:bodyPr/>
        <a:lstStyle/>
        <a:p>
          <a:endParaRPr lang="en-US"/>
        </a:p>
      </dgm:t>
    </dgm:pt>
    <dgm:pt modelId="{6944FDD9-AD09-41A2-8B35-5E2B935F6469}" type="pres">
      <dgm:prSet presAssocID="{C6DD9C52-0BAB-483A-8096-999FFBEC53FC}" presName="hierChild4" presStyleCnt="0"/>
      <dgm:spPr/>
    </dgm:pt>
    <dgm:pt modelId="{A6E372CD-FE76-49A4-80E9-0881E425C40E}" type="pres">
      <dgm:prSet presAssocID="{C6DD9C52-0BAB-483A-8096-999FFBEC53FC}" presName="hierChild5" presStyleCnt="0"/>
      <dgm:spPr/>
    </dgm:pt>
    <dgm:pt modelId="{7CDA6935-5EE1-49FD-B7B1-69221F729659}" type="pres">
      <dgm:prSet presAssocID="{B77D8AF2-1191-4D6C-8D74-208A1828D59D}" presName="Name37" presStyleLbl="parChTrans1D2" presStyleIdx="1" presStyleCnt="4"/>
      <dgm:spPr/>
      <dgm:t>
        <a:bodyPr/>
        <a:lstStyle/>
        <a:p>
          <a:endParaRPr lang="en-US"/>
        </a:p>
      </dgm:t>
    </dgm:pt>
    <dgm:pt modelId="{674C70C9-3D77-42BD-BDE0-2C313E82533F}" type="pres">
      <dgm:prSet presAssocID="{1A591A23-579A-4B8D-91B9-391566CDFE23}" presName="hierRoot2" presStyleCnt="0">
        <dgm:presLayoutVars>
          <dgm:hierBranch val="init"/>
        </dgm:presLayoutVars>
      </dgm:prSet>
      <dgm:spPr/>
    </dgm:pt>
    <dgm:pt modelId="{5CA91BA2-5B8D-4DE4-8C49-D7014BCFE387}" type="pres">
      <dgm:prSet presAssocID="{1A591A23-579A-4B8D-91B9-391566CDFE23}" presName="rootComposite" presStyleCnt="0"/>
      <dgm:spPr/>
    </dgm:pt>
    <dgm:pt modelId="{07FF971B-C42E-4DB2-99E3-6A693E62965C}" type="pres">
      <dgm:prSet presAssocID="{1A591A23-579A-4B8D-91B9-391566CDFE23}" presName="rootText" presStyleLbl="node2" presStyleIdx="1" presStyleCnt="4" custScaleY="136283" custLinFactNeighborX="1446" custLinFactNeighborY="6264">
        <dgm:presLayoutVars>
          <dgm:chPref val="3"/>
        </dgm:presLayoutVars>
      </dgm:prSet>
      <dgm:spPr/>
      <dgm:t>
        <a:bodyPr/>
        <a:lstStyle/>
        <a:p>
          <a:endParaRPr lang="en-US"/>
        </a:p>
      </dgm:t>
    </dgm:pt>
    <dgm:pt modelId="{72EF65AE-3830-454F-AB4D-F5C55B60FA13}" type="pres">
      <dgm:prSet presAssocID="{1A591A23-579A-4B8D-91B9-391566CDFE23}" presName="rootConnector" presStyleLbl="node2" presStyleIdx="1" presStyleCnt="4"/>
      <dgm:spPr/>
      <dgm:t>
        <a:bodyPr/>
        <a:lstStyle/>
        <a:p>
          <a:endParaRPr lang="en-US"/>
        </a:p>
      </dgm:t>
    </dgm:pt>
    <dgm:pt modelId="{04C556DA-36E3-4EE9-A1B5-E97D83F42DD5}" type="pres">
      <dgm:prSet presAssocID="{1A591A23-579A-4B8D-91B9-391566CDFE23}" presName="hierChild4" presStyleCnt="0"/>
      <dgm:spPr/>
    </dgm:pt>
    <dgm:pt modelId="{19DD9190-47DB-4BE5-8402-74438AFAD8AE}" type="pres">
      <dgm:prSet presAssocID="{1A591A23-579A-4B8D-91B9-391566CDFE23}" presName="hierChild5" presStyleCnt="0"/>
      <dgm:spPr/>
    </dgm:pt>
    <dgm:pt modelId="{98267C08-BF76-4BCE-962F-D61F6517AF5B}" type="pres">
      <dgm:prSet presAssocID="{A4445EF9-FB2C-47E6-9DEE-756D78D9C6E2}" presName="Name37" presStyleLbl="parChTrans1D2" presStyleIdx="2" presStyleCnt="4"/>
      <dgm:spPr/>
      <dgm:t>
        <a:bodyPr/>
        <a:lstStyle/>
        <a:p>
          <a:endParaRPr lang="en-US"/>
        </a:p>
      </dgm:t>
    </dgm:pt>
    <dgm:pt modelId="{54274CDB-8128-4B3E-8796-5C00A4E9738F}" type="pres">
      <dgm:prSet presAssocID="{FFF60E30-C8DB-4D31-928E-A416C348776A}" presName="hierRoot2" presStyleCnt="0">
        <dgm:presLayoutVars>
          <dgm:hierBranch val="init"/>
        </dgm:presLayoutVars>
      </dgm:prSet>
      <dgm:spPr/>
    </dgm:pt>
    <dgm:pt modelId="{C5DEB0FD-BB74-4213-839B-01E5982469C4}" type="pres">
      <dgm:prSet presAssocID="{FFF60E30-C8DB-4D31-928E-A416C348776A}" presName="rootComposite" presStyleCnt="0"/>
      <dgm:spPr/>
    </dgm:pt>
    <dgm:pt modelId="{B971BB36-1C54-40B2-BF6B-5963AC56B2E7}" type="pres">
      <dgm:prSet presAssocID="{FFF60E30-C8DB-4D31-928E-A416C348776A}" presName="rootText" presStyleLbl="node2" presStyleIdx="2" presStyleCnt="4" custScaleY="118039" custLinFactNeighborX="-1412" custLinFactNeighborY="6264">
        <dgm:presLayoutVars>
          <dgm:chPref val="3"/>
        </dgm:presLayoutVars>
      </dgm:prSet>
      <dgm:spPr/>
      <dgm:t>
        <a:bodyPr/>
        <a:lstStyle/>
        <a:p>
          <a:endParaRPr lang="en-US"/>
        </a:p>
      </dgm:t>
    </dgm:pt>
    <dgm:pt modelId="{C90BF0A7-37A9-43E2-A994-2791A4F00F61}" type="pres">
      <dgm:prSet presAssocID="{FFF60E30-C8DB-4D31-928E-A416C348776A}" presName="rootConnector" presStyleLbl="node2" presStyleIdx="2" presStyleCnt="4"/>
      <dgm:spPr/>
      <dgm:t>
        <a:bodyPr/>
        <a:lstStyle/>
        <a:p>
          <a:endParaRPr lang="en-US"/>
        </a:p>
      </dgm:t>
    </dgm:pt>
    <dgm:pt modelId="{7F89677F-D665-4C14-9471-A7629B2BC253}" type="pres">
      <dgm:prSet presAssocID="{FFF60E30-C8DB-4D31-928E-A416C348776A}" presName="hierChild4" presStyleCnt="0"/>
      <dgm:spPr/>
    </dgm:pt>
    <dgm:pt modelId="{11214CD0-66E8-4AC7-AACE-57B73D0B1CD0}" type="pres">
      <dgm:prSet presAssocID="{FFF60E30-C8DB-4D31-928E-A416C348776A}" presName="hierChild5" presStyleCnt="0"/>
      <dgm:spPr/>
    </dgm:pt>
    <dgm:pt modelId="{A8AD8F78-5414-4A0B-B95B-6C1183E04E85}" type="pres">
      <dgm:prSet presAssocID="{6D06428B-E57C-4958-A877-8E0AE335D14E}" presName="Name37" presStyleLbl="parChTrans1D2" presStyleIdx="3" presStyleCnt="4"/>
      <dgm:spPr/>
      <dgm:t>
        <a:bodyPr/>
        <a:lstStyle/>
        <a:p>
          <a:endParaRPr lang="en-US"/>
        </a:p>
      </dgm:t>
    </dgm:pt>
    <dgm:pt modelId="{7BFE0C0C-CB91-4D9C-9BC2-86B7C1ACC5DF}" type="pres">
      <dgm:prSet presAssocID="{46A80423-8A43-44D9-B736-682E12A75C58}" presName="hierRoot2" presStyleCnt="0">
        <dgm:presLayoutVars>
          <dgm:hierBranch val="init"/>
        </dgm:presLayoutVars>
      </dgm:prSet>
      <dgm:spPr/>
    </dgm:pt>
    <dgm:pt modelId="{2B4A9569-C316-4B68-BB3B-78735D02BEC3}" type="pres">
      <dgm:prSet presAssocID="{46A80423-8A43-44D9-B736-682E12A75C58}" presName="rootComposite" presStyleCnt="0"/>
      <dgm:spPr/>
    </dgm:pt>
    <dgm:pt modelId="{D1569202-C766-46C5-BB51-F0742B50BCAC}" type="pres">
      <dgm:prSet presAssocID="{46A80423-8A43-44D9-B736-682E12A75C58}" presName="rootText" presStyleLbl="node2" presStyleIdx="3" presStyleCnt="4" custScaleY="120636" custLinFactNeighborX="274" custLinFactNeighborY="6264">
        <dgm:presLayoutVars>
          <dgm:chPref val="3"/>
        </dgm:presLayoutVars>
      </dgm:prSet>
      <dgm:spPr/>
      <dgm:t>
        <a:bodyPr/>
        <a:lstStyle/>
        <a:p>
          <a:endParaRPr lang="en-US"/>
        </a:p>
      </dgm:t>
    </dgm:pt>
    <dgm:pt modelId="{BA9048F4-CA73-42FB-9890-5EFBB56FFB35}" type="pres">
      <dgm:prSet presAssocID="{46A80423-8A43-44D9-B736-682E12A75C58}" presName="rootConnector" presStyleLbl="node2" presStyleIdx="3" presStyleCnt="4"/>
      <dgm:spPr/>
      <dgm:t>
        <a:bodyPr/>
        <a:lstStyle/>
        <a:p>
          <a:endParaRPr lang="en-US"/>
        </a:p>
      </dgm:t>
    </dgm:pt>
    <dgm:pt modelId="{41178745-4BE0-48DC-8D11-3A529F0773B4}" type="pres">
      <dgm:prSet presAssocID="{46A80423-8A43-44D9-B736-682E12A75C58}" presName="hierChild4" presStyleCnt="0"/>
      <dgm:spPr/>
    </dgm:pt>
    <dgm:pt modelId="{FABEDF06-6A50-4DC7-9ED1-F1A685073C8B}" type="pres">
      <dgm:prSet presAssocID="{46A80423-8A43-44D9-B736-682E12A75C58}" presName="hierChild5" presStyleCnt="0"/>
      <dgm:spPr/>
    </dgm:pt>
    <dgm:pt modelId="{25721433-4117-4ECA-B5C0-ECE23A10D3BC}" type="pres">
      <dgm:prSet presAssocID="{AF62EDB8-50EF-4C53-A4FA-1D80BD3C986B}" presName="hierChild3" presStyleCnt="0"/>
      <dgm:spPr/>
    </dgm:pt>
  </dgm:ptLst>
  <dgm:cxnLst>
    <dgm:cxn modelId="{76425D3D-3C81-4700-B8F5-184E0E271C86}" type="presOf" srcId="{A6F23717-8994-4FEC-B5DF-4B9CC1B74F7C}" destId="{72FACE66-B5B9-4BF3-8138-E36012CD09C3}" srcOrd="0" destOrd="0" presId="urn:microsoft.com/office/officeart/2005/8/layout/orgChart1"/>
    <dgm:cxn modelId="{3C7F0B9E-CC12-4A35-85E9-77D1F9A444FF}" type="presOf" srcId="{845FECB0-5E78-4658-A784-6B45B9888C07}" destId="{536C858A-1EEC-4B76-B748-93AB518CA78A}" srcOrd="0" destOrd="0" presId="urn:microsoft.com/office/officeart/2005/8/layout/orgChart1"/>
    <dgm:cxn modelId="{585F27D5-2126-43AE-B6CC-B75F9372FB0E}" type="presOf" srcId="{1A591A23-579A-4B8D-91B9-391566CDFE23}" destId="{07FF971B-C42E-4DB2-99E3-6A693E62965C}" srcOrd="0" destOrd="0" presId="urn:microsoft.com/office/officeart/2005/8/layout/orgChart1"/>
    <dgm:cxn modelId="{980159EE-B3BC-43BA-9B14-FD3079E850B6}" type="presOf" srcId="{FFF60E30-C8DB-4D31-928E-A416C348776A}" destId="{B971BB36-1C54-40B2-BF6B-5963AC56B2E7}" srcOrd="0" destOrd="0" presId="urn:microsoft.com/office/officeart/2005/8/layout/orgChart1"/>
    <dgm:cxn modelId="{F7393934-1FF4-49E2-82E9-E5789AEED1D6}" srcId="{AF62EDB8-50EF-4C53-A4FA-1D80BD3C986B}" destId="{1A591A23-579A-4B8D-91B9-391566CDFE23}" srcOrd="1" destOrd="0" parTransId="{B77D8AF2-1191-4D6C-8D74-208A1828D59D}" sibTransId="{BCD67754-37F1-44BF-8F0B-14FDFDC94C92}"/>
    <dgm:cxn modelId="{F1F4D230-ED74-4C90-89C9-569CAD0CC197}" type="presOf" srcId="{C6DD9C52-0BAB-483A-8096-999FFBEC53FC}" destId="{74C8A5ED-D917-4DD0-AB38-053C7784BE19}" srcOrd="1" destOrd="0" presId="urn:microsoft.com/office/officeart/2005/8/layout/orgChart1"/>
    <dgm:cxn modelId="{41F5BBFA-14B3-4E1E-90B0-F7E4905F8B2F}" type="presOf" srcId="{A4445EF9-FB2C-47E6-9DEE-756D78D9C6E2}" destId="{98267C08-BF76-4BCE-962F-D61F6517AF5B}" srcOrd="0" destOrd="0" presId="urn:microsoft.com/office/officeart/2005/8/layout/orgChart1"/>
    <dgm:cxn modelId="{BE14F834-B4D6-42DC-937F-B108913002E0}" srcId="{A6F23717-8994-4FEC-B5DF-4B9CC1B74F7C}" destId="{AF62EDB8-50EF-4C53-A4FA-1D80BD3C986B}" srcOrd="0" destOrd="0" parTransId="{4CFDA9AB-36E9-48F8-BAAF-1C4248391645}" sibTransId="{84C3F2C5-1812-4031-AF54-9860EF15877A}"/>
    <dgm:cxn modelId="{83ED53DA-1A00-4029-B26C-78E2C8FC797F}" type="presOf" srcId="{1A591A23-579A-4B8D-91B9-391566CDFE23}" destId="{72EF65AE-3830-454F-AB4D-F5C55B60FA13}" srcOrd="1" destOrd="0" presId="urn:microsoft.com/office/officeart/2005/8/layout/orgChart1"/>
    <dgm:cxn modelId="{ED43D93C-12B0-4938-A751-86672C498C40}" type="presOf" srcId="{C6DD9C52-0BAB-483A-8096-999FFBEC53FC}" destId="{6A87D6E0-368A-495E-9606-C38E842F05B4}" srcOrd="0" destOrd="0" presId="urn:microsoft.com/office/officeart/2005/8/layout/orgChart1"/>
    <dgm:cxn modelId="{4C1FEA32-4E1B-460F-A004-7EDE15A2CFCB}" type="presOf" srcId="{AF62EDB8-50EF-4C53-A4FA-1D80BD3C986B}" destId="{6D11FFC1-AD37-419E-9F1C-9E236EB0A32B}" srcOrd="1" destOrd="0" presId="urn:microsoft.com/office/officeart/2005/8/layout/orgChart1"/>
    <dgm:cxn modelId="{E76B98A0-BA71-417D-9A8C-92F9F0ECA185}" type="presOf" srcId="{46A80423-8A43-44D9-B736-682E12A75C58}" destId="{D1569202-C766-46C5-BB51-F0742B50BCAC}" srcOrd="0" destOrd="0" presId="urn:microsoft.com/office/officeart/2005/8/layout/orgChart1"/>
    <dgm:cxn modelId="{9AF47B55-221C-4A2D-8C28-EBA92789898C}" type="presOf" srcId="{FFF60E30-C8DB-4D31-928E-A416C348776A}" destId="{C90BF0A7-37A9-43E2-A994-2791A4F00F61}" srcOrd="1" destOrd="0" presId="urn:microsoft.com/office/officeart/2005/8/layout/orgChart1"/>
    <dgm:cxn modelId="{979FD09F-2E8F-48E1-8CBC-E52BD76B84ED}" type="presOf" srcId="{6D06428B-E57C-4958-A877-8E0AE335D14E}" destId="{A8AD8F78-5414-4A0B-B95B-6C1183E04E85}" srcOrd="0" destOrd="0" presId="urn:microsoft.com/office/officeart/2005/8/layout/orgChart1"/>
    <dgm:cxn modelId="{828A9D6B-AEF6-4CD4-8C48-A23A15499DBE}" type="presOf" srcId="{B77D8AF2-1191-4D6C-8D74-208A1828D59D}" destId="{7CDA6935-5EE1-49FD-B7B1-69221F729659}" srcOrd="0" destOrd="0" presId="urn:microsoft.com/office/officeart/2005/8/layout/orgChart1"/>
    <dgm:cxn modelId="{4F783F00-5AAF-4BC9-9EA4-648A3690D91B}" type="presOf" srcId="{46A80423-8A43-44D9-B736-682E12A75C58}" destId="{BA9048F4-CA73-42FB-9890-5EFBB56FFB35}" srcOrd="1" destOrd="0" presId="urn:microsoft.com/office/officeart/2005/8/layout/orgChart1"/>
    <dgm:cxn modelId="{CDF7A68A-0885-4E38-96B4-9658A0B77287}" srcId="{AF62EDB8-50EF-4C53-A4FA-1D80BD3C986B}" destId="{C6DD9C52-0BAB-483A-8096-999FFBEC53FC}" srcOrd="0" destOrd="0" parTransId="{845FECB0-5E78-4658-A784-6B45B9888C07}" sibTransId="{BCFD5880-8D57-4B0F-9550-57021E2AAF6C}"/>
    <dgm:cxn modelId="{4EC46730-3D06-424C-AA5F-1963D1A2554B}" type="presOf" srcId="{AF62EDB8-50EF-4C53-A4FA-1D80BD3C986B}" destId="{0B941326-704F-4558-AFBB-499B3D323D8E}" srcOrd="0" destOrd="0" presId="urn:microsoft.com/office/officeart/2005/8/layout/orgChart1"/>
    <dgm:cxn modelId="{2E392470-1221-48E7-924F-E00FF89342E9}" srcId="{AF62EDB8-50EF-4C53-A4FA-1D80BD3C986B}" destId="{FFF60E30-C8DB-4D31-928E-A416C348776A}" srcOrd="2" destOrd="0" parTransId="{A4445EF9-FB2C-47E6-9DEE-756D78D9C6E2}" sibTransId="{308BACE6-7A4C-4E30-9725-4B4C1CF81993}"/>
    <dgm:cxn modelId="{59869505-67AF-420E-B27E-D3899ACA4199}" srcId="{AF62EDB8-50EF-4C53-A4FA-1D80BD3C986B}" destId="{46A80423-8A43-44D9-B736-682E12A75C58}" srcOrd="3" destOrd="0" parTransId="{6D06428B-E57C-4958-A877-8E0AE335D14E}" sibTransId="{105E8946-5CEA-4FB6-BCC3-2FB76E459EDD}"/>
    <dgm:cxn modelId="{C9E79276-640C-4291-AD89-10F5113AA611}" type="presParOf" srcId="{72FACE66-B5B9-4BF3-8138-E36012CD09C3}" destId="{4F1AC7A2-A6E4-4CDF-8A67-D0E8ADAB8241}" srcOrd="0" destOrd="0" presId="urn:microsoft.com/office/officeart/2005/8/layout/orgChart1"/>
    <dgm:cxn modelId="{FC4D4DDD-9729-4FA0-B546-93310DDB8932}" type="presParOf" srcId="{4F1AC7A2-A6E4-4CDF-8A67-D0E8ADAB8241}" destId="{BEF4766F-6D8B-4179-B186-A161C499FFC0}" srcOrd="0" destOrd="0" presId="urn:microsoft.com/office/officeart/2005/8/layout/orgChart1"/>
    <dgm:cxn modelId="{C32B34E9-4B7C-4C16-BC7C-7899EEDA9B9E}" type="presParOf" srcId="{BEF4766F-6D8B-4179-B186-A161C499FFC0}" destId="{0B941326-704F-4558-AFBB-499B3D323D8E}" srcOrd="0" destOrd="0" presId="urn:microsoft.com/office/officeart/2005/8/layout/orgChart1"/>
    <dgm:cxn modelId="{56B5A1D9-6BFB-4DB6-B12B-1CDEFC893A73}" type="presParOf" srcId="{BEF4766F-6D8B-4179-B186-A161C499FFC0}" destId="{6D11FFC1-AD37-419E-9F1C-9E236EB0A32B}" srcOrd="1" destOrd="0" presId="urn:microsoft.com/office/officeart/2005/8/layout/orgChart1"/>
    <dgm:cxn modelId="{EB38C17F-F3D0-4676-AEB6-7668010F0C9C}" type="presParOf" srcId="{4F1AC7A2-A6E4-4CDF-8A67-D0E8ADAB8241}" destId="{6A3AA5AF-EECE-4CB5-ADB7-8EBDC6AE2F59}" srcOrd="1" destOrd="0" presId="urn:microsoft.com/office/officeart/2005/8/layout/orgChart1"/>
    <dgm:cxn modelId="{83192144-03F4-4E99-8295-AE9EECD0A4C9}" type="presParOf" srcId="{6A3AA5AF-EECE-4CB5-ADB7-8EBDC6AE2F59}" destId="{536C858A-1EEC-4B76-B748-93AB518CA78A}" srcOrd="0" destOrd="0" presId="urn:microsoft.com/office/officeart/2005/8/layout/orgChart1"/>
    <dgm:cxn modelId="{2C9575A2-0258-41B5-87D1-8150198355CC}" type="presParOf" srcId="{6A3AA5AF-EECE-4CB5-ADB7-8EBDC6AE2F59}" destId="{B06CE112-2701-41D6-A25B-003D1625CBDB}" srcOrd="1" destOrd="0" presId="urn:microsoft.com/office/officeart/2005/8/layout/orgChart1"/>
    <dgm:cxn modelId="{1B013360-7D89-447B-9724-810F3BDE0AA7}" type="presParOf" srcId="{B06CE112-2701-41D6-A25B-003D1625CBDB}" destId="{1D452880-5AB5-4A6A-B7CB-409DFCAD3E23}" srcOrd="0" destOrd="0" presId="urn:microsoft.com/office/officeart/2005/8/layout/orgChart1"/>
    <dgm:cxn modelId="{6E5F0163-95E9-401D-BD4C-8E33E48EE989}" type="presParOf" srcId="{1D452880-5AB5-4A6A-B7CB-409DFCAD3E23}" destId="{6A87D6E0-368A-495E-9606-C38E842F05B4}" srcOrd="0" destOrd="0" presId="urn:microsoft.com/office/officeart/2005/8/layout/orgChart1"/>
    <dgm:cxn modelId="{0EB21477-94F8-4A48-833F-51AF44A09E28}" type="presParOf" srcId="{1D452880-5AB5-4A6A-B7CB-409DFCAD3E23}" destId="{74C8A5ED-D917-4DD0-AB38-053C7784BE19}" srcOrd="1" destOrd="0" presId="urn:microsoft.com/office/officeart/2005/8/layout/orgChart1"/>
    <dgm:cxn modelId="{517E524A-CD1F-4093-BC0F-9666196D9F84}" type="presParOf" srcId="{B06CE112-2701-41D6-A25B-003D1625CBDB}" destId="{6944FDD9-AD09-41A2-8B35-5E2B935F6469}" srcOrd="1" destOrd="0" presId="urn:microsoft.com/office/officeart/2005/8/layout/orgChart1"/>
    <dgm:cxn modelId="{BD6C3F3B-CAF1-4858-95D6-79B04B8603E8}" type="presParOf" srcId="{B06CE112-2701-41D6-A25B-003D1625CBDB}" destId="{A6E372CD-FE76-49A4-80E9-0881E425C40E}" srcOrd="2" destOrd="0" presId="urn:microsoft.com/office/officeart/2005/8/layout/orgChart1"/>
    <dgm:cxn modelId="{87D9B22D-864D-416F-BA77-97F24428657E}" type="presParOf" srcId="{6A3AA5AF-EECE-4CB5-ADB7-8EBDC6AE2F59}" destId="{7CDA6935-5EE1-49FD-B7B1-69221F729659}" srcOrd="2" destOrd="0" presId="urn:microsoft.com/office/officeart/2005/8/layout/orgChart1"/>
    <dgm:cxn modelId="{BA2360FF-419B-475A-83F2-A495D5B7CE13}" type="presParOf" srcId="{6A3AA5AF-EECE-4CB5-ADB7-8EBDC6AE2F59}" destId="{674C70C9-3D77-42BD-BDE0-2C313E82533F}" srcOrd="3" destOrd="0" presId="urn:microsoft.com/office/officeart/2005/8/layout/orgChart1"/>
    <dgm:cxn modelId="{2BAB45DA-B079-45EB-A3B5-D0C190BB413D}" type="presParOf" srcId="{674C70C9-3D77-42BD-BDE0-2C313E82533F}" destId="{5CA91BA2-5B8D-4DE4-8C49-D7014BCFE387}" srcOrd="0" destOrd="0" presId="urn:microsoft.com/office/officeart/2005/8/layout/orgChart1"/>
    <dgm:cxn modelId="{CFA5AAAF-7C55-49BC-AEB0-8BC035328164}" type="presParOf" srcId="{5CA91BA2-5B8D-4DE4-8C49-D7014BCFE387}" destId="{07FF971B-C42E-4DB2-99E3-6A693E62965C}" srcOrd="0" destOrd="0" presId="urn:microsoft.com/office/officeart/2005/8/layout/orgChart1"/>
    <dgm:cxn modelId="{F3417C49-867B-4285-BFD9-F28B000891C4}" type="presParOf" srcId="{5CA91BA2-5B8D-4DE4-8C49-D7014BCFE387}" destId="{72EF65AE-3830-454F-AB4D-F5C55B60FA13}" srcOrd="1" destOrd="0" presId="urn:microsoft.com/office/officeart/2005/8/layout/orgChart1"/>
    <dgm:cxn modelId="{F15D6127-B2D5-442D-98B4-E57403DB323A}" type="presParOf" srcId="{674C70C9-3D77-42BD-BDE0-2C313E82533F}" destId="{04C556DA-36E3-4EE9-A1B5-E97D83F42DD5}" srcOrd="1" destOrd="0" presId="urn:microsoft.com/office/officeart/2005/8/layout/orgChart1"/>
    <dgm:cxn modelId="{C2F70C2F-7C58-4EDB-ADFC-416F9DBD666B}" type="presParOf" srcId="{674C70C9-3D77-42BD-BDE0-2C313E82533F}" destId="{19DD9190-47DB-4BE5-8402-74438AFAD8AE}" srcOrd="2" destOrd="0" presId="urn:microsoft.com/office/officeart/2005/8/layout/orgChart1"/>
    <dgm:cxn modelId="{0E4A181C-6ECA-4D20-9FDF-439B23BBE2DE}" type="presParOf" srcId="{6A3AA5AF-EECE-4CB5-ADB7-8EBDC6AE2F59}" destId="{98267C08-BF76-4BCE-962F-D61F6517AF5B}" srcOrd="4" destOrd="0" presId="urn:microsoft.com/office/officeart/2005/8/layout/orgChart1"/>
    <dgm:cxn modelId="{5B71B973-A0CE-4439-BEF1-C16EC16E1A18}" type="presParOf" srcId="{6A3AA5AF-EECE-4CB5-ADB7-8EBDC6AE2F59}" destId="{54274CDB-8128-4B3E-8796-5C00A4E9738F}" srcOrd="5" destOrd="0" presId="urn:microsoft.com/office/officeart/2005/8/layout/orgChart1"/>
    <dgm:cxn modelId="{9BA25055-12E2-4CD1-99FE-46212A3B4481}" type="presParOf" srcId="{54274CDB-8128-4B3E-8796-5C00A4E9738F}" destId="{C5DEB0FD-BB74-4213-839B-01E5982469C4}" srcOrd="0" destOrd="0" presId="urn:microsoft.com/office/officeart/2005/8/layout/orgChart1"/>
    <dgm:cxn modelId="{E960B1B5-0287-480B-83E0-5FEAF3CB488E}" type="presParOf" srcId="{C5DEB0FD-BB74-4213-839B-01E5982469C4}" destId="{B971BB36-1C54-40B2-BF6B-5963AC56B2E7}" srcOrd="0" destOrd="0" presId="urn:microsoft.com/office/officeart/2005/8/layout/orgChart1"/>
    <dgm:cxn modelId="{A1BE674C-C2AD-4691-8379-7E8F1777B4B4}" type="presParOf" srcId="{C5DEB0FD-BB74-4213-839B-01E5982469C4}" destId="{C90BF0A7-37A9-43E2-A994-2791A4F00F61}" srcOrd="1" destOrd="0" presId="urn:microsoft.com/office/officeart/2005/8/layout/orgChart1"/>
    <dgm:cxn modelId="{F169ED2E-1A47-4A8B-B257-A74E49B2A67E}" type="presParOf" srcId="{54274CDB-8128-4B3E-8796-5C00A4E9738F}" destId="{7F89677F-D665-4C14-9471-A7629B2BC253}" srcOrd="1" destOrd="0" presId="urn:microsoft.com/office/officeart/2005/8/layout/orgChart1"/>
    <dgm:cxn modelId="{2E5A4D94-9B60-4D88-A0B0-FAC7ADA16A4D}" type="presParOf" srcId="{54274CDB-8128-4B3E-8796-5C00A4E9738F}" destId="{11214CD0-66E8-4AC7-AACE-57B73D0B1CD0}" srcOrd="2" destOrd="0" presId="urn:microsoft.com/office/officeart/2005/8/layout/orgChart1"/>
    <dgm:cxn modelId="{896D1CD4-C8B8-44CD-882A-6CCB8FC07C46}" type="presParOf" srcId="{6A3AA5AF-EECE-4CB5-ADB7-8EBDC6AE2F59}" destId="{A8AD8F78-5414-4A0B-B95B-6C1183E04E85}" srcOrd="6" destOrd="0" presId="urn:microsoft.com/office/officeart/2005/8/layout/orgChart1"/>
    <dgm:cxn modelId="{D5AEAB33-D387-452D-90CB-F996698A519C}" type="presParOf" srcId="{6A3AA5AF-EECE-4CB5-ADB7-8EBDC6AE2F59}" destId="{7BFE0C0C-CB91-4D9C-9BC2-86B7C1ACC5DF}" srcOrd="7" destOrd="0" presId="urn:microsoft.com/office/officeart/2005/8/layout/orgChart1"/>
    <dgm:cxn modelId="{46B89F0D-E98F-444A-91D7-FE9A6AEC270A}" type="presParOf" srcId="{7BFE0C0C-CB91-4D9C-9BC2-86B7C1ACC5DF}" destId="{2B4A9569-C316-4B68-BB3B-78735D02BEC3}" srcOrd="0" destOrd="0" presId="urn:microsoft.com/office/officeart/2005/8/layout/orgChart1"/>
    <dgm:cxn modelId="{10E5E012-3D21-43A3-9A80-36EC799EAF2E}" type="presParOf" srcId="{2B4A9569-C316-4B68-BB3B-78735D02BEC3}" destId="{D1569202-C766-46C5-BB51-F0742B50BCAC}" srcOrd="0" destOrd="0" presId="urn:microsoft.com/office/officeart/2005/8/layout/orgChart1"/>
    <dgm:cxn modelId="{135858AD-A4EF-4DD7-9E13-4E8EC1C5F290}" type="presParOf" srcId="{2B4A9569-C316-4B68-BB3B-78735D02BEC3}" destId="{BA9048F4-CA73-42FB-9890-5EFBB56FFB35}" srcOrd="1" destOrd="0" presId="urn:microsoft.com/office/officeart/2005/8/layout/orgChart1"/>
    <dgm:cxn modelId="{89671AE8-9903-4FDF-9CCB-73F404818A56}" type="presParOf" srcId="{7BFE0C0C-CB91-4D9C-9BC2-86B7C1ACC5DF}" destId="{41178745-4BE0-48DC-8D11-3A529F0773B4}" srcOrd="1" destOrd="0" presId="urn:microsoft.com/office/officeart/2005/8/layout/orgChart1"/>
    <dgm:cxn modelId="{FB9EE6C1-054C-4C82-9F5C-D24C7DB6CD31}" type="presParOf" srcId="{7BFE0C0C-CB91-4D9C-9BC2-86B7C1ACC5DF}" destId="{FABEDF06-6A50-4DC7-9ED1-F1A685073C8B}" srcOrd="2" destOrd="0" presId="urn:microsoft.com/office/officeart/2005/8/layout/orgChart1"/>
    <dgm:cxn modelId="{C8812E82-CDE6-42BE-9A9E-7FBF4B817F24}" type="presParOf" srcId="{4F1AC7A2-A6E4-4CDF-8A67-D0E8ADAB8241}" destId="{25721433-4117-4ECA-B5C0-ECE23A10D3B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AD8F78-5414-4A0B-B95B-6C1183E04E85}">
      <dsp:nvSpPr>
        <dsp:cNvPr id="0" name=""/>
        <dsp:cNvSpPr/>
      </dsp:nvSpPr>
      <dsp:spPr>
        <a:xfrm>
          <a:off x="4000500" y="2092215"/>
          <a:ext cx="3167876" cy="401857"/>
        </a:xfrm>
        <a:custGeom>
          <a:avLst/>
          <a:gdLst/>
          <a:ahLst/>
          <a:cxnLst/>
          <a:rect l="0" t="0" r="0" b="0"/>
          <a:pathLst>
            <a:path>
              <a:moveTo>
                <a:pt x="0" y="0"/>
              </a:moveTo>
              <a:lnTo>
                <a:pt x="0" y="227006"/>
              </a:lnTo>
              <a:lnTo>
                <a:pt x="3167876" y="227006"/>
              </a:lnTo>
              <a:lnTo>
                <a:pt x="3167876" y="401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67C08-BF76-4BCE-962F-D61F6517AF5B}">
      <dsp:nvSpPr>
        <dsp:cNvPr id="0" name=""/>
        <dsp:cNvSpPr/>
      </dsp:nvSpPr>
      <dsp:spPr>
        <a:xfrm>
          <a:off x="4000500" y="2092215"/>
          <a:ext cx="1127197" cy="401857"/>
        </a:xfrm>
        <a:custGeom>
          <a:avLst/>
          <a:gdLst/>
          <a:ahLst/>
          <a:cxnLst/>
          <a:rect l="0" t="0" r="0" b="0"/>
          <a:pathLst>
            <a:path>
              <a:moveTo>
                <a:pt x="0" y="0"/>
              </a:moveTo>
              <a:lnTo>
                <a:pt x="0" y="227006"/>
              </a:lnTo>
              <a:lnTo>
                <a:pt x="1127197" y="227006"/>
              </a:lnTo>
              <a:lnTo>
                <a:pt x="1127197" y="401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A6935-5EE1-49FD-B7B1-69221F729659}">
      <dsp:nvSpPr>
        <dsp:cNvPr id="0" name=""/>
        <dsp:cNvSpPr/>
      </dsp:nvSpPr>
      <dsp:spPr>
        <a:xfrm>
          <a:off x="3160341" y="2092215"/>
          <a:ext cx="840158" cy="401857"/>
        </a:xfrm>
        <a:custGeom>
          <a:avLst/>
          <a:gdLst/>
          <a:ahLst/>
          <a:cxnLst/>
          <a:rect l="0" t="0" r="0" b="0"/>
          <a:pathLst>
            <a:path>
              <a:moveTo>
                <a:pt x="840158" y="0"/>
              </a:moveTo>
              <a:lnTo>
                <a:pt x="840158" y="227006"/>
              </a:lnTo>
              <a:lnTo>
                <a:pt x="0" y="227006"/>
              </a:lnTo>
              <a:lnTo>
                <a:pt x="0" y="401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C858A-1EEC-4B76-B748-93AB518CA78A}">
      <dsp:nvSpPr>
        <dsp:cNvPr id="0" name=""/>
        <dsp:cNvSpPr/>
      </dsp:nvSpPr>
      <dsp:spPr>
        <a:xfrm>
          <a:off x="975859" y="2092215"/>
          <a:ext cx="3024640" cy="401857"/>
        </a:xfrm>
        <a:custGeom>
          <a:avLst/>
          <a:gdLst/>
          <a:ahLst/>
          <a:cxnLst/>
          <a:rect l="0" t="0" r="0" b="0"/>
          <a:pathLst>
            <a:path>
              <a:moveTo>
                <a:pt x="3024640" y="0"/>
              </a:moveTo>
              <a:lnTo>
                <a:pt x="3024640" y="227006"/>
              </a:lnTo>
              <a:lnTo>
                <a:pt x="0" y="227006"/>
              </a:lnTo>
              <a:lnTo>
                <a:pt x="0" y="401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41326-704F-4558-AFBB-499B3D323D8E}">
      <dsp:nvSpPr>
        <dsp:cNvPr id="0" name=""/>
        <dsp:cNvSpPr/>
      </dsp:nvSpPr>
      <dsp:spPr>
        <a:xfrm>
          <a:off x="3167876" y="1259591"/>
          <a:ext cx="1665247" cy="8326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1600 Eligible Candidates </a:t>
          </a:r>
          <a:endParaRPr lang="en-US" sz="1700" kern="1200" dirty="0"/>
        </a:p>
      </dsp:txBody>
      <dsp:txXfrm>
        <a:off x="3167876" y="1259591"/>
        <a:ext cx="1665247" cy="832623"/>
      </dsp:txXfrm>
    </dsp:sp>
    <dsp:sp modelId="{6A87D6E0-368A-495E-9606-C38E842F05B4}">
      <dsp:nvSpPr>
        <dsp:cNvPr id="0" name=""/>
        <dsp:cNvSpPr/>
      </dsp:nvSpPr>
      <dsp:spPr>
        <a:xfrm>
          <a:off x="0" y="2494072"/>
          <a:ext cx="1951719" cy="12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Information </a:t>
          </a:r>
          <a:r>
            <a:rPr lang="en-US" sz="1700" kern="1200" dirty="0" smtClean="0"/>
            <a:t>Only</a:t>
          </a:r>
        </a:p>
        <a:p>
          <a:pPr lvl="0" algn="ctr" defTabSz="755650">
            <a:lnSpc>
              <a:spcPct val="90000"/>
            </a:lnSpc>
            <a:spcBef>
              <a:spcPct val="0"/>
            </a:spcBef>
            <a:spcAft>
              <a:spcPct val="35000"/>
            </a:spcAft>
          </a:pPr>
          <a:r>
            <a:rPr lang="en-US" sz="1700" kern="1200" dirty="0" smtClean="0"/>
            <a:t>(Job Referral Equivalent)</a:t>
          </a:r>
        </a:p>
        <a:p>
          <a:pPr lvl="0" algn="ctr" defTabSz="755650">
            <a:lnSpc>
              <a:spcPct val="90000"/>
            </a:lnSpc>
            <a:spcBef>
              <a:spcPct val="0"/>
            </a:spcBef>
            <a:spcAft>
              <a:spcPct val="35000"/>
            </a:spcAft>
          </a:pPr>
          <a:r>
            <a:rPr lang="en-US" sz="1700" kern="1200" dirty="0" smtClean="0"/>
            <a:t>[400 individual]</a:t>
          </a:r>
          <a:endParaRPr lang="en-US" sz="1700" kern="1200" dirty="0" smtClean="0"/>
        </a:p>
      </dsp:txBody>
      <dsp:txXfrm>
        <a:off x="0" y="2494072"/>
        <a:ext cx="1951719" cy="1251491"/>
      </dsp:txXfrm>
    </dsp:sp>
    <dsp:sp modelId="{07FF971B-C42E-4DB2-99E3-6A693E62965C}">
      <dsp:nvSpPr>
        <dsp:cNvPr id="0" name=""/>
        <dsp:cNvSpPr/>
      </dsp:nvSpPr>
      <dsp:spPr>
        <a:xfrm>
          <a:off x="2327717" y="2494072"/>
          <a:ext cx="1665247" cy="1134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Training Only</a:t>
          </a:r>
        </a:p>
        <a:p>
          <a:pPr lvl="0" algn="ctr" defTabSz="755650">
            <a:lnSpc>
              <a:spcPct val="90000"/>
            </a:lnSpc>
            <a:spcBef>
              <a:spcPct val="0"/>
            </a:spcBef>
            <a:spcAft>
              <a:spcPct val="35000"/>
            </a:spcAft>
          </a:pPr>
          <a:r>
            <a:rPr lang="en-US" sz="1700" kern="1200" dirty="0" smtClean="0"/>
            <a:t>(TVET Equivalent</a:t>
          </a:r>
          <a:r>
            <a:rPr lang="en-US" sz="1700" kern="1200" dirty="0" smtClean="0"/>
            <a:t>)</a:t>
          </a:r>
        </a:p>
        <a:p>
          <a:pPr lvl="0" algn="ctr" defTabSz="755650">
            <a:lnSpc>
              <a:spcPct val="90000"/>
            </a:lnSpc>
            <a:spcBef>
              <a:spcPct val="0"/>
            </a:spcBef>
            <a:spcAft>
              <a:spcPct val="35000"/>
            </a:spcAft>
          </a:pPr>
          <a:r>
            <a:rPr lang="en-US" sz="1700" kern="1200" dirty="0" smtClean="0"/>
            <a:t>[400 individual]</a:t>
          </a:r>
          <a:endParaRPr lang="en-US" sz="1700" kern="1200" dirty="0"/>
        </a:p>
      </dsp:txBody>
      <dsp:txXfrm>
        <a:off x="2327717" y="2494072"/>
        <a:ext cx="1665247" cy="1134724"/>
      </dsp:txXfrm>
    </dsp:sp>
    <dsp:sp modelId="{B971BB36-1C54-40B2-BF6B-5963AC56B2E7}">
      <dsp:nvSpPr>
        <dsp:cNvPr id="0" name=""/>
        <dsp:cNvSpPr/>
      </dsp:nvSpPr>
      <dsp:spPr>
        <a:xfrm>
          <a:off x="4295073" y="2494072"/>
          <a:ext cx="1665247" cy="982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Training with </a:t>
          </a:r>
          <a:r>
            <a:rPr lang="en-US" sz="1700" kern="1200" dirty="0" smtClean="0"/>
            <a:t>Stipend</a:t>
          </a:r>
        </a:p>
        <a:p>
          <a:pPr lvl="0" algn="ctr" defTabSz="755650">
            <a:lnSpc>
              <a:spcPct val="90000"/>
            </a:lnSpc>
            <a:spcBef>
              <a:spcPct val="0"/>
            </a:spcBef>
            <a:spcAft>
              <a:spcPct val="35000"/>
            </a:spcAft>
          </a:pPr>
          <a:r>
            <a:rPr lang="en-US" sz="1700" kern="1200" dirty="0" smtClean="0"/>
            <a:t>[400 individual]</a:t>
          </a:r>
          <a:endParaRPr lang="en-US" sz="1700" kern="1200" dirty="0"/>
        </a:p>
      </dsp:txBody>
      <dsp:txXfrm>
        <a:off x="4295073" y="2494072"/>
        <a:ext cx="1665247" cy="982820"/>
      </dsp:txXfrm>
    </dsp:sp>
    <dsp:sp modelId="{D1569202-C766-46C5-BB51-F0742B50BCAC}">
      <dsp:nvSpPr>
        <dsp:cNvPr id="0" name=""/>
        <dsp:cNvSpPr/>
      </dsp:nvSpPr>
      <dsp:spPr>
        <a:xfrm>
          <a:off x="6335752" y="2494072"/>
          <a:ext cx="1665247" cy="10044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Training, Stipend with </a:t>
          </a:r>
          <a:r>
            <a:rPr lang="en-US" sz="1700" kern="1200" dirty="0" smtClean="0"/>
            <a:t>Internship</a:t>
          </a:r>
        </a:p>
        <a:p>
          <a:pPr lvl="0" algn="ctr" defTabSz="755650">
            <a:lnSpc>
              <a:spcPct val="90000"/>
            </a:lnSpc>
            <a:spcBef>
              <a:spcPct val="0"/>
            </a:spcBef>
            <a:spcAft>
              <a:spcPct val="35000"/>
            </a:spcAft>
          </a:pPr>
          <a:r>
            <a:rPr lang="en-US" sz="1700" kern="1200" dirty="0" smtClean="0"/>
            <a:t>[400 individual]</a:t>
          </a:r>
          <a:endParaRPr lang="en-US" sz="1700" kern="1200" dirty="0"/>
        </a:p>
      </dsp:txBody>
      <dsp:txXfrm>
        <a:off x="6335752" y="2494072"/>
        <a:ext cx="1665247" cy="100444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AE9EF-B9A6-4971-A63B-9C0C19120E47}" type="datetimeFigureOut">
              <a:rPr lang="en-US" smtClean="0"/>
              <a:pPr/>
              <a:t>20-Aug-13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2D03D-C240-4D0C-914F-91DA6337CB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F2D03D-C240-4D0C-914F-91DA6337CBB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E9F59BC-FE11-4B48-ABA1-0A434E1A6CB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F59BC-FE11-4B48-ABA1-0A434E1A6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F59BC-FE11-4B48-ABA1-0A434E1A6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F59BC-FE11-4B48-ABA1-0A434E1A6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F59BC-FE11-4B48-ABA1-0A434E1A6CB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9F59BC-FE11-4B48-ABA1-0A434E1A6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E9F59BC-FE11-4B48-ABA1-0A434E1A6C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9F59BC-FE11-4B48-ABA1-0A434E1A6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E9F59BC-FE11-4B48-ABA1-0A434E1A6CB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9F59BC-FE11-4B48-ABA1-0A434E1A6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8467581-BF3E-40CF-B9CE-5EFD2EDCB8E0}" type="datetimeFigureOut">
              <a:rPr lang="en-US" smtClean="0"/>
              <a:pPr/>
              <a:t>20-Aug-13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9F59BC-FE11-4B48-ABA1-0A434E1A6CB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8467581-BF3E-40CF-B9CE-5EFD2EDCB8E0}" type="datetimeFigureOut">
              <a:rPr lang="en-US" smtClean="0"/>
              <a:pPr/>
              <a:t>20-Aug-13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E9F59BC-FE11-4B48-ABA1-0A434E1A6CB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447800"/>
            <a:ext cx="8229600" cy="1698625"/>
          </a:xfrm>
        </p:spPr>
        <p:txBody>
          <a:bodyPr>
            <a:normAutofit fontScale="90000"/>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Reducing Extreme Poverty through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 Training for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Industry Job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Placement</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
            </a:r>
            <a:br>
              <a:rPr lang="en-US" dirty="0" smtClean="0"/>
            </a:br>
            <a:r>
              <a:rPr lang="en-US" sz="3100" dirty="0" smtClean="0"/>
              <a:t>Researcher Workshop, IZA|GLM phase II  </a:t>
            </a:r>
            <a:endParaRPr lang="en-US" sz="3100" dirty="0"/>
          </a:p>
        </p:txBody>
      </p:sp>
      <p:sp>
        <p:nvSpPr>
          <p:cNvPr id="3" name="Subtitle 2"/>
          <p:cNvSpPr>
            <a:spLocks noGrp="1"/>
          </p:cNvSpPr>
          <p:nvPr>
            <p:ph type="subTitle" idx="1"/>
          </p:nvPr>
        </p:nvSpPr>
        <p:spPr>
          <a:xfrm>
            <a:off x="1219200" y="3690432"/>
            <a:ext cx="7924800" cy="3124200"/>
          </a:xfrm>
          <a:noFill/>
          <a:ln>
            <a:noFill/>
          </a:ln>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b="1" dirty="0" smtClean="0"/>
              <a:t>Abu S. </a:t>
            </a:r>
            <a:r>
              <a:rPr lang="en-US" b="1" dirty="0" err="1" smtClean="0"/>
              <a:t>Shonchoy</a:t>
            </a:r>
            <a:r>
              <a:rPr lang="en-US" b="1" dirty="0" smtClean="0"/>
              <a:t> (Presenter)</a:t>
            </a:r>
          </a:p>
          <a:p>
            <a:r>
              <a:rPr lang="en-US" dirty="0" smtClean="0"/>
              <a:t>Research </a:t>
            </a:r>
            <a:r>
              <a:rPr lang="en-US" dirty="0" smtClean="0"/>
              <a:t>F</a:t>
            </a:r>
            <a:r>
              <a:rPr lang="en-US" dirty="0" smtClean="0"/>
              <a:t>ellow, Institute of Developing Economies, JETRO and </a:t>
            </a:r>
          </a:p>
          <a:p>
            <a:r>
              <a:rPr lang="en-US" dirty="0" smtClean="0"/>
              <a:t>Assistant Professor, University of Tokyo, Japan.</a:t>
            </a:r>
          </a:p>
          <a:p>
            <a:r>
              <a:rPr lang="en-US" b="1" dirty="0" err="1" smtClean="0"/>
              <a:t>Selim</a:t>
            </a:r>
            <a:r>
              <a:rPr lang="en-US" b="1" dirty="0" smtClean="0"/>
              <a:t> </a:t>
            </a:r>
            <a:r>
              <a:rPr lang="en-US" b="1" dirty="0" err="1" smtClean="0"/>
              <a:t>Raihan</a:t>
            </a:r>
            <a:endParaRPr lang="en-US" b="1" dirty="0" smtClean="0"/>
          </a:p>
          <a:p>
            <a:r>
              <a:rPr lang="en-US" dirty="0" smtClean="0"/>
              <a:t>Professor, University of Dhaka, Bangladesh and</a:t>
            </a:r>
          </a:p>
          <a:p>
            <a:r>
              <a:rPr lang="en-US" dirty="0" smtClean="0"/>
              <a:t>Executive Director, South Asian Network on Economic Modeling (SANEM)</a:t>
            </a:r>
          </a:p>
          <a:p>
            <a:r>
              <a:rPr lang="en-US" b="1" dirty="0" err="1" smtClean="0"/>
              <a:t>Bozlul</a:t>
            </a:r>
            <a:r>
              <a:rPr lang="en-US" b="1" dirty="0" smtClean="0"/>
              <a:t> </a:t>
            </a:r>
            <a:r>
              <a:rPr lang="en-US" b="1" dirty="0" err="1" smtClean="0"/>
              <a:t>Hoque</a:t>
            </a:r>
            <a:r>
              <a:rPr lang="en-US" b="1" dirty="0" smtClean="0"/>
              <a:t> </a:t>
            </a:r>
            <a:r>
              <a:rPr lang="en-US" b="1" dirty="0" err="1" smtClean="0"/>
              <a:t>Khandker</a:t>
            </a:r>
            <a:endParaRPr lang="en-US" b="1" dirty="0" smtClean="0"/>
          </a:p>
          <a:p>
            <a:r>
              <a:rPr lang="en-US" dirty="0" smtClean="0"/>
              <a:t>Professor, University of Dhaka, Bangladesh and</a:t>
            </a:r>
          </a:p>
          <a:p>
            <a:r>
              <a:rPr lang="en-US" dirty="0" smtClean="0"/>
              <a:t>Chairman, </a:t>
            </a:r>
            <a:r>
              <a:rPr lang="en-US" dirty="0" smtClean="0"/>
              <a:t>South Asian Network on Economic Modeling (SANEM)</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a:p>
            <a:r>
              <a:rPr lang="en-US" dirty="0" smtClean="0"/>
              <a:t>21st August </a:t>
            </a:r>
            <a:r>
              <a:rPr lang="en-US" dirty="0" smtClean="0"/>
              <a:t>2013, </a:t>
            </a:r>
            <a:r>
              <a:rPr lang="en-US" dirty="0" smtClean="0"/>
              <a:t>Institute for Study of </a:t>
            </a:r>
            <a:r>
              <a:rPr lang="en-US" dirty="0" err="1" smtClean="0"/>
              <a:t>L</a:t>
            </a:r>
            <a:r>
              <a:rPr lang="en-US" dirty="0" err="1" smtClean="0"/>
              <a:t>abour</a:t>
            </a:r>
            <a:r>
              <a:rPr lang="en-US" dirty="0" smtClean="0"/>
              <a:t>, Bonn, Germany.</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rPr>
              <a:t> </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p:txBody>
      </p:sp>
      <p:sp>
        <p:nvSpPr>
          <p:cNvPr id="1026" name="AutoShape 2" descr="http://1.bp.blogspot.com/-wsWK0XD3y0U/UX58QJqR7AI/AAAAAAAAAww/-YCRv2LZnWA/s1600/SKC04.jpg"/>
          <p:cNvSpPr>
            <a:spLocks noChangeAspect="1" noChangeArrowheads="1"/>
          </p:cNvSpPr>
          <p:nvPr/>
        </p:nvSpPr>
        <p:spPr bwMode="auto">
          <a:xfrm>
            <a:off x="155575" y="-1790700"/>
            <a:ext cx="56102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Background</a:t>
            </a:r>
            <a:endParaRPr lang="en-US" b="1" dirty="0">
              <a:solidFill>
                <a:srgbClr val="0070C0"/>
              </a:solidFill>
            </a:endParaRPr>
          </a:p>
        </p:txBody>
      </p:sp>
      <p:sp>
        <p:nvSpPr>
          <p:cNvPr id="3" name="Content Placeholder 2"/>
          <p:cNvSpPr>
            <a:spLocks noGrp="1"/>
          </p:cNvSpPr>
          <p:nvPr>
            <p:ph idx="1"/>
          </p:nvPr>
        </p:nvSpPr>
        <p:spPr>
          <a:xfrm>
            <a:off x="753792" y="1447800"/>
            <a:ext cx="7933008" cy="5181600"/>
          </a:xfrm>
        </p:spPr>
        <p:txBody>
          <a:bodyPr>
            <a:normAutofit fontScale="85000" lnSpcReduction="20000"/>
          </a:bodyPr>
          <a:lstStyle/>
          <a:p>
            <a:r>
              <a:rPr lang="en-US" sz="3200" dirty="0" smtClean="0"/>
              <a:t>Current TVET Intervention by the Government may be </a:t>
            </a:r>
            <a:r>
              <a:rPr lang="en-US" sz="3200" u="sng" dirty="0" smtClean="0"/>
              <a:t>inadequate</a:t>
            </a:r>
            <a:r>
              <a:rPr lang="en-US" sz="3200" dirty="0" smtClean="0"/>
              <a:t>, mostly due to</a:t>
            </a:r>
          </a:p>
          <a:p>
            <a:endParaRPr lang="en-US" sz="3200" dirty="0" smtClean="0"/>
          </a:p>
          <a:p>
            <a:pPr algn="just">
              <a:buNone/>
            </a:pPr>
            <a:r>
              <a:rPr lang="en-US" sz="3200" dirty="0" smtClean="0"/>
              <a:t> 	1. TVET curriculum is not </a:t>
            </a:r>
            <a:r>
              <a:rPr lang="en-US" sz="3200" u="sng" dirty="0" smtClean="0"/>
              <a:t>matched</a:t>
            </a:r>
            <a:r>
              <a:rPr lang="en-US" sz="3200" dirty="0" smtClean="0"/>
              <a:t> with job demand or industry growth</a:t>
            </a:r>
          </a:p>
          <a:p>
            <a:pPr algn="just">
              <a:buNone/>
            </a:pPr>
            <a:r>
              <a:rPr lang="en-US" sz="3200" dirty="0" smtClean="0"/>
              <a:t>	2. The </a:t>
            </a:r>
            <a:r>
              <a:rPr lang="en-US" sz="3200" u="sng" dirty="0" smtClean="0"/>
              <a:t>opportunity cost</a:t>
            </a:r>
            <a:r>
              <a:rPr lang="en-US" sz="3200" dirty="0" smtClean="0"/>
              <a:t> of  attending a TVET program to enhance skill for an individual is quite costly, especially if the person is the chief bread earner.</a:t>
            </a:r>
          </a:p>
          <a:p>
            <a:pPr algn="just">
              <a:buNone/>
            </a:pPr>
            <a:r>
              <a:rPr lang="en-US" sz="3200" dirty="0" smtClean="0"/>
              <a:t>	3. There is no </a:t>
            </a:r>
            <a:r>
              <a:rPr lang="en-US" sz="3200" u="sng" dirty="0" smtClean="0"/>
              <a:t>job linkage/matching or internship facilities </a:t>
            </a:r>
            <a:r>
              <a:rPr lang="en-US" sz="3200" dirty="0" smtClean="0"/>
              <a:t>provided by the TVET authority, which also makes the take-up rate and job success rate of TVET quiet limited.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GUK Intervention </a:t>
            </a:r>
            <a:endParaRPr lang="en-US" b="1" dirty="0">
              <a:solidFill>
                <a:srgbClr val="0070C0"/>
              </a:solidFill>
            </a:endParaRPr>
          </a:p>
        </p:txBody>
      </p:sp>
      <p:sp>
        <p:nvSpPr>
          <p:cNvPr id="3" name="Content Placeholder 2"/>
          <p:cNvSpPr>
            <a:spLocks noGrp="1"/>
          </p:cNvSpPr>
          <p:nvPr>
            <p:ph idx="1"/>
          </p:nvPr>
        </p:nvSpPr>
        <p:spPr>
          <a:xfrm>
            <a:off x="750280" y="1447800"/>
            <a:ext cx="8077200" cy="5257800"/>
          </a:xfrm>
        </p:spPr>
        <p:txBody>
          <a:bodyPr>
            <a:normAutofit fontScale="92500" lnSpcReduction="10000"/>
          </a:bodyPr>
          <a:lstStyle/>
          <a:p>
            <a:pPr algn="just"/>
            <a:r>
              <a:rPr lang="de-DE" sz="2800" dirty="0" smtClean="0"/>
              <a:t>Gana Unnayan Kendra (GUK) a local NGO working at the Gaibandha, recently implemented a project titled “Reducing extreme poor by skills development on garments”.</a:t>
            </a:r>
          </a:p>
          <a:p>
            <a:pPr algn="just"/>
            <a:r>
              <a:rPr lang="de-DE" sz="2800" dirty="0" smtClean="0"/>
              <a:t>GUK aims at developing skills of interested young women and men of extreme poor families on woven garments. </a:t>
            </a:r>
          </a:p>
          <a:p>
            <a:pPr algn="just"/>
            <a:r>
              <a:rPr lang="de-DE" sz="2800" dirty="0" smtClean="0"/>
              <a:t>Initially GUK provides </a:t>
            </a:r>
            <a:r>
              <a:rPr lang="de-DE" sz="2800" u="sng" dirty="0" smtClean="0"/>
              <a:t>one month long residential training</a:t>
            </a:r>
            <a:r>
              <a:rPr lang="de-DE" sz="2800" dirty="0" smtClean="0"/>
              <a:t> on sewing machine operation for the selected candidates from their targeted beneficiary households. </a:t>
            </a:r>
          </a:p>
          <a:p>
            <a:pPr algn="just"/>
            <a:r>
              <a:rPr lang="de-DE" sz="2800" dirty="0" smtClean="0"/>
              <a:t>After completing the course, the trained beneficiary will undertake </a:t>
            </a:r>
            <a:r>
              <a:rPr lang="de-DE" sz="2800" u="sng" dirty="0" smtClean="0"/>
              <a:t>an internship</a:t>
            </a:r>
            <a:r>
              <a:rPr lang="de-DE" sz="2800" dirty="0" smtClean="0"/>
              <a:t> at a nominated garments, typically located in Dhaka, for two months. </a:t>
            </a:r>
            <a:endParaRPr lang="en-US" sz="28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GUK Intervention</a:t>
            </a:r>
            <a:endParaRPr lang="en-US" b="1" dirty="0">
              <a:solidFill>
                <a:srgbClr val="0070C0"/>
              </a:solidFill>
            </a:endParaRPr>
          </a:p>
        </p:txBody>
      </p:sp>
      <p:sp>
        <p:nvSpPr>
          <p:cNvPr id="3" name="Content Placeholder 2"/>
          <p:cNvSpPr>
            <a:spLocks noGrp="1"/>
          </p:cNvSpPr>
          <p:nvPr>
            <p:ph idx="1"/>
          </p:nvPr>
        </p:nvSpPr>
        <p:spPr>
          <a:xfrm>
            <a:off x="736212" y="1447800"/>
            <a:ext cx="8102988" cy="5029200"/>
          </a:xfrm>
        </p:spPr>
        <p:txBody>
          <a:bodyPr>
            <a:noAutofit/>
          </a:bodyPr>
          <a:lstStyle/>
          <a:p>
            <a:pPr algn="just"/>
            <a:r>
              <a:rPr lang="de-DE" sz="3200" dirty="0" smtClean="0"/>
              <a:t>With the training, internship, and the financial support of GUK, each household graduates in </a:t>
            </a:r>
            <a:r>
              <a:rPr lang="de-DE" sz="3200" i="1" dirty="0" smtClean="0"/>
              <a:t>12 months with the possibility of securing a job within six months from the </a:t>
            </a:r>
            <a:r>
              <a:rPr lang="de-DE" i="1" dirty="0" smtClean="0"/>
              <a:t>intervention</a:t>
            </a:r>
            <a:r>
              <a:rPr lang="de-DE" sz="3200" dirty="0" smtClean="0"/>
              <a:t>. </a:t>
            </a:r>
          </a:p>
          <a:p>
            <a:pPr algn="just"/>
            <a:r>
              <a:rPr lang="de-DE" sz="3200" dirty="0" smtClean="0"/>
              <a:t>Started in December 2010, so far 919 individuals (out of which 43% are female) has completed the month long training  and 756 individuals have finished the entire program.</a:t>
            </a:r>
          </a:p>
          <a:p>
            <a:pPr algn="just"/>
            <a:r>
              <a:rPr lang="de-DE" sz="3200" dirty="0" smtClean="0"/>
              <a:t> Success rate of 91% securing a job at a garments factory</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Beneficiary selection: PRA method </a:t>
            </a:r>
            <a:endParaRPr lang="en-US" dirty="0"/>
          </a:p>
        </p:txBody>
      </p:sp>
      <p:pic>
        <p:nvPicPr>
          <p:cNvPr id="4" name="Content Placeholder 3" descr="6168434179_562cbc10b6_o.jpg"/>
          <p:cNvPicPr>
            <a:picLocks noGrp="1" noChangeAspect="1"/>
          </p:cNvPicPr>
          <p:nvPr>
            <p:ph idx="1"/>
          </p:nvPr>
        </p:nvPicPr>
        <p:blipFill>
          <a:blip r:embed="rId2" cstate="print"/>
          <a:stretch>
            <a:fillRect/>
          </a:stretch>
        </p:blipFill>
        <p:spPr>
          <a:xfrm>
            <a:off x="1577975" y="1447800"/>
            <a:ext cx="6807200" cy="5105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GUK Training Center</a:t>
            </a:r>
            <a:endParaRPr lang="en-US" dirty="0"/>
          </a:p>
        </p:txBody>
      </p:sp>
      <p:pic>
        <p:nvPicPr>
          <p:cNvPr id="1026" name="Picture 2" descr="C:\Users\Shonchoy\Downloads\7344435942_57e73639b0_o.jpg"/>
          <p:cNvPicPr>
            <a:picLocks noGrp="1" noChangeAspect="1" noChangeArrowheads="1"/>
          </p:cNvPicPr>
          <p:nvPr>
            <p:ph idx="1"/>
          </p:nvPr>
        </p:nvPicPr>
        <p:blipFill>
          <a:blip r:embed="rId2" cstate="print"/>
          <a:srcRect/>
          <a:stretch>
            <a:fillRect/>
          </a:stretch>
        </p:blipFill>
        <p:spPr bwMode="auto">
          <a:xfrm>
            <a:off x="1447800" y="1219201"/>
            <a:ext cx="7242174" cy="543163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GUK Interns working at a factory</a:t>
            </a:r>
            <a:endParaRPr lang="en-US" dirty="0"/>
          </a:p>
        </p:txBody>
      </p:sp>
      <p:pic>
        <p:nvPicPr>
          <p:cNvPr id="4" name="Content Placeholder 3" descr="6171290147_44d99107b7_o.jpg"/>
          <p:cNvPicPr>
            <a:picLocks noGrp="1" noChangeAspect="1"/>
          </p:cNvPicPr>
          <p:nvPr>
            <p:ph idx="1"/>
          </p:nvPr>
        </p:nvPicPr>
        <p:blipFill>
          <a:blip r:embed="rId2" cstate="print"/>
          <a:stretch>
            <a:fillRect/>
          </a:stretch>
        </p:blipFill>
        <p:spPr>
          <a:xfrm>
            <a:off x="1676400" y="1295401"/>
            <a:ext cx="6911974" cy="518398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Research Design </a:t>
            </a:r>
            <a:endParaRPr lang="en-US" b="1" dirty="0">
              <a:solidFill>
                <a:srgbClr val="0070C0"/>
              </a:solidFill>
            </a:endParaRPr>
          </a:p>
        </p:txBody>
      </p:sp>
      <p:sp>
        <p:nvSpPr>
          <p:cNvPr id="3" name="Content Placeholder 2"/>
          <p:cNvSpPr>
            <a:spLocks noGrp="1"/>
          </p:cNvSpPr>
          <p:nvPr>
            <p:ph idx="1"/>
          </p:nvPr>
        </p:nvSpPr>
        <p:spPr>
          <a:xfrm>
            <a:off x="751444" y="1459520"/>
            <a:ext cx="8153400" cy="5029200"/>
          </a:xfrm>
        </p:spPr>
        <p:txBody>
          <a:bodyPr>
            <a:normAutofit fontScale="92500" lnSpcReduction="20000"/>
          </a:bodyPr>
          <a:lstStyle/>
          <a:p>
            <a:pPr algn="just"/>
            <a:r>
              <a:rPr lang="en-US" sz="2800" dirty="0" smtClean="0"/>
              <a:t>GUK’s innovative garments project needs rigorous evaluation.</a:t>
            </a:r>
          </a:p>
          <a:p>
            <a:pPr algn="just"/>
            <a:r>
              <a:rPr lang="en-US" sz="2800" dirty="0" smtClean="0"/>
              <a:t>Does it really work? Which component of the intervention is most </a:t>
            </a:r>
            <a:r>
              <a:rPr lang="en-US" sz="2800" dirty="0" smtClean="0"/>
              <a:t>important:</a:t>
            </a:r>
          </a:p>
          <a:p>
            <a:pPr algn="just">
              <a:buNone/>
            </a:pPr>
            <a:r>
              <a:rPr lang="en-US" sz="2800" dirty="0" smtClean="0"/>
              <a:t>	</a:t>
            </a:r>
            <a:r>
              <a:rPr lang="en-US" sz="2800" dirty="0" smtClean="0"/>
              <a:t>a. </a:t>
            </a:r>
            <a:r>
              <a:rPr lang="en-US" sz="2800" dirty="0" smtClean="0"/>
              <a:t>targeted training</a:t>
            </a:r>
            <a:r>
              <a:rPr lang="en-US" sz="2800" dirty="0" smtClean="0"/>
              <a:t>?</a:t>
            </a:r>
            <a:endParaRPr lang="en-US" sz="2800" dirty="0" smtClean="0"/>
          </a:p>
          <a:p>
            <a:pPr algn="just">
              <a:buNone/>
            </a:pPr>
            <a:r>
              <a:rPr lang="en-US" sz="2800" dirty="0" smtClean="0"/>
              <a:t>	</a:t>
            </a:r>
            <a:r>
              <a:rPr lang="en-US" sz="2800" dirty="0" smtClean="0"/>
              <a:t>b. </a:t>
            </a:r>
            <a:r>
              <a:rPr lang="en-US" sz="2800" dirty="0" smtClean="0"/>
              <a:t>stipend </a:t>
            </a:r>
            <a:r>
              <a:rPr lang="en-US" sz="2800" dirty="0" smtClean="0"/>
              <a:t>or </a:t>
            </a:r>
            <a:endParaRPr lang="en-US" sz="2800" dirty="0" smtClean="0"/>
          </a:p>
          <a:p>
            <a:pPr algn="just">
              <a:buNone/>
            </a:pPr>
            <a:r>
              <a:rPr lang="en-US" sz="2800" dirty="0" smtClean="0"/>
              <a:t>	</a:t>
            </a:r>
            <a:r>
              <a:rPr lang="en-US" sz="2800" dirty="0" smtClean="0"/>
              <a:t>c. </a:t>
            </a:r>
            <a:r>
              <a:rPr lang="en-US" sz="2800" dirty="0" smtClean="0"/>
              <a:t>the </a:t>
            </a:r>
            <a:r>
              <a:rPr lang="en-US" sz="2800" dirty="0" smtClean="0"/>
              <a:t>internship?</a:t>
            </a:r>
          </a:p>
          <a:p>
            <a:pPr algn="just"/>
            <a:r>
              <a:rPr lang="en-US" sz="2800" dirty="0" smtClean="0"/>
              <a:t>Is there some important lesson we can learn out of this intervention, which will help us to shape our TVET programs to gain more success and achieve better targeting?</a:t>
            </a:r>
          </a:p>
          <a:p>
            <a:pPr algn="just"/>
            <a:r>
              <a:rPr lang="en-US" sz="2800" dirty="0" smtClean="0"/>
              <a:t>To address all these question, we will implement an Randomized Control Trial (RCT) technique to rigorously evaluate the GUK program on Garments.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Research Design </a:t>
            </a:r>
            <a:endParaRPr lang="en-US" dirty="0"/>
          </a:p>
        </p:txBody>
      </p:sp>
      <p:sp>
        <p:nvSpPr>
          <p:cNvPr id="3" name="Content Placeholder 2"/>
          <p:cNvSpPr>
            <a:spLocks noGrp="1"/>
          </p:cNvSpPr>
          <p:nvPr>
            <p:ph idx="1"/>
          </p:nvPr>
        </p:nvSpPr>
        <p:spPr>
          <a:xfrm>
            <a:off x="751444" y="1524000"/>
            <a:ext cx="8163956" cy="4800600"/>
          </a:xfrm>
        </p:spPr>
        <p:txBody>
          <a:bodyPr>
            <a:normAutofit fontScale="92500"/>
          </a:bodyPr>
          <a:lstStyle/>
          <a:p>
            <a:pPr algn="just"/>
            <a:r>
              <a:rPr lang="en-US" sz="3200" dirty="0" smtClean="0"/>
              <a:t>We will select 1600 eligible candidates from </a:t>
            </a:r>
            <a:r>
              <a:rPr lang="en-US" sz="3200" dirty="0" err="1" smtClean="0"/>
              <a:t>Gaibandha</a:t>
            </a:r>
            <a:r>
              <a:rPr lang="en-US" sz="3200" dirty="0" smtClean="0"/>
              <a:t> who are currently </a:t>
            </a:r>
            <a:endParaRPr lang="en-US" sz="3200" dirty="0" smtClean="0"/>
          </a:p>
          <a:p>
            <a:pPr algn="just">
              <a:buNone/>
            </a:pPr>
            <a:r>
              <a:rPr lang="en-US" dirty="0" smtClean="0"/>
              <a:t>	</a:t>
            </a:r>
            <a:r>
              <a:rPr lang="en-US" dirty="0" smtClean="0"/>
              <a:t>a. </a:t>
            </a:r>
            <a:r>
              <a:rPr lang="en-US" sz="3200" dirty="0" smtClean="0"/>
              <a:t>unemployed</a:t>
            </a:r>
            <a:r>
              <a:rPr lang="en-US" sz="3200" dirty="0" smtClean="0"/>
              <a:t>, </a:t>
            </a:r>
            <a:endParaRPr lang="en-US" sz="3200" dirty="0" smtClean="0"/>
          </a:p>
          <a:p>
            <a:pPr algn="just">
              <a:buNone/>
            </a:pPr>
            <a:r>
              <a:rPr lang="en-US" dirty="0" smtClean="0"/>
              <a:t>	</a:t>
            </a:r>
            <a:r>
              <a:rPr lang="en-US" dirty="0" smtClean="0"/>
              <a:t>b. </a:t>
            </a:r>
            <a:r>
              <a:rPr lang="en-US" sz="3200" dirty="0" smtClean="0"/>
              <a:t>aged </a:t>
            </a:r>
            <a:r>
              <a:rPr lang="en-US" sz="3200" dirty="0" smtClean="0"/>
              <a:t>between 18-30, </a:t>
            </a:r>
            <a:endParaRPr lang="en-US" sz="3200" dirty="0" smtClean="0"/>
          </a:p>
          <a:p>
            <a:pPr algn="just">
              <a:buNone/>
            </a:pPr>
            <a:r>
              <a:rPr lang="en-US" dirty="0" smtClean="0"/>
              <a:t>	</a:t>
            </a:r>
            <a:r>
              <a:rPr lang="en-US" dirty="0" smtClean="0"/>
              <a:t>c. </a:t>
            </a:r>
            <a:r>
              <a:rPr lang="en-US" sz="3200" dirty="0" smtClean="0"/>
              <a:t>willing </a:t>
            </a:r>
            <a:r>
              <a:rPr lang="en-US" sz="3200" dirty="0" smtClean="0"/>
              <a:t>to change their current profession and </a:t>
            </a:r>
            <a:endParaRPr lang="en-US" sz="3200" dirty="0" smtClean="0"/>
          </a:p>
          <a:p>
            <a:pPr>
              <a:buNone/>
            </a:pPr>
            <a:r>
              <a:rPr lang="en-US" dirty="0" smtClean="0"/>
              <a:t>	</a:t>
            </a:r>
            <a:r>
              <a:rPr lang="en-US" dirty="0" smtClean="0"/>
              <a:t>d. f</a:t>
            </a:r>
            <a:r>
              <a:rPr lang="en-US" sz="3200" dirty="0" smtClean="0"/>
              <a:t>rom </a:t>
            </a:r>
            <a:r>
              <a:rPr lang="en-US" sz="3200" dirty="0" smtClean="0"/>
              <a:t>moderate poor or ultra </a:t>
            </a:r>
            <a:r>
              <a:rPr lang="en-US" sz="3200" dirty="0" smtClean="0"/>
              <a:t>poor households</a:t>
            </a:r>
            <a:r>
              <a:rPr lang="en-US" sz="3200" dirty="0" smtClean="0"/>
              <a:t>. </a:t>
            </a:r>
          </a:p>
          <a:p>
            <a:pPr algn="just"/>
            <a:r>
              <a:rPr lang="en-US" sz="3200" dirty="0" smtClean="0"/>
              <a:t>Once </a:t>
            </a:r>
            <a:r>
              <a:rPr lang="en-US" sz="3200" dirty="0" smtClean="0"/>
              <a:t>selected, </a:t>
            </a:r>
            <a:r>
              <a:rPr lang="en-US" sz="3200" dirty="0" smtClean="0"/>
              <a:t>1600 individual will be randomly assigned to one of the following </a:t>
            </a:r>
            <a:r>
              <a:rPr lang="en-US" sz="3200" u="sng" dirty="0" smtClean="0"/>
              <a:t>intervention </a:t>
            </a:r>
            <a:r>
              <a:rPr lang="en-US" u="sng" dirty="0" smtClean="0"/>
              <a:t>groups</a:t>
            </a:r>
            <a:r>
              <a:rPr lang="en-US" dirty="0" smtClean="0"/>
              <a:t>:</a:t>
            </a:r>
            <a:endParaRPr lang="en-US" sz="3200"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Research Design </a:t>
            </a:r>
            <a:endParaRPr lang="en-US" dirty="0"/>
          </a:p>
        </p:txBody>
      </p:sp>
      <p:graphicFrame>
        <p:nvGraphicFramePr>
          <p:cNvPr id="4" name="Content Placeholder 3"/>
          <p:cNvGraphicFramePr>
            <a:graphicFrameLocks noGrp="1"/>
          </p:cNvGraphicFramePr>
          <p:nvPr>
            <p:ph idx="1"/>
          </p:nvPr>
        </p:nvGraphicFramePr>
        <p:xfrm>
          <a:off x="1143000" y="1295400"/>
          <a:ext cx="8001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Research Design: Household Survey</a:t>
            </a:r>
            <a:endParaRPr lang="en-US" dirty="0"/>
          </a:p>
        </p:txBody>
      </p:sp>
      <p:sp>
        <p:nvSpPr>
          <p:cNvPr id="3" name="Content Placeholder 2"/>
          <p:cNvSpPr>
            <a:spLocks noGrp="1"/>
          </p:cNvSpPr>
          <p:nvPr>
            <p:ph idx="1"/>
          </p:nvPr>
        </p:nvSpPr>
        <p:spPr/>
        <p:txBody>
          <a:bodyPr/>
          <a:lstStyle/>
          <a:p>
            <a:r>
              <a:rPr lang="en-US" dirty="0" smtClean="0"/>
              <a:t>Detailed Base-line survey</a:t>
            </a:r>
          </a:p>
          <a:p>
            <a:r>
              <a:rPr lang="en-US" dirty="0" smtClean="0"/>
              <a:t>6 months follow-up survey</a:t>
            </a:r>
          </a:p>
          <a:p>
            <a:r>
              <a:rPr lang="en-US" dirty="0" smtClean="0"/>
              <a:t>Detailed Panel Survey (after 12 months)</a:t>
            </a:r>
          </a:p>
          <a:p>
            <a:r>
              <a:rPr lang="en-US" dirty="0" smtClean="0"/>
              <a:t>18 months follow-up survey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0070C0"/>
                </a:solidFill>
              </a:rPr>
              <a:t>Outline</a:t>
            </a:r>
            <a:endParaRPr lang="en-US" sz="5400" b="1" dirty="0">
              <a:solidFill>
                <a:srgbClr val="0070C0"/>
              </a:solidFill>
            </a:endParaRPr>
          </a:p>
        </p:txBody>
      </p:sp>
      <p:sp>
        <p:nvSpPr>
          <p:cNvPr id="3" name="Content Placeholder 2"/>
          <p:cNvSpPr>
            <a:spLocks noGrp="1"/>
          </p:cNvSpPr>
          <p:nvPr>
            <p:ph idx="1"/>
          </p:nvPr>
        </p:nvSpPr>
        <p:spPr>
          <a:xfrm>
            <a:off x="1435608" y="1447800"/>
            <a:ext cx="6793992" cy="4419600"/>
          </a:xfrm>
        </p:spPr>
        <p:txBody>
          <a:bodyPr>
            <a:normAutofit/>
          </a:bodyPr>
          <a:lstStyle/>
          <a:p>
            <a:r>
              <a:rPr lang="en-US" dirty="0" smtClean="0"/>
              <a:t>Motivation</a:t>
            </a:r>
          </a:p>
          <a:p>
            <a:r>
              <a:rPr lang="en-US" dirty="0" smtClean="0"/>
              <a:t>Background</a:t>
            </a:r>
          </a:p>
          <a:p>
            <a:r>
              <a:rPr lang="en-US" dirty="0" smtClean="0"/>
              <a:t>GUK Intervention</a:t>
            </a:r>
          </a:p>
          <a:p>
            <a:r>
              <a:rPr lang="en-US" dirty="0" smtClean="0"/>
              <a:t>Research Design</a:t>
            </a:r>
          </a:p>
          <a:p>
            <a:r>
              <a:rPr lang="en-US" dirty="0" smtClean="0"/>
              <a:t>Research Questions</a:t>
            </a:r>
          </a:p>
          <a:p>
            <a:r>
              <a:rPr lang="en-US" dirty="0" smtClean="0"/>
              <a:t>Other Technical Issues</a:t>
            </a:r>
          </a:p>
          <a:p>
            <a:r>
              <a:rPr lang="en-US" dirty="0" smtClean="0"/>
              <a:t>Conclusion</a:t>
            </a:r>
          </a:p>
          <a:p>
            <a:endParaRPr lang="en-US" sz="3600" dirty="0"/>
          </a:p>
        </p:txBody>
      </p:sp>
      <p:sp>
        <p:nvSpPr>
          <p:cNvPr id="4098" name="AutoShape 2" descr="http://1.bp.blogspot.com/-wsWK0XD3y0U/UX58QJqR7AI/AAAAAAAAAww/-YCRv2LZnWA/s1600/SKC04.jpg"/>
          <p:cNvSpPr>
            <a:spLocks noChangeAspect="1" noChangeArrowheads="1"/>
          </p:cNvSpPr>
          <p:nvPr/>
        </p:nvSpPr>
        <p:spPr bwMode="auto">
          <a:xfrm>
            <a:off x="155575" y="-1790700"/>
            <a:ext cx="56102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488" y="1222712"/>
            <a:ext cx="8156912" cy="5105400"/>
          </a:xfrm>
        </p:spPr>
        <p:txBody>
          <a:bodyPr>
            <a:noAutofit/>
          </a:bodyPr>
          <a:lstStyle/>
          <a:p>
            <a:pPr algn="just"/>
            <a:r>
              <a:rPr lang="de-DE" sz="2600" dirty="0" smtClean="0"/>
              <a:t>The goal of this research project is to gain a better understanding of the effect of the program on take-up rate, survival rate and socio-economic outcomes of the treated individuals.  </a:t>
            </a:r>
            <a:endParaRPr lang="en-US" sz="2600" dirty="0" smtClean="0"/>
          </a:p>
          <a:p>
            <a:pPr algn="just"/>
            <a:r>
              <a:rPr lang="de-DE" sz="2600" dirty="0" smtClean="0"/>
              <a:t>In terms of </a:t>
            </a:r>
            <a:r>
              <a:rPr lang="de-DE" sz="2600" u="sng" dirty="0" smtClean="0"/>
              <a:t>survival and completion rate</a:t>
            </a:r>
            <a:r>
              <a:rPr lang="de-DE" sz="2600" dirty="0" smtClean="0"/>
              <a:t>, we aim to address:</a:t>
            </a:r>
            <a:endParaRPr lang="en-US" sz="2600" dirty="0" smtClean="0"/>
          </a:p>
          <a:p>
            <a:pPr algn="just">
              <a:buNone/>
            </a:pPr>
            <a:r>
              <a:rPr lang="de-DE" sz="2600" dirty="0" smtClean="0"/>
              <a:t>	(i) Completion rate of the program.</a:t>
            </a:r>
            <a:endParaRPr lang="en-US" sz="2600" dirty="0" smtClean="0"/>
          </a:p>
          <a:p>
            <a:pPr algn="just">
              <a:buNone/>
            </a:pPr>
            <a:r>
              <a:rPr lang="de-DE" sz="2600" dirty="0" smtClean="0"/>
              <a:t>	(ii) Trainee’s probability of securing an employment and</a:t>
            </a:r>
            <a:endParaRPr lang="en-US" sz="2600" dirty="0" smtClean="0"/>
          </a:p>
          <a:p>
            <a:pPr algn="just">
              <a:buNone/>
            </a:pPr>
            <a:r>
              <a:rPr lang="de-DE" sz="2600" dirty="0" smtClean="0"/>
              <a:t>	(iii) Trainee’s probability of continuing to be employed for a certain amount of time (survival rate) in the garment industry (after 6, 12 and 18 months).</a:t>
            </a:r>
          </a:p>
          <a:p>
            <a:pPr algn="just">
              <a:buNone/>
            </a:pPr>
            <a:r>
              <a:rPr lang="de-DE" sz="2600" dirty="0" smtClean="0"/>
              <a:t>    (iv) Job referaals and remitance flow </a:t>
            </a:r>
          </a:p>
          <a:p>
            <a:pPr>
              <a:buNone/>
            </a:pPr>
            <a:r>
              <a:rPr lang="de-DE" sz="4500" dirty="0" smtClean="0"/>
              <a:t> </a:t>
            </a:r>
            <a:endParaRPr lang="en-US" sz="4500" dirty="0" smtClean="0"/>
          </a:p>
          <a:p>
            <a:pPr>
              <a:buNone/>
            </a:pPr>
            <a:r>
              <a:rPr lang="de-DE" dirty="0" smtClean="0"/>
              <a:t> </a:t>
            </a:r>
            <a:endParaRPr lang="en-US" dirty="0"/>
          </a:p>
        </p:txBody>
      </p:sp>
      <p:sp>
        <p:nvSpPr>
          <p:cNvPr id="4" name="Title 1"/>
          <p:cNvSpPr txBox="1">
            <a:spLocks/>
          </p:cNvSpPr>
          <p:nvPr/>
        </p:nvSpPr>
        <p:spPr>
          <a:xfrm>
            <a:off x="914400" y="304800"/>
            <a:ext cx="7772400" cy="82296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mj-lt"/>
                <a:ea typeface="+mj-ea"/>
                <a:cs typeface="+mj-cs"/>
              </a:rPr>
              <a:t>Research Questions</a:t>
            </a:r>
            <a:endParaRPr kumimoji="0" lang="en-US" sz="40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Research Questions</a:t>
            </a:r>
            <a:endParaRPr lang="en-US" b="1" dirty="0">
              <a:solidFill>
                <a:srgbClr val="0070C0"/>
              </a:solidFill>
            </a:endParaRPr>
          </a:p>
        </p:txBody>
      </p:sp>
      <p:sp>
        <p:nvSpPr>
          <p:cNvPr id="3" name="Content Placeholder 2"/>
          <p:cNvSpPr>
            <a:spLocks noGrp="1"/>
          </p:cNvSpPr>
          <p:nvPr>
            <p:ph idx="1"/>
          </p:nvPr>
        </p:nvSpPr>
        <p:spPr>
          <a:xfrm>
            <a:off x="760836" y="1307120"/>
            <a:ext cx="8154564" cy="5410200"/>
          </a:xfrm>
        </p:spPr>
        <p:txBody>
          <a:bodyPr>
            <a:noAutofit/>
          </a:bodyPr>
          <a:lstStyle/>
          <a:p>
            <a:pPr algn="just"/>
            <a:r>
              <a:rPr lang="de-DE" sz="2200" dirty="0" smtClean="0"/>
              <a:t>Thus, in terms of </a:t>
            </a:r>
            <a:r>
              <a:rPr lang="de-DE" sz="2200" u="sng" dirty="0" smtClean="0"/>
              <a:t>socio-economic outcomes and household-decision </a:t>
            </a:r>
            <a:r>
              <a:rPr lang="de-DE" sz="2200" dirty="0" smtClean="0"/>
              <a:t>making  we plan to address:</a:t>
            </a:r>
            <a:endParaRPr lang="en-US" sz="2200" dirty="0" smtClean="0"/>
          </a:p>
          <a:p>
            <a:pPr algn="just">
              <a:buNone/>
            </a:pPr>
            <a:r>
              <a:rPr lang="de-DE" sz="2200" dirty="0" smtClean="0"/>
              <a:t>	(v) What are the causal effects of the program (for example earnings and assets after 6, 12 and 18 months);</a:t>
            </a:r>
            <a:endParaRPr lang="en-US" sz="2200" dirty="0" smtClean="0"/>
          </a:p>
          <a:p>
            <a:pPr algn="just">
              <a:buNone/>
            </a:pPr>
            <a:r>
              <a:rPr lang="de-DE" sz="2200" dirty="0" smtClean="0"/>
              <a:t>	(vi)  Trainees, especially women’s health and behavioral outcomes (</a:t>
            </a:r>
            <a:r>
              <a:rPr lang="de-DE" sz="2200" dirty="0" smtClean="0"/>
              <a:t>for example, empowerment); </a:t>
            </a:r>
            <a:endParaRPr lang="en-US" sz="2200" dirty="0" smtClean="0"/>
          </a:p>
          <a:p>
            <a:pPr algn="just">
              <a:buNone/>
            </a:pPr>
            <a:r>
              <a:rPr lang="de-DE" sz="2200" dirty="0" smtClean="0"/>
              <a:t>	(vii) Level of satisfaction with the project among graduates of the training program;  </a:t>
            </a:r>
            <a:endParaRPr lang="en-US" sz="2200" dirty="0" smtClean="0"/>
          </a:p>
          <a:p>
            <a:pPr algn="just">
              <a:buNone/>
            </a:pPr>
            <a:r>
              <a:rPr lang="de-DE" sz="2200" dirty="0" smtClean="0"/>
              <a:t>	(viii) Living standards of dependents of the trainees, especially during the period of lean period  hardship (number of food intake, educational or health outcomes, for example); </a:t>
            </a:r>
            <a:endParaRPr lang="en-US" sz="2200" dirty="0" smtClean="0"/>
          </a:p>
          <a:p>
            <a:pPr algn="just">
              <a:buNone/>
            </a:pPr>
            <a:r>
              <a:rPr lang="de-DE" sz="2200" dirty="0" smtClean="0"/>
              <a:t>	(ix)   What is the role of heterogeneity? Among man and women; </a:t>
            </a:r>
            <a:endParaRPr lang="en-US" sz="2200" dirty="0" smtClean="0"/>
          </a:p>
          <a:p>
            <a:pPr algn="just">
              <a:buNone/>
            </a:pPr>
            <a:r>
              <a:rPr lang="de-DE" sz="2200" dirty="0" smtClean="0"/>
              <a:t>	(x)    What are the impediments to program uptake? </a:t>
            </a:r>
            <a:endParaRPr lang="en-US" sz="2200" dirty="0" smtClean="0"/>
          </a:p>
          <a:p>
            <a:pPr algn="just">
              <a:buNone/>
            </a:pPr>
            <a:r>
              <a:rPr lang="de-DE" sz="2200" dirty="0" smtClean="0"/>
              <a:t> </a:t>
            </a:r>
            <a:endParaRPr lang="en-US" sz="2200" dirty="0" smtClean="0"/>
          </a:p>
          <a:p>
            <a:endParaRPr 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Research Questions</a:t>
            </a:r>
            <a:endParaRPr lang="en-US" b="1" dirty="0">
              <a:solidFill>
                <a:srgbClr val="0070C0"/>
              </a:solidFill>
            </a:endParaRPr>
          </a:p>
        </p:txBody>
      </p:sp>
      <p:sp>
        <p:nvSpPr>
          <p:cNvPr id="3" name="Content Placeholder 2"/>
          <p:cNvSpPr>
            <a:spLocks noGrp="1"/>
          </p:cNvSpPr>
          <p:nvPr>
            <p:ph idx="1"/>
          </p:nvPr>
        </p:nvSpPr>
        <p:spPr>
          <a:xfrm>
            <a:off x="779580" y="1447800"/>
            <a:ext cx="7943088" cy="4800600"/>
          </a:xfrm>
        </p:spPr>
        <p:txBody>
          <a:bodyPr>
            <a:normAutofit fontScale="92500" lnSpcReduction="10000"/>
          </a:bodyPr>
          <a:lstStyle/>
          <a:p>
            <a:pPr algn="just"/>
            <a:r>
              <a:rPr lang="de-DE" dirty="0" smtClean="0"/>
              <a:t>Addressing these questions will allow us to formulate a nuanced answer to the following policy-related questions:</a:t>
            </a:r>
            <a:endParaRPr lang="en-US" dirty="0" smtClean="0"/>
          </a:p>
          <a:p>
            <a:pPr algn="just">
              <a:buNone/>
            </a:pPr>
            <a:r>
              <a:rPr lang="de-DE" dirty="0" smtClean="0"/>
              <a:t>	(xi) What do we learn about the cost effectiveness of this program in the Bangladesh context?</a:t>
            </a:r>
            <a:endParaRPr lang="en-US" dirty="0" smtClean="0"/>
          </a:p>
          <a:p>
            <a:pPr algn="just">
              <a:buNone/>
            </a:pPr>
            <a:r>
              <a:rPr lang="de-DE" dirty="0" smtClean="0"/>
              <a:t>	(xii) What does observed heterogeneity tell us about targeting of future programs of this sort?</a:t>
            </a:r>
            <a:endParaRPr lang="en-US" dirty="0" smtClean="0"/>
          </a:p>
          <a:p>
            <a:pPr algn="just">
              <a:buNone/>
            </a:pPr>
            <a:r>
              <a:rPr lang="de-DE" dirty="0" smtClean="0"/>
              <a:t>	(xiii) How can other countries learn from this experience?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Other issues: Cost effectiveness </a:t>
            </a:r>
            <a:endParaRPr lang="en-US" b="1" dirty="0">
              <a:solidFill>
                <a:srgbClr val="0070C0"/>
              </a:solidFill>
            </a:endParaRPr>
          </a:p>
        </p:txBody>
      </p:sp>
      <p:sp>
        <p:nvSpPr>
          <p:cNvPr id="3" name="Content Placeholder 2"/>
          <p:cNvSpPr>
            <a:spLocks noGrp="1"/>
          </p:cNvSpPr>
          <p:nvPr>
            <p:ph idx="1"/>
          </p:nvPr>
        </p:nvSpPr>
        <p:spPr>
          <a:xfrm>
            <a:off x="731516" y="1447800"/>
            <a:ext cx="7772400" cy="5105400"/>
          </a:xfrm>
        </p:spPr>
        <p:txBody>
          <a:bodyPr>
            <a:normAutofit fontScale="92500" lnSpcReduction="20000"/>
          </a:bodyPr>
          <a:lstStyle/>
          <a:p>
            <a:pPr algn="just"/>
            <a:r>
              <a:rPr lang="de-DE" dirty="0" smtClean="0"/>
              <a:t>Job Corps, a well established and rigorously evaluated program for </a:t>
            </a:r>
            <a:r>
              <a:rPr lang="de-DE" u="sng" dirty="0" smtClean="0"/>
              <a:t>disadvantaged youth in US</a:t>
            </a:r>
            <a:r>
              <a:rPr lang="de-DE" dirty="0" smtClean="0"/>
              <a:t>, is known for is substantial cost as the cost per participant for the program is ranging from $13,000 to $15,000 (Adams 2012).</a:t>
            </a:r>
          </a:p>
          <a:p>
            <a:pPr algn="just"/>
            <a:r>
              <a:rPr lang="de-DE" dirty="0" smtClean="0"/>
              <a:t> The cost for per participants in Latin American Joven programs has been estimated with a range from $750 in Colombia (Attanasio et al. 2011) to $2,000 in Argentina.</a:t>
            </a:r>
          </a:p>
          <a:p>
            <a:pPr algn="just"/>
            <a:r>
              <a:rPr lang="de-DE" dirty="0" smtClean="0"/>
              <a:t>However, the GUK Garments project, the cost for participant is $154, substantially less than other youth training and vocational training programs, exist in the world.  </a:t>
            </a: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Other Issues: Ethical Ground </a:t>
            </a:r>
            <a:endParaRPr lang="en-US" b="1" dirty="0">
              <a:solidFill>
                <a:srgbClr val="0070C0"/>
              </a:solidFill>
            </a:endParaRPr>
          </a:p>
        </p:txBody>
      </p:sp>
      <p:sp>
        <p:nvSpPr>
          <p:cNvPr id="3" name="Content Placeholder 2"/>
          <p:cNvSpPr>
            <a:spLocks noGrp="1"/>
          </p:cNvSpPr>
          <p:nvPr>
            <p:ph idx="1"/>
          </p:nvPr>
        </p:nvSpPr>
        <p:spPr>
          <a:xfrm>
            <a:off x="769024" y="1447800"/>
            <a:ext cx="7993976" cy="5105400"/>
          </a:xfrm>
        </p:spPr>
        <p:txBody>
          <a:bodyPr>
            <a:normAutofit fontScale="77500" lnSpcReduction="20000"/>
          </a:bodyPr>
          <a:lstStyle/>
          <a:p>
            <a:pPr algn="just"/>
            <a:r>
              <a:rPr lang="en-US" dirty="0" smtClean="0"/>
              <a:t>Proper care will be taken for the research to involve only those who are interested, after filling a consent form.</a:t>
            </a:r>
          </a:p>
          <a:p>
            <a:pPr algn="just"/>
            <a:r>
              <a:rPr lang="en-US" i="1" dirty="0" smtClean="0"/>
              <a:t>Information only</a:t>
            </a:r>
            <a:r>
              <a:rPr lang="en-US" dirty="0" smtClean="0"/>
              <a:t> group intervention will be executed at the village </a:t>
            </a:r>
            <a:r>
              <a:rPr lang="en-US" dirty="0" smtClean="0"/>
              <a:t>level as well as at the individual level (currently planning to have more controls); </a:t>
            </a:r>
            <a:r>
              <a:rPr lang="en-US" dirty="0" smtClean="0"/>
              <a:t>to </a:t>
            </a:r>
            <a:r>
              <a:rPr lang="en-US" dirty="0" smtClean="0"/>
              <a:t>capture</a:t>
            </a:r>
            <a:r>
              <a:rPr lang="en-US" dirty="0" smtClean="0"/>
              <a:t> spillover effects as well as pure control.</a:t>
            </a:r>
            <a:endParaRPr lang="en-US" dirty="0" smtClean="0"/>
          </a:p>
          <a:p>
            <a:pPr algn="just"/>
            <a:r>
              <a:rPr lang="en-US" dirty="0" smtClean="0"/>
              <a:t>Other treatment interventions will be at the individual level, where during the program advertisement, only the training component will be campaigned. Other additional benefits (like stipend or internship) will come as a surprise and will be decided by a lottery.</a:t>
            </a:r>
          </a:p>
          <a:p>
            <a:pPr algn="just"/>
            <a:r>
              <a:rPr lang="en-US" dirty="0" smtClean="0"/>
              <a:t>Training only group may be given bus-ticket to go to Dhaka.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Other Issue: Tracking</a:t>
            </a:r>
            <a:endParaRPr lang="en-US" b="1" dirty="0">
              <a:solidFill>
                <a:srgbClr val="0070C0"/>
              </a:solidFill>
            </a:endParaRPr>
          </a:p>
        </p:txBody>
      </p:sp>
      <p:sp>
        <p:nvSpPr>
          <p:cNvPr id="3" name="Content Placeholder 2"/>
          <p:cNvSpPr>
            <a:spLocks noGrp="1"/>
          </p:cNvSpPr>
          <p:nvPr>
            <p:ph idx="1"/>
          </p:nvPr>
        </p:nvSpPr>
        <p:spPr>
          <a:xfrm>
            <a:off x="762000" y="1371600"/>
            <a:ext cx="8001000" cy="5029200"/>
          </a:xfrm>
        </p:spPr>
        <p:txBody>
          <a:bodyPr>
            <a:normAutofit fontScale="85000" lnSpcReduction="20000"/>
          </a:bodyPr>
          <a:lstStyle/>
          <a:p>
            <a:pPr algn="just"/>
            <a:r>
              <a:rPr lang="en-US" dirty="0" smtClean="0"/>
              <a:t>Attrition could be an issue, one the subjects are in urban set-up.</a:t>
            </a:r>
          </a:p>
          <a:p>
            <a:pPr algn="just"/>
            <a:r>
              <a:rPr lang="en-US" dirty="0" smtClean="0"/>
              <a:t>However, we hypothesizes that most of the subject will migrate temporarily, </a:t>
            </a:r>
            <a:r>
              <a:rPr lang="en-US" i="1" dirty="0" smtClean="0"/>
              <a:t>i.e.</a:t>
            </a:r>
            <a:r>
              <a:rPr lang="en-US" dirty="0" smtClean="0"/>
              <a:t> there core family will be traceable at the village.</a:t>
            </a:r>
          </a:p>
          <a:p>
            <a:pPr algn="just"/>
            <a:r>
              <a:rPr lang="en-US" dirty="0" smtClean="0"/>
              <a:t>To improve the follow-up survey and reduce attrition, an incentive of mobile SIM card will be given to each individual under the program (1600 in total). Moreover, for participating each follow-up survey, 600 taka of talk-time (</a:t>
            </a:r>
            <a:r>
              <a:rPr lang="en-US" dirty="0" err="1" smtClean="0"/>
              <a:t>flexiload</a:t>
            </a:r>
            <a:r>
              <a:rPr lang="en-US" dirty="0" smtClean="0"/>
              <a:t>) will be transferred at their mobile number.</a:t>
            </a:r>
          </a:p>
          <a:p>
            <a:pPr algn="just"/>
            <a:r>
              <a:rPr lang="en-US" dirty="0" smtClean="0"/>
              <a:t>Respondents who will find it difficult to come for follow-up survey, we will provision for telephonic interview.</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Conclusion</a:t>
            </a:r>
            <a:endParaRPr lang="en-US" b="1" dirty="0">
              <a:solidFill>
                <a:srgbClr val="0070C0"/>
              </a:solidFill>
            </a:endParaRPr>
          </a:p>
        </p:txBody>
      </p:sp>
      <p:sp>
        <p:nvSpPr>
          <p:cNvPr id="3" name="Content Placeholder 2"/>
          <p:cNvSpPr>
            <a:spLocks noGrp="1"/>
          </p:cNvSpPr>
          <p:nvPr>
            <p:ph idx="1"/>
          </p:nvPr>
        </p:nvSpPr>
        <p:spPr>
          <a:xfrm>
            <a:off x="762000" y="1447800"/>
            <a:ext cx="8001000" cy="5181600"/>
          </a:xfrm>
        </p:spPr>
        <p:txBody>
          <a:bodyPr>
            <a:normAutofit fontScale="85000" lnSpcReduction="20000"/>
          </a:bodyPr>
          <a:lstStyle/>
          <a:p>
            <a:pPr algn="just"/>
            <a:r>
              <a:rPr lang="en-US" dirty="0" smtClean="0"/>
              <a:t>Providing job-opportunity to the </a:t>
            </a:r>
            <a:r>
              <a:rPr lang="en-US" dirty="0" err="1" smtClean="0"/>
              <a:t>Monga</a:t>
            </a:r>
            <a:r>
              <a:rPr lang="en-US" dirty="0" smtClean="0"/>
              <a:t>-Prone population could be a solution to reduce the seasonality led poverty at Northern Bangladesh.</a:t>
            </a:r>
          </a:p>
          <a:p>
            <a:pPr algn="just"/>
            <a:r>
              <a:rPr lang="en-US" dirty="0" smtClean="0"/>
              <a:t>One effective Pro-Poor growth strategy for Government of Bangladesh is to connect the poverty pockets with growth poles. Our proposed research will help government to understand how we can achieve this with better targeting.</a:t>
            </a:r>
          </a:p>
          <a:p>
            <a:pPr algn="just"/>
            <a:r>
              <a:rPr lang="en-US" dirty="0" smtClean="0"/>
              <a:t>Majority of the garments workers are female, hence our research will also help us to understand how female employment could change the intra-household welfare and decision making. </a:t>
            </a:r>
          </a:p>
          <a:p>
            <a:pPr algn="just"/>
            <a:r>
              <a:rPr lang="en-US" dirty="0" smtClean="0"/>
              <a:t>It will also help us to rethink on how we can change the way TVET typically works in Bangladesh.</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4419600"/>
            <a:ext cx="7162800" cy="1161070"/>
          </a:xfrm>
        </p:spPr>
        <p:txBody>
          <a:bodyPr>
            <a:normAutofit fontScale="90000"/>
          </a:bodyPr>
          <a:lstStyle/>
          <a:p>
            <a:pPr algn="ctr"/>
            <a:r>
              <a:rPr lang="en-US" b="1" dirty="0" smtClean="0"/>
              <a:t>Questions and Comments are welcome!</a:t>
            </a:r>
            <a:br>
              <a:rPr lang="en-US" b="1" dirty="0" smtClean="0"/>
            </a:br>
            <a:endParaRPr lang="en-US" dirty="0"/>
          </a:p>
        </p:txBody>
      </p:sp>
      <p:sp>
        <p:nvSpPr>
          <p:cNvPr id="3" name="Content Placeholder 2"/>
          <p:cNvSpPr>
            <a:spLocks noGrp="1"/>
          </p:cNvSpPr>
          <p:nvPr>
            <p:ph type="subTitle" idx="1"/>
          </p:nvPr>
        </p:nvSpPr>
        <p:spPr>
          <a:xfrm>
            <a:off x="1447800" y="1524000"/>
            <a:ext cx="7406640" cy="1752600"/>
          </a:xfrm>
        </p:spPr>
        <p:txBody>
          <a:bodyPr>
            <a:normAutofit/>
          </a:bodyPr>
          <a:lstStyle/>
          <a:p>
            <a:pPr algn="ctr">
              <a:buNone/>
            </a:pPr>
            <a:r>
              <a:rPr lang="en-US" sz="7200" b="1" dirty="0" smtClean="0"/>
              <a:t>Thank you</a:t>
            </a:r>
            <a:endParaRPr lang="en-US" sz="7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762000" y="1219200"/>
            <a:ext cx="7772400" cy="5410200"/>
          </a:xfrm>
        </p:spPr>
        <p:txBody>
          <a:bodyPr>
            <a:normAutofit fontScale="55000" lnSpcReduction="20000"/>
          </a:bodyPr>
          <a:lstStyle/>
          <a:p>
            <a:r>
              <a:rPr lang="de-DE" dirty="0" smtClean="0"/>
              <a:t>Adams, A. V. (2012). "The Role of skills development in overcoming social disadvantage." Background paper prepared for the Education for All Global Monitoring Report.</a:t>
            </a:r>
            <a:endParaRPr lang="en-US" dirty="0" smtClean="0"/>
          </a:p>
          <a:p>
            <a:r>
              <a:rPr lang="de-DE" dirty="0" smtClean="0"/>
              <a:t>Orazio Attanasio, , Adriana Kugler, , Costas Meghir. (2011). Subsidizing Vocational Training for Disadvantaged Youth in Colombia: Evidence from a Randomized Trial. American Economic Journal:  Applied Economics 3:3, 188-220.</a:t>
            </a:r>
            <a:endParaRPr lang="en-US" dirty="0" smtClean="0"/>
          </a:p>
          <a:p>
            <a:r>
              <a:rPr lang="de-DE" dirty="0" smtClean="0"/>
              <a:t>Bangladesh Export Processing Bureau (2009). Annual Report on the Ready Made Garment Industry,.</a:t>
            </a:r>
            <a:endParaRPr lang="en-US" dirty="0" smtClean="0"/>
          </a:p>
          <a:p>
            <a:r>
              <a:rPr lang="de-DE" dirty="0" smtClean="0"/>
              <a:t>Bangladesh Garment Manufacturers and Exporters Association (2010). Ready Made Garment Yearbook.</a:t>
            </a:r>
          </a:p>
          <a:p>
            <a:r>
              <a:rPr lang="en-US" dirty="0" smtClean="0"/>
              <a:t>Government of Bangladesh. 2008b. </a:t>
            </a:r>
            <a:r>
              <a:rPr lang="en-US" i="1" dirty="0" smtClean="0"/>
              <a:t>Household Income and Expenditure Survey 2005 Report.</a:t>
            </a:r>
          </a:p>
          <a:p>
            <a:pPr>
              <a:buNone/>
            </a:pPr>
            <a:r>
              <a:rPr lang="en-US" dirty="0" smtClean="0"/>
              <a:t>	Dhaka, Bangladesh: Bureau of Statistics </a:t>
            </a:r>
            <a:endParaRPr lang="de-DE" dirty="0" smtClean="0"/>
          </a:p>
          <a:p>
            <a:r>
              <a:rPr lang="en-US" dirty="0" err="1" smtClean="0"/>
              <a:t>Khandker</a:t>
            </a:r>
            <a:r>
              <a:rPr lang="en-US" dirty="0" smtClean="0"/>
              <a:t>, S. R. (2012). "Seasonality of income and poverty in Bangladesh." Journal of Development Economics 97(2): 244-256.</a:t>
            </a:r>
          </a:p>
          <a:p>
            <a:r>
              <a:rPr lang="en-US" dirty="0" smtClean="0"/>
              <a:t>World Bank. 2008. </a:t>
            </a:r>
            <a:r>
              <a:rPr lang="en-US" i="1" dirty="0" smtClean="0"/>
              <a:t>Poverty Assessment for Bangladesh: Creating Opportunities and Bridging the East-West Divide. Bangladesh Development Series Paper No. 26. Dhaka, Bangladesh: The </a:t>
            </a:r>
            <a:r>
              <a:rPr lang="en-US" dirty="0" smtClean="0"/>
              <a:t>World Bank.</a:t>
            </a:r>
          </a:p>
          <a:p>
            <a:r>
              <a:rPr lang="en-US" dirty="0" smtClean="0"/>
              <a:t>World Bank. 2009 </a:t>
            </a:r>
            <a:r>
              <a:rPr lang="en-US" i="1" dirty="0" smtClean="0"/>
              <a:t>Addressing Extreme Poverty in Bangladesh: The Case of </a:t>
            </a:r>
            <a:r>
              <a:rPr lang="en-US" i="1" dirty="0" err="1" smtClean="0"/>
              <a:t>Monga</a:t>
            </a:r>
            <a:r>
              <a:rPr lang="en-US" i="1" dirty="0" smtClean="0"/>
              <a:t>. Concept </a:t>
            </a:r>
            <a:r>
              <a:rPr lang="en-US" dirty="0" smtClean="0"/>
              <a:t>Note. Unpublished.</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ctr"/>
            <a:r>
              <a:rPr lang="en-US" b="1" dirty="0" smtClean="0">
                <a:solidFill>
                  <a:srgbClr val="0070C0"/>
                </a:solidFill>
              </a:rPr>
              <a:t>Motivation: Poverty Angle </a:t>
            </a:r>
            <a:endParaRPr lang="en-US" b="1" dirty="0">
              <a:solidFill>
                <a:srgbClr val="0070C0"/>
              </a:solidFill>
            </a:endParaRPr>
          </a:p>
        </p:txBody>
      </p:sp>
      <p:sp>
        <p:nvSpPr>
          <p:cNvPr id="3" name="Content Placeholder 2"/>
          <p:cNvSpPr>
            <a:spLocks noGrp="1"/>
          </p:cNvSpPr>
          <p:nvPr>
            <p:ph idx="1"/>
          </p:nvPr>
        </p:nvSpPr>
        <p:spPr>
          <a:xfrm>
            <a:off x="635388" y="1493516"/>
            <a:ext cx="8382000" cy="5181600"/>
          </a:xfrm>
        </p:spPr>
        <p:txBody>
          <a:bodyPr>
            <a:normAutofit fontScale="92500" lnSpcReduction="20000"/>
          </a:bodyPr>
          <a:lstStyle/>
          <a:p>
            <a:pPr algn="just"/>
            <a:r>
              <a:rPr lang="en-US" sz="3200" dirty="0" smtClean="0"/>
              <a:t>Bangladesh is achieving resilient growth for the last one decade (6% annual) despite the global and domestic issues.</a:t>
            </a:r>
          </a:p>
          <a:p>
            <a:pPr algn="just"/>
            <a:r>
              <a:rPr lang="en-US" sz="3200" dirty="0" smtClean="0"/>
              <a:t>National Headcount ration of poverty has reduced to 31.5  percent in 2010 from 40 percent in 2005 (HIES 2005, 2010)</a:t>
            </a:r>
          </a:p>
          <a:p>
            <a:pPr algn="just"/>
            <a:r>
              <a:rPr lang="en-US" sz="3200" dirty="0" smtClean="0"/>
              <a:t>However, Bangladesh still remains a poor country and probably the gains from growth and poverty reduction has been uneven or miss-targeted.</a:t>
            </a:r>
          </a:p>
          <a:p>
            <a:pPr algn="just"/>
            <a:r>
              <a:rPr lang="en-US" sz="3200" dirty="0" smtClean="0"/>
              <a:t> There might be a need for “pro-poor” growth strategy where we can connect the “poverty pockets” with </a:t>
            </a:r>
            <a:r>
              <a:rPr lang="en-US" sz="3200" u="sng" dirty="0" smtClean="0"/>
              <a:t>growth poles</a:t>
            </a:r>
            <a:r>
              <a:rPr lang="en-US" sz="3200" dirty="0" smtClean="0"/>
              <a:t> of Bangladesh by providing job opportunity for the poor</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498080" cy="1143000"/>
          </a:xfrm>
        </p:spPr>
        <p:txBody>
          <a:bodyPr>
            <a:normAutofit fontScale="90000"/>
          </a:bodyPr>
          <a:lstStyle/>
          <a:p>
            <a:r>
              <a:rPr lang="en-US" b="1" dirty="0" smtClean="0">
                <a:solidFill>
                  <a:srgbClr val="0070C0"/>
                </a:solidFill>
              </a:rPr>
              <a:t>Motivation: </a:t>
            </a:r>
            <a:br>
              <a:rPr lang="en-US" b="1" dirty="0" smtClean="0">
                <a:solidFill>
                  <a:srgbClr val="0070C0"/>
                </a:solidFill>
              </a:rPr>
            </a:br>
            <a:r>
              <a:rPr lang="en-US" b="1" dirty="0" smtClean="0">
                <a:solidFill>
                  <a:srgbClr val="0070C0"/>
                </a:solidFill>
              </a:rPr>
              <a:t>Poverty </a:t>
            </a:r>
            <a:br>
              <a:rPr lang="en-US" b="1" dirty="0" smtClean="0">
                <a:solidFill>
                  <a:srgbClr val="0070C0"/>
                </a:solidFill>
              </a:rPr>
            </a:br>
            <a:r>
              <a:rPr lang="en-US" b="1" dirty="0" smtClean="0">
                <a:solidFill>
                  <a:srgbClr val="0070C0"/>
                </a:solidFill>
              </a:rPr>
              <a:t>Pocket</a:t>
            </a:r>
            <a:endParaRPr lang="en-US" b="1" dirty="0">
              <a:solidFill>
                <a:srgbClr val="0070C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152308" y="-1"/>
            <a:ext cx="4724400" cy="6891433"/>
          </a:xfrm>
          <a:prstGeom prst="rect">
            <a:avLst/>
          </a:prstGeom>
          <a:noFill/>
          <a:ln w="9525">
            <a:noFill/>
            <a:miter lim="800000"/>
            <a:headEnd/>
            <a:tailEnd/>
          </a:ln>
        </p:spPr>
      </p:pic>
      <p:cxnSp>
        <p:nvCxnSpPr>
          <p:cNvPr id="7" name="Curved Connector 6"/>
          <p:cNvCxnSpPr/>
          <p:nvPr/>
        </p:nvCxnSpPr>
        <p:spPr>
          <a:xfrm flipV="1">
            <a:off x="1371600" y="1905000"/>
            <a:ext cx="2819400" cy="2514600"/>
          </a:xfrm>
          <a:prstGeom prst="curvedConnector3">
            <a:avLst>
              <a:gd name="adj1" fmla="val 50000"/>
            </a:avLst>
          </a:prstGeom>
          <a:ln w="31750">
            <a:tailEnd type="stealth"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191000" y="228600"/>
            <a:ext cx="2362200" cy="2819400"/>
          </a:xfrm>
          <a:prstGeom prst="ellipse">
            <a:avLst/>
          </a:prstGeom>
          <a:noFill/>
          <a:ln w="254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nip and Round Single Corner Rectangle 11"/>
          <p:cNvSpPr/>
          <p:nvPr/>
        </p:nvSpPr>
        <p:spPr>
          <a:xfrm>
            <a:off x="381000" y="4419600"/>
            <a:ext cx="2743200" cy="17526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Northern Bangladesh</a:t>
            </a:r>
          </a:p>
          <a:p>
            <a:pPr algn="ctr"/>
            <a:r>
              <a:rPr lang="en-US" sz="2000" dirty="0" smtClean="0"/>
              <a:t>(one of the poverty pockets)</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fontScale="90000"/>
          </a:bodyPr>
          <a:lstStyle/>
          <a:p>
            <a:pPr algn="ctr"/>
            <a:r>
              <a:rPr lang="en-US" b="1" dirty="0" smtClean="0">
                <a:solidFill>
                  <a:srgbClr val="0070C0"/>
                </a:solidFill>
              </a:rPr>
              <a:t>Motivation: Northern Bangladesh</a:t>
            </a:r>
            <a:endParaRPr lang="en-US" b="1" dirty="0">
              <a:solidFill>
                <a:srgbClr val="0070C0"/>
              </a:solidFill>
            </a:endParaRPr>
          </a:p>
        </p:txBody>
      </p:sp>
      <p:sp>
        <p:nvSpPr>
          <p:cNvPr id="3" name="Content Placeholder 2"/>
          <p:cNvSpPr>
            <a:spLocks noGrp="1"/>
          </p:cNvSpPr>
          <p:nvPr>
            <p:ph idx="1"/>
          </p:nvPr>
        </p:nvSpPr>
        <p:spPr>
          <a:xfrm>
            <a:off x="762000" y="1447800"/>
            <a:ext cx="7924800" cy="5105400"/>
          </a:xfrm>
        </p:spPr>
        <p:txBody>
          <a:bodyPr>
            <a:normAutofit fontScale="85000" lnSpcReduction="10000"/>
          </a:bodyPr>
          <a:lstStyle/>
          <a:p>
            <a:pPr algn="just"/>
            <a:r>
              <a:rPr lang="en-US" sz="3200" dirty="0" smtClean="0"/>
              <a:t>Northern Bangladesh is one of the most poverty stricken areas of Bangladesh. </a:t>
            </a:r>
          </a:p>
          <a:p>
            <a:pPr algn="just"/>
            <a:r>
              <a:rPr lang="en-US" sz="3200" dirty="0" smtClean="0"/>
              <a:t>The area is very disaster </a:t>
            </a:r>
            <a:r>
              <a:rPr lang="en-US" sz="3200" dirty="0" smtClean="0"/>
              <a:t>prone:</a:t>
            </a:r>
          </a:p>
          <a:p>
            <a:pPr algn="just">
              <a:buNone/>
            </a:pPr>
            <a:r>
              <a:rPr lang="en-US" dirty="0" smtClean="0"/>
              <a:t>	</a:t>
            </a:r>
            <a:r>
              <a:rPr lang="en-US" sz="3200" dirty="0" smtClean="0"/>
              <a:t> a. </a:t>
            </a:r>
            <a:r>
              <a:rPr lang="de-DE" sz="3200" u="sng" dirty="0" smtClean="0"/>
              <a:t>floods </a:t>
            </a:r>
            <a:r>
              <a:rPr lang="de-DE" sz="3200" u="sng" dirty="0" smtClean="0"/>
              <a:t>and river erosion</a:t>
            </a:r>
            <a:r>
              <a:rPr lang="de-DE" sz="3200" dirty="0" smtClean="0"/>
              <a:t> during the monsoon; </a:t>
            </a:r>
            <a:endParaRPr lang="de-DE" sz="3200" dirty="0" smtClean="0"/>
          </a:p>
          <a:p>
            <a:pPr algn="just">
              <a:buNone/>
            </a:pPr>
            <a:r>
              <a:rPr lang="de-DE" dirty="0" smtClean="0"/>
              <a:t>	 </a:t>
            </a:r>
            <a:r>
              <a:rPr lang="de-DE" dirty="0" smtClean="0"/>
              <a:t>b. </a:t>
            </a:r>
            <a:r>
              <a:rPr lang="de-DE" sz="3200" u="sng" dirty="0" smtClean="0"/>
              <a:t>cold </a:t>
            </a:r>
            <a:r>
              <a:rPr lang="de-DE" sz="3200" u="sng" dirty="0" smtClean="0"/>
              <a:t>spells</a:t>
            </a:r>
            <a:r>
              <a:rPr lang="de-DE" sz="3200" dirty="0" smtClean="0"/>
              <a:t> during the winter and </a:t>
            </a:r>
            <a:endParaRPr lang="de-DE" sz="3200" dirty="0" smtClean="0"/>
          </a:p>
          <a:p>
            <a:pPr algn="just">
              <a:buNone/>
            </a:pPr>
            <a:r>
              <a:rPr lang="de-DE" dirty="0" smtClean="0"/>
              <a:t>	</a:t>
            </a:r>
            <a:r>
              <a:rPr lang="de-DE" dirty="0" smtClean="0"/>
              <a:t> c. </a:t>
            </a:r>
            <a:r>
              <a:rPr lang="de-DE" sz="3200" u="sng" dirty="0" smtClean="0"/>
              <a:t>seasonal </a:t>
            </a:r>
            <a:r>
              <a:rPr lang="de-DE" sz="3200" u="sng" dirty="0" smtClean="0"/>
              <a:t>deprivation and famine-like conditions</a:t>
            </a:r>
            <a:r>
              <a:rPr lang="de-DE" sz="3200" dirty="0" smtClean="0"/>
              <a:t> during the lean </a:t>
            </a:r>
            <a:r>
              <a:rPr lang="de-DE" sz="3200" dirty="0" smtClean="0"/>
              <a:t>season.</a:t>
            </a:r>
            <a:endParaRPr lang="de-DE" sz="3200" dirty="0" smtClean="0"/>
          </a:p>
          <a:p>
            <a:pPr algn="just"/>
            <a:r>
              <a:rPr lang="en-US" sz="3200" dirty="0" smtClean="0"/>
              <a:t>Extreme </a:t>
            </a:r>
            <a:r>
              <a:rPr lang="en-US" dirty="0" smtClean="0"/>
              <a:t>poverty was 17 percent higher in northern Bangladesh compared to the rest of the country in 2005(GOB 2008).</a:t>
            </a:r>
          </a:p>
          <a:p>
            <a:pPr algn="just"/>
            <a:r>
              <a:rPr lang="en-US" sz="3200" dirty="0" smtClean="0"/>
              <a:t>Government provided safety net program is inadequate to reduce poverty (</a:t>
            </a:r>
            <a:r>
              <a:rPr lang="en-US" sz="3200" dirty="0" err="1" smtClean="0"/>
              <a:t>Khandker</a:t>
            </a:r>
            <a:r>
              <a:rPr lang="en-US" sz="3200" dirty="0" smtClean="0"/>
              <a:t> 2012)</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Motivation: Growth Pole</a:t>
            </a:r>
            <a:endParaRPr lang="en-US" b="1" dirty="0">
              <a:solidFill>
                <a:srgbClr val="0070C0"/>
              </a:solidFill>
            </a:endParaRPr>
          </a:p>
        </p:txBody>
      </p:sp>
      <p:sp>
        <p:nvSpPr>
          <p:cNvPr id="3" name="Content Placeholder 2"/>
          <p:cNvSpPr>
            <a:spLocks noGrp="1"/>
          </p:cNvSpPr>
          <p:nvPr>
            <p:ph idx="1"/>
          </p:nvPr>
        </p:nvSpPr>
        <p:spPr>
          <a:xfrm>
            <a:off x="744420" y="1447800"/>
            <a:ext cx="7637580" cy="4800600"/>
          </a:xfrm>
        </p:spPr>
        <p:txBody>
          <a:bodyPr>
            <a:normAutofit fontScale="92500" lnSpcReduction="20000"/>
          </a:bodyPr>
          <a:lstStyle/>
          <a:p>
            <a:pPr algn="just"/>
            <a:r>
              <a:rPr lang="en-US" sz="3200" dirty="0" smtClean="0"/>
              <a:t>One of the growth poles of Bangladesh is the RMG sector, </a:t>
            </a:r>
            <a:endParaRPr lang="en-US" sz="3200" dirty="0" smtClean="0"/>
          </a:p>
          <a:p>
            <a:pPr algn="just">
              <a:buNone/>
            </a:pPr>
            <a:r>
              <a:rPr lang="en-US" dirty="0" smtClean="0"/>
              <a:t>   -A</a:t>
            </a:r>
            <a:r>
              <a:rPr lang="en-US" sz="3200" dirty="0" smtClean="0"/>
              <a:t> </a:t>
            </a:r>
            <a:r>
              <a:rPr lang="en-US" sz="3200" dirty="0" smtClean="0"/>
              <a:t>very large provider of jobs, especially for women.</a:t>
            </a:r>
          </a:p>
          <a:p>
            <a:pPr algn="just"/>
            <a:r>
              <a:rPr lang="en-US" sz="3200" dirty="0" smtClean="0"/>
              <a:t>It has been growing at 15 to 20 percent per year since the late 1970s. </a:t>
            </a:r>
          </a:p>
          <a:p>
            <a:pPr algn="just"/>
            <a:r>
              <a:rPr lang="en-US" sz="3200" dirty="0" smtClean="0"/>
              <a:t>Currently it accounts for more than 80 percent of export earnings (US$12 billion in 2009).</a:t>
            </a:r>
          </a:p>
          <a:p>
            <a:pPr algn="just"/>
            <a:r>
              <a:rPr lang="en-US" sz="3200" dirty="0" smtClean="0"/>
              <a:t>The demand for additional skilled labor is still estimated to be between 350,000 and 450,000 by the (BGMEA) and  (BKMEA).</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Employment Growth at RMG</a:t>
            </a:r>
            <a:endParaRPr lang="en-US" b="1" dirty="0">
              <a:solidFill>
                <a:srgbClr val="0070C0"/>
              </a:solidFill>
            </a:endParaRPr>
          </a:p>
        </p:txBody>
      </p:sp>
      <p:pic>
        <p:nvPicPr>
          <p:cNvPr id="7170" name="Picture 2"/>
          <p:cNvPicPr>
            <a:picLocks noGrp="1" noChangeAspect="1" noChangeArrowheads="1"/>
          </p:cNvPicPr>
          <p:nvPr>
            <p:ph idx="1"/>
          </p:nvPr>
        </p:nvPicPr>
        <p:blipFill>
          <a:blip r:embed="rId2" cstate="print"/>
          <a:srcRect l="37764" t="29216" r="17528" b="5722"/>
          <a:stretch>
            <a:fillRect/>
          </a:stretch>
        </p:blipFill>
        <p:spPr bwMode="auto">
          <a:xfrm>
            <a:off x="1676400" y="1600199"/>
            <a:ext cx="6934200" cy="4925291"/>
          </a:xfrm>
          <a:prstGeom prst="rect">
            <a:avLst/>
          </a:prstGeom>
          <a:noFill/>
          <a:ln w="9525">
            <a:noFill/>
            <a:miter lim="800000"/>
            <a:headEnd/>
            <a:tailEnd/>
          </a:ln>
        </p:spPr>
      </p:pic>
      <p:sp>
        <p:nvSpPr>
          <p:cNvPr id="4" name="TextBox 3"/>
          <p:cNvSpPr txBox="1"/>
          <p:nvPr/>
        </p:nvSpPr>
        <p:spPr>
          <a:xfrm>
            <a:off x="2133600" y="6488668"/>
            <a:ext cx="6248400" cy="307777"/>
          </a:xfrm>
          <a:prstGeom prst="rect">
            <a:avLst/>
          </a:prstGeom>
          <a:noFill/>
        </p:spPr>
        <p:txBody>
          <a:bodyPr wrap="square" rtlCol="0">
            <a:spAutoFit/>
          </a:bodyPr>
          <a:lstStyle/>
          <a:p>
            <a:r>
              <a:rPr lang="en-US" sz="1400" i="1" dirty="0" smtClean="0"/>
              <a:t>Source: BGMEA Website</a:t>
            </a:r>
            <a:endParaRPr lang="en-US" sz="14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Motivation</a:t>
            </a:r>
            <a:endParaRPr lang="en-US" b="1" dirty="0">
              <a:solidFill>
                <a:srgbClr val="0070C0"/>
              </a:solidFill>
            </a:endParaRPr>
          </a:p>
        </p:txBody>
      </p:sp>
      <p:sp>
        <p:nvSpPr>
          <p:cNvPr id="3" name="Content Placeholder 2"/>
          <p:cNvSpPr>
            <a:spLocks noGrp="1"/>
          </p:cNvSpPr>
          <p:nvPr>
            <p:ph idx="1"/>
          </p:nvPr>
        </p:nvSpPr>
        <p:spPr>
          <a:xfrm>
            <a:off x="744420" y="1447800"/>
            <a:ext cx="8153400" cy="5410200"/>
          </a:xfrm>
        </p:spPr>
        <p:txBody>
          <a:bodyPr>
            <a:normAutofit lnSpcReduction="10000"/>
          </a:bodyPr>
          <a:lstStyle/>
          <a:p>
            <a:pPr algn="just"/>
            <a:r>
              <a:rPr lang="en-US" sz="2800" dirty="0" smtClean="0"/>
              <a:t>Would it be possible for us to use this growth pole of RMG sectors with the poverty pockets of Northern Bangladesh? </a:t>
            </a:r>
            <a:r>
              <a:rPr lang="en-US" sz="2800" u="sng" dirty="0" smtClean="0"/>
              <a:t>We need to know:</a:t>
            </a:r>
          </a:p>
          <a:p>
            <a:pPr algn="just"/>
            <a:r>
              <a:rPr lang="en-US" sz="2800" dirty="0" smtClean="0">
                <a:solidFill>
                  <a:schemeClr val="accent3"/>
                </a:solidFill>
              </a:rPr>
              <a:t>What is the current share of RMG workers form Northern Bangladesh? How can we improve it?</a:t>
            </a:r>
          </a:p>
          <a:p>
            <a:pPr algn="just"/>
            <a:r>
              <a:rPr lang="en-US" sz="2800" dirty="0" smtClean="0">
                <a:solidFill>
                  <a:schemeClr val="accent3"/>
                </a:solidFill>
              </a:rPr>
              <a:t>Is traditional </a:t>
            </a:r>
            <a:r>
              <a:rPr lang="en-US" sz="2800" i="1" dirty="0" smtClean="0">
                <a:solidFill>
                  <a:schemeClr val="accent3"/>
                </a:solidFill>
              </a:rPr>
              <a:t>job referral system</a:t>
            </a:r>
            <a:r>
              <a:rPr lang="en-US" sz="2800" dirty="0" smtClean="0">
                <a:solidFill>
                  <a:schemeClr val="accent3"/>
                </a:solidFill>
              </a:rPr>
              <a:t> sufficient or we need some </a:t>
            </a:r>
            <a:r>
              <a:rPr lang="en-US" sz="2800" u="sng" dirty="0" smtClean="0">
                <a:solidFill>
                  <a:schemeClr val="accent3"/>
                </a:solidFill>
              </a:rPr>
              <a:t>additional interventions</a:t>
            </a:r>
            <a:r>
              <a:rPr lang="en-US" sz="2800" dirty="0" smtClean="0">
                <a:solidFill>
                  <a:schemeClr val="accent3"/>
                </a:solidFill>
              </a:rPr>
              <a:t> to ensure larger participants from Northern Bangladesh to RMG sector (targeting)?</a:t>
            </a:r>
          </a:p>
          <a:p>
            <a:pPr algn="just"/>
            <a:r>
              <a:rPr lang="en-US" sz="2800" dirty="0" smtClean="0">
                <a:solidFill>
                  <a:schemeClr val="accent3"/>
                </a:solidFill>
              </a:rPr>
              <a:t>How these people will ensure skill? Can </a:t>
            </a:r>
            <a:r>
              <a:rPr lang="en-US" sz="2800" u="sng" dirty="0" smtClean="0">
                <a:solidFill>
                  <a:schemeClr val="accent3"/>
                </a:solidFill>
              </a:rPr>
              <a:t>Technical Vocational Education and Training (TVET) </a:t>
            </a:r>
            <a:r>
              <a:rPr lang="en-US" sz="2800" dirty="0" smtClean="0">
                <a:solidFill>
                  <a:schemeClr val="accent3"/>
                </a:solidFill>
              </a:rPr>
              <a:t>provide this support?</a:t>
            </a:r>
          </a:p>
          <a:p>
            <a:pPr algn="just">
              <a:buNone/>
            </a:pPr>
            <a:endParaRPr lang="en-US" sz="2800" dirty="0" smtClean="0"/>
          </a:p>
          <a:p>
            <a:pPr algn="just"/>
            <a:endParaRPr lang="en-US" sz="2800" dirty="0" smtClean="0"/>
          </a:p>
          <a:p>
            <a:pPr algn="just"/>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Background</a:t>
            </a:r>
            <a:endParaRPr lang="en-US" b="1" dirty="0">
              <a:solidFill>
                <a:srgbClr val="0070C0"/>
              </a:solidFill>
            </a:endParaRPr>
          </a:p>
        </p:txBody>
      </p:sp>
      <p:sp>
        <p:nvSpPr>
          <p:cNvPr id="3" name="Content Placeholder 2"/>
          <p:cNvSpPr>
            <a:spLocks noGrp="1"/>
          </p:cNvSpPr>
          <p:nvPr>
            <p:ph idx="1"/>
          </p:nvPr>
        </p:nvSpPr>
        <p:spPr>
          <a:xfrm>
            <a:off x="762000" y="1447800"/>
            <a:ext cx="8001000" cy="5105400"/>
          </a:xfrm>
        </p:spPr>
        <p:txBody>
          <a:bodyPr>
            <a:normAutofit fontScale="85000" lnSpcReduction="20000"/>
          </a:bodyPr>
          <a:lstStyle/>
          <a:p>
            <a:pPr algn="just"/>
            <a:r>
              <a:rPr lang="en-US" dirty="0" smtClean="0"/>
              <a:t>The </a:t>
            </a:r>
            <a:r>
              <a:rPr lang="de-DE" dirty="0" smtClean="0"/>
              <a:t>majority (85 percent) of garment workers are migrants; however, their distribution by source region is rather skewed.</a:t>
            </a:r>
          </a:p>
          <a:p>
            <a:pPr algn="just"/>
            <a:r>
              <a:rPr lang="de-DE" dirty="0" smtClean="0"/>
              <a:t>For instances, Northern Bangladesh has the lowest participation rate in the garment industry (according to one BGMEA, approximately five percent of the workers are from the northern areas). </a:t>
            </a:r>
          </a:p>
          <a:p>
            <a:r>
              <a:rPr lang="de-DE" dirty="0" smtClean="0"/>
              <a:t>Why such regional difference? Could be due to</a:t>
            </a:r>
          </a:p>
          <a:p>
            <a:pPr algn="just">
              <a:buNone/>
            </a:pPr>
            <a:r>
              <a:rPr lang="de-DE" dirty="0" smtClean="0"/>
              <a:t>	</a:t>
            </a:r>
            <a:r>
              <a:rPr lang="de-DE" dirty="0" smtClean="0">
                <a:solidFill>
                  <a:schemeClr val="accent3"/>
                </a:solidFill>
              </a:rPr>
              <a:t>- 	lack of information on job opportunities, </a:t>
            </a:r>
          </a:p>
          <a:p>
            <a:pPr algn="just">
              <a:buNone/>
            </a:pPr>
            <a:r>
              <a:rPr lang="de-DE" dirty="0" smtClean="0">
                <a:solidFill>
                  <a:schemeClr val="accent3"/>
                </a:solidFill>
              </a:rPr>
              <a:t>	- 	the absence of social networks in the growth 	poles,   and </a:t>
            </a:r>
          </a:p>
          <a:p>
            <a:pPr algn="just">
              <a:buNone/>
            </a:pPr>
            <a:r>
              <a:rPr lang="de-DE" dirty="0" smtClean="0">
                <a:solidFill>
                  <a:schemeClr val="accent3"/>
                </a:solidFill>
              </a:rPr>
              <a:t>	- 	the lack of adequate training, preparation, and 	support in making the transition to garment 	factories in urban settings.</a:t>
            </a:r>
            <a:r>
              <a:rPr lang="en-US" dirty="0" smtClean="0">
                <a:solidFill>
                  <a:schemeClr val="accent3"/>
                </a:solidFill>
              </a:rPr>
              <a:t>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1832</TotalTime>
  <Words>1465</Words>
  <Application>Microsoft Office PowerPoint</Application>
  <PresentationFormat>On-screen Show (4:3)</PresentationFormat>
  <Paragraphs>164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Reducing Extreme Poverty through  Skill Training for  Industry Job Placement  Researcher Workshop, IZA|GLM phase II  </vt:lpstr>
      <vt:lpstr>Outline</vt:lpstr>
      <vt:lpstr>Motivation: Poverty Angle </vt:lpstr>
      <vt:lpstr>Motivation:  Poverty  Pocket</vt:lpstr>
      <vt:lpstr>Motivation: Northern Bangladesh</vt:lpstr>
      <vt:lpstr>Motivation: Growth Pole</vt:lpstr>
      <vt:lpstr>Employment Growth at RMG</vt:lpstr>
      <vt:lpstr>Motivation</vt:lpstr>
      <vt:lpstr>Background</vt:lpstr>
      <vt:lpstr>Background</vt:lpstr>
      <vt:lpstr>GUK Intervention </vt:lpstr>
      <vt:lpstr>GUK Intervention</vt:lpstr>
      <vt:lpstr>Beneficiary selection: PRA method </vt:lpstr>
      <vt:lpstr>GUK Training Center</vt:lpstr>
      <vt:lpstr>GUK Interns working at a factory</vt:lpstr>
      <vt:lpstr>Research Design </vt:lpstr>
      <vt:lpstr>Research Design </vt:lpstr>
      <vt:lpstr>Research Design </vt:lpstr>
      <vt:lpstr>Research Design: Household Survey</vt:lpstr>
      <vt:lpstr>Slide 20</vt:lpstr>
      <vt:lpstr>Research Questions</vt:lpstr>
      <vt:lpstr>Research Questions</vt:lpstr>
      <vt:lpstr>Other issues: Cost effectiveness </vt:lpstr>
      <vt:lpstr>Other Issues: Ethical Ground </vt:lpstr>
      <vt:lpstr>Other Issue: Tracking</vt:lpstr>
      <vt:lpstr>Conclusion</vt:lpstr>
      <vt:lpstr>Questions and Comments are welcome! </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Extreme Poverty through Skill Training for Industry Job Placement:  The Case of RMG in Bangladesh</dc:title>
  <dc:creator>Shonchoy</dc:creator>
  <cp:lastModifiedBy>Shonchoy</cp:lastModifiedBy>
  <cp:revision>60</cp:revision>
  <dcterms:created xsi:type="dcterms:W3CDTF">2013-07-21T06:50:24Z</dcterms:created>
  <dcterms:modified xsi:type="dcterms:W3CDTF">2013-08-20T09:44:27Z</dcterms:modified>
</cp:coreProperties>
</file>