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9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4" autoAdjust="0"/>
    <p:restoredTop sz="71574" autoAdjust="0"/>
  </p:normalViewPr>
  <p:slideViewPr>
    <p:cSldViewPr snapToGrid="0" snapToObjects="1">
      <p:cViewPr varScale="1">
        <p:scale>
          <a:sx n="60" d="100"/>
          <a:sy n="60" d="100"/>
        </p:scale>
        <p:origin x="-21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B876D0-CF53-40FE-AEBA-007D7ECB0FEF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C36443-0A94-4222-A2B7-3A486D447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Goal of this talk: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Explain the Dutch NBN solution, its history, current state and the (nearby) future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(The need to focus on commonalities rather then differences)</a:t>
            </a: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3D5F75-899F-42DD-B0F2-6E0774DB13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Among NBN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Shared policy: what can a user expect from every URN:NBN?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Shared services: all distinct national implementations connected to single entrance,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Shared communication: better explanation on What NBN’s can and cannot provide.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Among other PID solutions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Various organizations have chosen various solutions for their own (often) valid reasons. Given a minimum level of service/policy, this should not hinder them to participate in various infrastructures (national or international (FP7 like CLARIN, DARIAH, CESSDA, EUROPEANA, DRIVER))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Users  / tools should be able to anticipate on a certain level of service for a certain period: fetch object, fetch metadata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Where interoperability is difficult it can be replaced with transparency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DC41B-7723-4630-98E4-788407CC9B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808FA8-DBEF-48D8-8E3D-A555D2899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mtClean="0"/>
              <a:t>Surfshare is a program run by SURFfoundation, which is a part of SURF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mtClean="0"/>
              <a:t>SURFshare  continues where Darenet stopped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smtClean="0"/>
              <a:t>Darenet succeeded in connecting up to 30 repositories to a central portal to its contents: narcis.info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smtClean="0"/>
              <a:t>SURFshare will turn this into a common infrastructure that will 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r>
              <a:rPr lang="en-US" smtClean="0"/>
              <a:t>PID’s, Enhanced Publications, Statisctics , …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r>
              <a:rPr lang="en-US" smtClean="0"/>
              <a:t>A more prominent role for data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34515-7806-4C91-BD74-1F25E809B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Location independence: the evident reason for </a:t>
            </a:r>
            <a:r>
              <a:rPr lang="en-US" dirty="0" err="1" smtClean="0"/>
              <a:t>pid’s</a:t>
            </a:r>
            <a:r>
              <a:rPr lang="en-US" dirty="0" smtClean="0"/>
              <a:t>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Repository-changes cause changes to URLs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Ownership and copyright issues cause resources to transfer to other institutions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“It </a:t>
            </a:r>
            <a:r>
              <a:rPr lang="en-US" dirty="0" err="1" smtClean="0"/>
              <a:t>happpens</a:t>
            </a:r>
            <a:r>
              <a:rPr lang="en-US" dirty="0" smtClean="0"/>
              <a:t> that when researchers move no another institute, their publications will be transferred to their new institute.”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Commitment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The existing repositories had a wide range of different identification-strategies and systems, some used multiple. It was not clear to the user whether is was a safe link to cite, or what the user could expect from that identifier.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Heterogeneity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From the portal (</a:t>
            </a:r>
            <a:r>
              <a:rPr lang="en-US" dirty="0" err="1" smtClean="0"/>
              <a:t>narcis.info</a:t>
            </a:r>
            <a:r>
              <a:rPr lang="en-US" dirty="0" smtClean="0"/>
              <a:t>) you would not know what you would get after clicking the item: a metadata record, a nicely formatted and university branded </a:t>
            </a:r>
            <a:r>
              <a:rPr lang="en-US" dirty="0" err="1" smtClean="0"/>
              <a:t>startpage</a:t>
            </a:r>
            <a:r>
              <a:rPr lang="en-US" dirty="0" smtClean="0"/>
              <a:t> of the resource of the resource itself (a PDF).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It is “acceptable” for users who know how to click, but not usable for automated access, e.g. processing of data, linking between publications and data, fetching the publication for </a:t>
            </a:r>
            <a:r>
              <a:rPr lang="en-US" dirty="0" err="1" smtClean="0"/>
              <a:t>longterm</a:t>
            </a:r>
            <a:r>
              <a:rPr lang="en-US" dirty="0" smtClean="0"/>
              <a:t> preservation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7B20B-A7D5-4411-BD40-6563D02FF4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These are some of the </a:t>
            </a:r>
            <a:r>
              <a:rPr lang="en-US" b="1" smtClean="0"/>
              <a:t>main</a:t>
            </a:r>
            <a:r>
              <a:rPr lang="en-US" smtClean="0"/>
              <a:t> Requirements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Permanent: dangerous to depend on current technology or organizational structures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Transfers between organizations: objects tend to move to other repositories when their authors change from employer. In order to support those, no namespace can be exclusive to a certain organization or repository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Repositories have dealt with a lot of changes and were not to implement severe changes to their systems and assignment was not to have ANY impact on existing workflows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Independence: The amount of dependence on other organizations or technology needs to be balanced. A certain level of control is needed to ensure that future needs can be fulfilled.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6E66F-8CE5-43B2-B1B3-F855740B00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Honour</a:t>
            </a:r>
            <a:r>
              <a:rPr lang="en-US" dirty="0" smtClean="0"/>
              <a:t> Handle for its resolution system, </a:t>
            </a:r>
            <a:r>
              <a:rPr lang="en-US" dirty="0" err="1" smtClean="0"/>
              <a:t>honour</a:t>
            </a:r>
            <a:r>
              <a:rPr lang="en-US" dirty="0" smtClean="0"/>
              <a:t> DOI for using Handle and adding policy, </a:t>
            </a:r>
            <a:r>
              <a:rPr lang="en-US" dirty="0" err="1" smtClean="0"/>
              <a:t>honour</a:t>
            </a:r>
            <a:r>
              <a:rPr lang="en-US" dirty="0" smtClean="0"/>
              <a:t> URN for its origin in the web community, </a:t>
            </a:r>
            <a:r>
              <a:rPr lang="en-US" dirty="0" err="1" smtClean="0"/>
              <a:t>honour</a:t>
            </a:r>
            <a:r>
              <a:rPr lang="en-US" dirty="0" smtClean="0"/>
              <a:t> URN:NBN for its context of national libraries and archives. </a:t>
            </a:r>
            <a:r>
              <a:rPr lang="en-US" dirty="0" err="1" smtClean="0"/>
              <a:t>Honour</a:t>
            </a:r>
            <a:r>
              <a:rPr lang="en-US" dirty="0" smtClean="0"/>
              <a:t> DNB for their distributed implementation which could </a:t>
            </a:r>
            <a:r>
              <a:rPr lang="en-US" dirty="0" err="1" smtClean="0"/>
              <a:t>easiliy</a:t>
            </a:r>
            <a:r>
              <a:rPr lang="en-US" dirty="0" smtClean="0"/>
              <a:t> be copied in the Netherlands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Only if people ask why not X?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Handle: no policy. In order to develop one and to distinct from other handles, we would have needed another recognizable namespace.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Handle: the software/protocol at that time did not fit our needs.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DOI: the domination by non open access publishers, while we were open access libraries and data archives.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URN: no need to start our own fragment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Uniform Resource Name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Internet Engineering Taskforce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World Wide Web Consortium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57FC6-E61E-40D6-BC5B-96AF3FA03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Explain our choice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   The only dependence that this namespace implies  is an agreement with our National Library, and of course the RFC specs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Our needs (and the solution to these needs) were very similar to those of the DNB, who </a:t>
            </a:r>
            <a:r>
              <a:rPr lang="en-US" dirty="0" err="1" smtClean="0"/>
              <a:t>aso</a:t>
            </a:r>
            <a:r>
              <a:rPr lang="en-US" dirty="0" smtClean="0"/>
              <a:t> had a </a:t>
            </a:r>
            <a:r>
              <a:rPr lang="en-US" dirty="0" err="1" smtClean="0"/>
              <a:t>decentralised</a:t>
            </a:r>
            <a:r>
              <a:rPr lang="en-US" dirty="0" smtClean="0"/>
              <a:t> system running, connected via OAI-PMH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Local systems could implement identifier generating and assignment within their own systems and expose these in the existing OAI-PMH metadata (MPEG21-DIDL)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 resolver and a harvester is all that is needed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And a registration agency!</a:t>
            </a: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038D4D-9E9A-4055-AF42-CE989707B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resolver had been built and has connected over 20 repositories serving half a million identifiers. 10 repositories are ready to connect.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Registration agency is still informal. Currently done via phone/email correspondence. Majority are repositories of existing SURFshare infrastructure.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Example of large collection: A researcher who has digitized parliamentary reports identifying every statement from every politician. There is a need to cite these.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(polidocs.nl)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14422-7C76-4C70-B90B-839195A333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Integration with national infrastructure: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The national portal is already putting 1 </a:t>
            </a:r>
            <a:r>
              <a:rPr lang="en-US" dirty="0" err="1" smtClean="0"/>
              <a:t>fte</a:t>
            </a:r>
            <a:r>
              <a:rPr lang="en-US" dirty="0" smtClean="0"/>
              <a:t> into managing the different repositories. Why not share these efforts? Problem: national portal indexes only part of the </a:t>
            </a:r>
            <a:r>
              <a:rPr lang="en-US" dirty="0" err="1" smtClean="0"/>
              <a:t>dutch</a:t>
            </a:r>
            <a:r>
              <a:rPr lang="en-US" dirty="0" smtClean="0"/>
              <a:t> academic </a:t>
            </a:r>
            <a:r>
              <a:rPr lang="en-US" dirty="0" err="1" smtClean="0"/>
              <a:t>ouput</a:t>
            </a:r>
            <a:r>
              <a:rPr lang="en-US" dirty="0" smtClean="0"/>
              <a:t>, not the output from researchers publishing via </a:t>
            </a:r>
            <a:r>
              <a:rPr lang="en-US" dirty="0" err="1" smtClean="0"/>
              <a:t>eg</a:t>
            </a:r>
            <a:r>
              <a:rPr lang="en-US" dirty="0" smtClean="0"/>
              <a:t> university publishers. Need for a complete set via a national aggregator with Portal (</a:t>
            </a:r>
            <a:r>
              <a:rPr lang="en-US" dirty="0" err="1" smtClean="0"/>
              <a:t>narcis</a:t>
            </a:r>
            <a:r>
              <a:rPr lang="en-US" dirty="0" smtClean="0"/>
              <a:t>), Resolver and </a:t>
            </a:r>
            <a:r>
              <a:rPr lang="en-US" dirty="0" err="1" smtClean="0"/>
              <a:t>eDepot</a:t>
            </a:r>
            <a:r>
              <a:rPr lang="en-US" dirty="0" smtClean="0"/>
              <a:t> as consumer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Managing 3 times 30 repositories (90) becomes 1 time 30 repositories and 3 times a central repository (33)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Items can now be </a:t>
            </a:r>
            <a:r>
              <a:rPr lang="en-US" dirty="0" err="1" smtClean="0"/>
              <a:t>synchronised</a:t>
            </a:r>
            <a:r>
              <a:rPr lang="en-US" dirty="0" smtClean="0"/>
              <a:t>: publish link in portal once it is resolvable. Identifiers within National Library can be reused or aligned with </a:t>
            </a:r>
            <a:r>
              <a:rPr lang="en-US" dirty="0" err="1" smtClean="0"/>
              <a:t>pids</a:t>
            </a:r>
            <a:r>
              <a:rPr lang="en-US" dirty="0" smtClean="0"/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Formalize policy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Setup a formal registration agency allow users to register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Formalize who can join and what can be registered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Improve service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Allow users to register identifiers via </a:t>
            </a:r>
            <a:r>
              <a:rPr lang="en-US" dirty="0" err="1" smtClean="0"/>
              <a:t>webservice</a:t>
            </a:r>
            <a:r>
              <a:rPr lang="en-US" dirty="0" smtClean="0"/>
              <a:t>: less ‘lag’ (identifiers are immediately resolvable) and transfer of responsibility (pull becomes push)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Registration via </a:t>
            </a:r>
            <a:r>
              <a:rPr lang="en-US" dirty="0" err="1" smtClean="0"/>
              <a:t>webservice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Similar to Handle / Epic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ym typeface="Wingdings"/>
              </a:rPr>
              <a:t>Connect the resolver to the metadata catalog which allows requesting structured metadata via the </a:t>
            </a:r>
            <a:r>
              <a:rPr lang="en-US" dirty="0" err="1" smtClean="0">
                <a:sym typeface="Wingdings"/>
              </a:rPr>
              <a:t>pid</a:t>
            </a:r>
            <a:r>
              <a:rPr lang="en-US" dirty="0" smtClean="0">
                <a:sym typeface="Wingding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5231EB-8401-4E8B-AF24-668906C475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635-C5B9-46B0-BC1B-1EB27FF11BDC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A010-0157-4F0E-AF46-172FDD23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8F43-E5D3-4A07-862A-887EF33DC895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0D9A-9F0B-4285-9491-716A04EF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3A39-7E2C-4F66-8317-F9C9F898274D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4684-5EC5-4DD2-8C36-24135487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FF77-EB85-4936-99DE-D6E832100A4A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DB0C-5AD6-49F2-A950-3D68145E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9B8-E305-4E99-9B71-6B6E3644C38C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6816-4809-4F78-A0AB-FE3918765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BC8B-DFC1-44B9-8B98-68A9E103F654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E0D0-705D-4DC8-8FF1-BA85D574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6D5-023B-4A53-A698-5F2B4BC08AC9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7ACA-FB03-4A61-B18A-658755DAA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97D6-D622-4FA5-8BDD-19BABEB30E86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A653-FEA5-4292-BAA3-EC09458E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A166-874E-4B92-9A73-9ECCCC709212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7846-34F4-4CF3-8921-2D403E0BF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A77A-008C-411B-9088-E811E0BB867C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9783-B031-48DB-A26C-CCD0280C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1970-0DF9-4DCF-B535-EFBD518514B4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FCF4-D96E-4EA4-B021-F0961D7AA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4" descr="vervolgdia_alternatief_eng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4A761F-FECA-4A6D-BE28-079B1B3CC718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81C7C4-893D-4FCA-A47B-7F69838A9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453188" y="6351588"/>
            <a:ext cx="2233612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033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10500" y="5902325"/>
            <a:ext cx="10810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URN:NBN in the Netherlands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National improvements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73075" y="1420813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Integration with other national infrastructure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National metadata aggregator and portal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National Library eDepot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None/>
            </a:pPr>
            <a:endParaRPr lang="en-US" sz="27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Formalize policy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Registration agency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Derive policy from PersID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None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Improve service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Registration via web service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URN to Metadata connection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None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International improvements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73075" y="1481138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Among NBN partners via </a:t>
            </a:r>
            <a:r>
              <a:rPr lang="en-US" dirty="0" err="1" smtClean="0">
                <a:solidFill>
                  <a:sysClr val="windowText" lastClr="000000"/>
                </a:solidFill>
              </a:rPr>
              <a:t>PersID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Shared policy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Shared services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Shared communication</a:t>
            </a:r>
          </a:p>
          <a:p>
            <a:pPr marL="392113" lvl="1" indent="0" defTabSz="914400">
              <a:buClr>
                <a:srgbClr val="2DA2BF"/>
              </a:buClr>
              <a:buFont typeface="Verdana" pitchFamily="34" charset="0"/>
              <a:buNone/>
              <a:defRPr/>
            </a:pPr>
            <a:endParaRPr lang="en-US" sz="2700" dirty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Among other PID systems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Archives participate in multiple ‘infrastructures’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Basic level of interoperability?</a:t>
            </a: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392113" lvl="1" indent="0" defTabSz="914400">
              <a:buClr>
                <a:srgbClr val="2DA2BF"/>
              </a:buClr>
              <a:buFont typeface="Verdana" pitchFamily="34" charset="0"/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73075" y="1481138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Desire for cooperative solution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Trust and transparence</a:t>
            </a: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Basic resolution in place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Improve service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Integrate with national infrastructure </a:t>
            </a:r>
          </a:p>
          <a:p>
            <a:pPr lvl="1" defTabSz="914400">
              <a:buClr>
                <a:srgbClr val="2DA2BF"/>
              </a:buClr>
              <a:defRPr/>
            </a:pPr>
            <a:endParaRPr lang="en-US" sz="2700" dirty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International harmonization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Among NBN</a:t>
            </a:r>
          </a:p>
          <a:p>
            <a:pPr lvl="1"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Among all PID</a:t>
            </a: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392113" lvl="1" indent="0" defTabSz="914400">
              <a:buClr>
                <a:srgbClr val="2DA2BF"/>
              </a:buClr>
              <a:buFont typeface="Verdana" pitchFamily="34" charset="0"/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61789" y="3056099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1481138"/>
            <a:ext cx="57705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Introduction</a:t>
            </a:r>
          </a:p>
          <a:p>
            <a:pPr marL="365125" lvl="1" indent="0" defTabSz="914400">
              <a:spcBef>
                <a:spcPts val="400"/>
              </a:spcBef>
              <a:buClr>
                <a:srgbClr val="2DA2BF"/>
              </a:buClr>
              <a:buSzPct val="68000"/>
              <a:buFont typeface="Verdana" pitchFamily="34" charset="0"/>
              <a:buNone/>
              <a:defRPr/>
            </a:pPr>
            <a:endParaRPr lang="en-US" strike="sngStrike" dirty="0" smtClean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Origin of Dutch NBN system</a:t>
            </a:r>
          </a:p>
          <a:p>
            <a:pPr lvl="1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Current state</a:t>
            </a:r>
          </a:p>
          <a:p>
            <a:pPr lvl="1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defTabSz="914400">
              <a:buClr>
                <a:srgbClr val="2DA2BF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Future</a:t>
            </a:r>
          </a:p>
          <a:p>
            <a:pPr lvl="1" defTabSz="914400">
              <a:buClr>
                <a:srgbClr val="2DA2BF"/>
              </a:buClr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1233488"/>
            <a:ext cx="119062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5765800"/>
            <a:ext cx="145256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1"/>
          <p:cNvSpPr txBox="1">
            <a:spLocks/>
          </p:cNvSpPr>
          <p:nvPr/>
        </p:nvSpPr>
        <p:spPr bwMode="auto">
          <a:xfrm>
            <a:off x="457200" y="1481138"/>
            <a:ext cx="83708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SURF &amp; SURFfoundation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Continuation of DARE programme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Collaboration between 30 institutional repositories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DANS and National Library as longterm archives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1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latin typeface="Verdana" pitchFamily="34" charset="0"/>
              </a:rPr>
              <a:t>“Create a common infrastructure that will facilitate access to research information and make it possible for researchers to share scientific and scholarly information”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err="1" smtClean="0"/>
              <a:t>SURFshare</a:t>
            </a:r>
            <a:r>
              <a:rPr lang="en-US" dirty="0" smtClean="0"/>
              <a:t> Repository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 txBox="1">
            <a:spLocks/>
          </p:cNvSpPr>
          <p:nvPr/>
        </p:nvSpPr>
        <p:spPr bwMode="auto">
          <a:xfrm>
            <a:off x="457200" y="1481138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Location independence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Within organizations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Between organizations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Sign of commitment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Identifiers should be recognizable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Heterogeneity of access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Clear access to an object, its startpage or its metadata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48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5895975"/>
            <a:ext cx="21891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err="1" smtClean="0"/>
              <a:t>SURFshare</a:t>
            </a:r>
            <a:r>
              <a:rPr lang="en-US" dirty="0" smtClean="0"/>
              <a:t> and PID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22530" name="Content Placeholder 1"/>
          <p:cNvSpPr txBox="1">
            <a:spLocks/>
          </p:cNvSpPr>
          <p:nvPr/>
        </p:nvSpPr>
        <p:spPr bwMode="auto">
          <a:xfrm>
            <a:off x="457200" y="1481138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Consistent identification and access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Permanent (&gt;100 years)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Inter-organizational transfers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Independence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No/Little impact on existing repositories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Main C</a:t>
            </a:r>
            <a:r>
              <a:rPr lang="en-US" dirty="0" err="1" smtClean="0"/>
              <a:t>andidates</a:t>
            </a:r>
            <a:endParaRPr lang="en-US" dirty="0"/>
          </a:p>
        </p:txBody>
      </p:sp>
      <p:sp>
        <p:nvSpPr>
          <p:cNvPr id="24578" name="Content Placeholder 1"/>
          <p:cNvSpPr txBox="1">
            <a:spLocks/>
          </p:cNvSpPr>
          <p:nvPr/>
        </p:nvSpPr>
        <p:spPr bwMode="auto">
          <a:xfrm>
            <a:off x="457200" y="1481138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Handle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Advanced resolution system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DOI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Well-defined policy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URN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Initiated by IETF and W3C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URN:NBN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>
                <a:solidFill>
                  <a:srgbClr val="000000"/>
                </a:solidFill>
                <a:latin typeface="Verdana" pitchFamily="34" charset="0"/>
              </a:rPr>
              <a:t>Supported by national libraries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URN:NBN:NL</a:t>
            </a:r>
            <a:endParaRPr lang="en-US" dirty="0"/>
          </a:p>
        </p:txBody>
      </p:sp>
      <p:sp>
        <p:nvSpPr>
          <p:cNvPr id="26626" name="Content Placeholder 1"/>
          <p:cNvSpPr txBox="1">
            <a:spLocks/>
          </p:cNvSpPr>
          <p:nvPr/>
        </p:nvSpPr>
        <p:spPr bwMode="auto">
          <a:xfrm>
            <a:off x="457200" y="1481138"/>
            <a:ext cx="51609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Namespace via national library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Infrastructure similar to DNB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Reuse of existing OAI-PMH infrastructure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Need to develop harvester and resolver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Setup registration agency</a:t>
            </a: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620713" lvl="1" indent="-228600" defTabSz="91440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662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8163" y="836613"/>
            <a:ext cx="330835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rgbClr val="00B0F0"/>
                </a:solidFill>
                <a:latin typeface="Verdana" pitchFamily="34" charset="0"/>
              </a:defRPr>
            </a:lvl9pPr>
            <a:extLst/>
          </a:lstStyle>
          <a:p>
            <a:pPr defTabSz="914400" fontAlgn="auto">
              <a:spcAft>
                <a:spcPts val="0"/>
              </a:spcAft>
              <a:defRPr/>
            </a:pPr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28674" name="Content Placeholder 1"/>
          <p:cNvSpPr txBox="1">
            <a:spLocks/>
          </p:cNvSpPr>
          <p:nvPr/>
        </p:nvSpPr>
        <p:spPr bwMode="auto">
          <a:xfrm>
            <a:off x="473075" y="1481138"/>
            <a:ext cx="8370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Over 500.000 identifiers from 20 repositories</a:t>
            </a:r>
          </a:p>
          <a:p>
            <a:pPr marL="620713" lvl="1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About 10 repositories ready to connect</a:t>
            </a:r>
          </a:p>
          <a:p>
            <a:pPr marL="620713" lvl="1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Registration agency still informal</a:t>
            </a:r>
          </a:p>
          <a:p>
            <a:pPr marL="620713" lvl="1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300">
              <a:solidFill>
                <a:srgbClr val="000000"/>
              </a:solidFill>
              <a:latin typeface="Verdana" pitchFamily="34" charset="0"/>
            </a:endParaRP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solidFill>
                  <a:srgbClr val="000000"/>
                </a:solidFill>
                <a:latin typeface="Verdana" pitchFamily="34" charset="0"/>
              </a:rPr>
              <a:t>Requests for identification of large/granular collections (over 100.000 items)</a:t>
            </a:r>
          </a:p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3" descr="Screen shot 2011-01-31 at 14.04.3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-209550"/>
            <a:ext cx="9305925" cy="74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1116</Words>
  <Application>Microsoft Macintosh PowerPoint</Application>
  <PresentationFormat>On-screen Show (4:3)</PresentationFormat>
  <Paragraphs>176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Calibri</vt:lpstr>
      <vt:lpstr>Arial</vt:lpstr>
      <vt:lpstr>Verdana</vt:lpstr>
      <vt:lpstr>Wingdings 3</vt:lpstr>
      <vt:lpstr>Wingdings</vt:lpstr>
      <vt:lpstr>Office Theme</vt:lpstr>
      <vt:lpstr>URN:NBN in the Netherlands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Company>Data Archiving and Networked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URN:NBN in the Netherlands</dc:title>
  <dc:creator>Maarten Hoogerwerf</dc:creator>
  <cp:lastModifiedBy> </cp:lastModifiedBy>
  <cp:revision>33</cp:revision>
  <dcterms:created xsi:type="dcterms:W3CDTF">2011-01-17T15:22:13Z</dcterms:created>
  <dcterms:modified xsi:type="dcterms:W3CDTF">2011-01-31T16:56:08Z</dcterms:modified>
</cp:coreProperties>
</file>