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74" r:id="rId6"/>
    <p:sldId id="275" r:id="rId7"/>
    <p:sldId id="276" r:id="rId8"/>
    <p:sldId id="278" r:id="rId9"/>
    <p:sldId id="282" r:id="rId10"/>
    <p:sldId id="279" r:id="rId11"/>
    <p:sldId id="280" r:id="rId12"/>
    <p:sldId id="284" r:id="rId13"/>
    <p:sldId id="287" r:id="rId14"/>
    <p:sldId id="285" r:id="rId15"/>
    <p:sldId id="286" r:id="rId16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6" autoAdjust="0"/>
    <p:restoredTop sz="94660"/>
  </p:normalViewPr>
  <p:slideViewPr>
    <p:cSldViewPr>
      <p:cViewPr>
        <p:scale>
          <a:sx n="90" d="100"/>
          <a:sy n="90" d="100"/>
        </p:scale>
        <p:origin x="-1788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9A895-2B06-4525-8AAD-D7274BA0EDEE}" type="datetimeFigureOut">
              <a:rPr lang="fi-FI" smtClean="0"/>
              <a:pPr/>
              <a:t>31.1.2011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63BEFB-F299-4EEC-A7D4-E4A95EBE661F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A59FDDB-4C08-4E32-9571-58D5D17C3496}" type="datetimeFigureOut">
              <a:rPr lang="fi-FI"/>
              <a:pPr>
                <a:defRPr/>
              </a:pPr>
              <a:t>31.1.2011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07675D4-E183-4D7F-84BA-5C070052403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Any</a:t>
            </a:r>
            <a:r>
              <a:rPr lang="fi-FI" dirty="0" smtClean="0"/>
              <a:t> </a:t>
            </a:r>
            <a:r>
              <a:rPr lang="fi-FI" dirty="0" err="1" smtClean="0"/>
              <a:t>persistent</a:t>
            </a:r>
            <a:r>
              <a:rPr lang="fi-FI" baseline="0" dirty="0" smtClean="0"/>
              <a:t> </a:t>
            </a:r>
            <a:r>
              <a:rPr lang="fi-FI" baseline="0" dirty="0" err="1" smtClean="0"/>
              <a:t>identifier</a:t>
            </a:r>
            <a:r>
              <a:rPr lang="fi-FI" baseline="0" dirty="0" smtClean="0"/>
              <a:t> </a:t>
            </a:r>
            <a:r>
              <a:rPr lang="fi-FI" baseline="0" dirty="0" err="1" smtClean="0"/>
              <a:t>system</a:t>
            </a:r>
            <a:r>
              <a:rPr lang="fi-FI" baseline="0" dirty="0" smtClean="0"/>
              <a:t> </a:t>
            </a:r>
            <a:r>
              <a:rPr lang="fi-FI" baseline="0" dirty="0" err="1" smtClean="0"/>
              <a:t>must</a:t>
            </a:r>
            <a:r>
              <a:rPr lang="fi-FI" baseline="0" dirty="0" smtClean="0"/>
              <a:t> </a:t>
            </a:r>
            <a:r>
              <a:rPr lang="fi-FI" baseline="0" dirty="0" err="1" smtClean="0"/>
              <a:t>be</a:t>
            </a:r>
            <a:r>
              <a:rPr lang="fi-FI" baseline="0" dirty="0" smtClean="0"/>
              <a:t> </a:t>
            </a:r>
            <a:r>
              <a:rPr lang="fi-FI" baseline="0" dirty="0" err="1" smtClean="0"/>
              <a:t>built</a:t>
            </a:r>
            <a:r>
              <a:rPr lang="fi-FI" baseline="0" dirty="0" smtClean="0"/>
              <a:t> </a:t>
            </a:r>
            <a:r>
              <a:rPr lang="fi-FI" baseline="0" dirty="0" err="1" smtClean="0"/>
              <a:t>upon</a:t>
            </a:r>
            <a:r>
              <a:rPr lang="fi-FI" baseline="0" dirty="0" smtClean="0"/>
              <a:t> a </a:t>
            </a:r>
            <a:r>
              <a:rPr lang="fi-FI" baseline="0" dirty="0" err="1" smtClean="0"/>
              <a:t>realistic</a:t>
            </a:r>
            <a:r>
              <a:rPr lang="fi-FI" baseline="0" dirty="0" smtClean="0"/>
              <a:t> idea of </a:t>
            </a:r>
            <a:r>
              <a:rPr lang="fi-FI" baseline="0" dirty="0" err="1" smtClean="0"/>
              <a:t>how</a:t>
            </a:r>
            <a:r>
              <a:rPr lang="fi-FI" baseline="0" dirty="0" smtClean="0"/>
              <a:t> </a:t>
            </a:r>
            <a:r>
              <a:rPr lang="fi-FI" baseline="0" dirty="0" err="1" smtClean="0"/>
              <a:t>resources</a:t>
            </a:r>
            <a:r>
              <a:rPr lang="fi-FI" baseline="0" dirty="0" smtClean="0"/>
              <a:t> </a:t>
            </a:r>
            <a:r>
              <a:rPr lang="fi-FI" baseline="0" dirty="0" err="1" smtClean="0"/>
              <a:t>will</a:t>
            </a:r>
            <a:r>
              <a:rPr lang="fi-FI" baseline="0" dirty="0" smtClean="0"/>
              <a:t> </a:t>
            </a:r>
            <a:r>
              <a:rPr lang="fi-FI" baseline="0" dirty="0" err="1" smtClean="0"/>
              <a:t>be</a:t>
            </a:r>
            <a:r>
              <a:rPr lang="fi-FI" baseline="0" dirty="0" smtClean="0"/>
              <a:t> </a:t>
            </a:r>
            <a:r>
              <a:rPr lang="fi-FI" baseline="0" dirty="0" err="1" smtClean="0"/>
              <a:t>preserved</a:t>
            </a:r>
            <a:r>
              <a:rPr lang="fi-FI" baseline="0" dirty="0" smtClean="0"/>
              <a:t> for long </a:t>
            </a:r>
            <a:r>
              <a:rPr lang="fi-FI" baseline="0" dirty="0" err="1" smtClean="0"/>
              <a:t>term</a:t>
            </a:r>
            <a:r>
              <a:rPr lang="fi-FI" baseline="0" dirty="0" smtClean="0"/>
              <a:t>, and a </a:t>
            </a:r>
            <a:r>
              <a:rPr lang="fi-FI" baseline="0" dirty="0" err="1" smtClean="0"/>
              <a:t>good</a:t>
            </a:r>
            <a:r>
              <a:rPr lang="fi-FI" baseline="0" dirty="0" smtClean="0"/>
              <a:t> </a:t>
            </a:r>
            <a:r>
              <a:rPr lang="fi-FI" baseline="0" dirty="0" err="1" smtClean="0"/>
              <a:t>understanding</a:t>
            </a:r>
            <a:r>
              <a:rPr lang="fi-FI" baseline="0" dirty="0" smtClean="0"/>
              <a:t> of </a:t>
            </a:r>
            <a:r>
              <a:rPr lang="fi-FI" baseline="0" dirty="0" err="1" smtClean="0"/>
              <a:t>how</a:t>
            </a:r>
            <a:r>
              <a:rPr lang="fi-FI" baseline="0" dirty="0" smtClean="0"/>
              <a:t> the </a:t>
            </a:r>
            <a:r>
              <a:rPr lang="fi-FI" baseline="0" dirty="0" err="1" smtClean="0"/>
              <a:t>users</a:t>
            </a:r>
            <a:r>
              <a:rPr lang="fi-FI" baseline="0" dirty="0" smtClean="0"/>
              <a:t> </a:t>
            </a:r>
            <a:r>
              <a:rPr lang="fi-FI" baseline="0" dirty="0" err="1" smtClean="0"/>
              <a:t>will</a:t>
            </a:r>
            <a:r>
              <a:rPr lang="fi-FI" baseline="0" dirty="0" smtClean="0"/>
              <a:t> </a:t>
            </a:r>
            <a:r>
              <a:rPr lang="fi-FI" baseline="0" dirty="0" err="1" smtClean="0"/>
              <a:t>utilize</a:t>
            </a:r>
            <a:r>
              <a:rPr lang="fi-FI" baseline="0" dirty="0" smtClean="0"/>
              <a:t> the long </a:t>
            </a:r>
            <a:r>
              <a:rPr lang="fi-FI" baseline="0" dirty="0" err="1" smtClean="0"/>
              <a:t>term</a:t>
            </a:r>
            <a:r>
              <a:rPr lang="fi-FI" baseline="0" dirty="0" smtClean="0"/>
              <a:t> </a:t>
            </a:r>
            <a:r>
              <a:rPr lang="fi-FI" baseline="0" dirty="0" err="1" smtClean="0"/>
              <a:t>preservation</a:t>
            </a:r>
            <a:r>
              <a:rPr lang="fi-FI" baseline="0" dirty="0" smtClean="0"/>
              <a:t> </a:t>
            </a:r>
            <a:r>
              <a:rPr lang="fi-FI" baseline="0" dirty="0" err="1" smtClean="0"/>
              <a:t>systems</a:t>
            </a:r>
            <a:r>
              <a:rPr lang="fi-FI" baseline="0" dirty="0" smtClean="0"/>
              <a:t>. 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7675D4-E183-4D7F-84BA-5C0700524039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260350"/>
            <a:ext cx="2071688" cy="5473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67425" cy="5473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68763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600200"/>
            <a:ext cx="407035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4" descr="pohjatest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2" name="Text Box 48"/>
          <p:cNvSpPr txBox="1">
            <a:spLocks noChangeArrowheads="1"/>
          </p:cNvSpPr>
          <p:nvPr userDrawn="1"/>
        </p:nvSpPr>
        <p:spPr bwMode="auto">
          <a:xfrm>
            <a:off x="303213" y="4529138"/>
            <a:ext cx="304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28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9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91513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pic>
        <p:nvPicPr>
          <p:cNvPr id="1030" name="Picture 51" descr="ylapalkki_lev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55" descr="alapalkki_levee_english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6127750"/>
            <a:ext cx="915352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 dirty="0" err="1" smtClean="0"/>
              <a:t>Persistent</a:t>
            </a:r>
            <a:r>
              <a:rPr lang="fi-FI" dirty="0" smtClean="0"/>
              <a:t> </a:t>
            </a:r>
            <a:r>
              <a:rPr lang="fi-FI" dirty="0" err="1" smtClean="0"/>
              <a:t>identifiers</a:t>
            </a:r>
            <a:r>
              <a:rPr lang="fi-FI" dirty="0" smtClean="0"/>
              <a:t> – an </a:t>
            </a:r>
            <a:r>
              <a:rPr lang="fi-FI" dirty="0" err="1" smtClean="0"/>
              <a:t>Overview</a:t>
            </a:r>
            <a:r>
              <a:rPr lang="fi-FI" dirty="0" smtClean="0"/>
              <a:t/>
            </a:r>
            <a:br>
              <a:rPr lang="fi-FI" dirty="0" smtClean="0"/>
            </a:br>
            <a:endParaRPr lang="fi-FI" dirty="0" smtClean="0"/>
          </a:p>
        </p:txBody>
      </p:sp>
      <p:sp>
        <p:nvSpPr>
          <p:cNvPr id="2051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Juha Hakala</a:t>
            </a:r>
          </a:p>
          <a:p>
            <a:r>
              <a:rPr lang="fi-FI" dirty="0" smtClean="0"/>
              <a:t>The National </a:t>
            </a:r>
            <a:r>
              <a:rPr lang="fi-FI" dirty="0" err="1" smtClean="0"/>
              <a:t>Library</a:t>
            </a:r>
            <a:r>
              <a:rPr lang="fi-FI" dirty="0" smtClean="0"/>
              <a:t> of Finland</a:t>
            </a:r>
            <a:endParaRPr lang="fi-FI" dirty="0" smtClean="0"/>
          </a:p>
          <a:p>
            <a:r>
              <a:rPr lang="fi-FI" dirty="0" smtClean="0"/>
              <a:t>2011-02-01</a:t>
            </a:r>
            <a:endParaRPr lang="fi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Example</a:t>
            </a:r>
            <a:r>
              <a:rPr lang="fi-FI" dirty="0" smtClean="0"/>
              <a:t>: </a:t>
            </a:r>
            <a:r>
              <a:rPr lang="fi-FI" dirty="0" err="1" smtClean="0"/>
              <a:t>qualitative</a:t>
            </a:r>
            <a:r>
              <a:rPr lang="fi-FI" dirty="0" smtClean="0"/>
              <a:t> social </a:t>
            </a:r>
            <a:r>
              <a:rPr lang="fi-FI" dirty="0" err="1" smtClean="0"/>
              <a:t>scientific</a:t>
            </a:r>
            <a:r>
              <a:rPr lang="fi-FI" dirty="0" smtClean="0"/>
              <a:t> data set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sz="2400" dirty="0" smtClean="0"/>
              <a:t>The </a:t>
            </a:r>
            <a:r>
              <a:rPr lang="fi-FI" sz="2400" dirty="0" err="1" smtClean="0"/>
              <a:t>work</a:t>
            </a:r>
            <a:r>
              <a:rPr lang="fi-FI" sz="2400" dirty="0" smtClean="0"/>
              <a:t> </a:t>
            </a:r>
            <a:r>
              <a:rPr lang="fi-FI" sz="2400" dirty="0" err="1" smtClean="0"/>
              <a:t>itself</a:t>
            </a:r>
            <a:r>
              <a:rPr lang="fi-FI" sz="2400" dirty="0" smtClean="0"/>
              <a:t> </a:t>
            </a:r>
            <a:r>
              <a:rPr lang="fi-FI" sz="2400" dirty="0" err="1" smtClean="0"/>
              <a:t>should</a:t>
            </a:r>
            <a:r>
              <a:rPr lang="fi-FI" sz="2400" dirty="0" smtClean="0"/>
              <a:t> </a:t>
            </a:r>
            <a:r>
              <a:rPr lang="fi-FI" sz="2400" dirty="0" err="1" smtClean="0"/>
              <a:t>be</a:t>
            </a:r>
            <a:r>
              <a:rPr lang="fi-FI" sz="2400" dirty="0" smtClean="0"/>
              <a:t> </a:t>
            </a:r>
            <a:r>
              <a:rPr lang="fi-FI" sz="2400" dirty="0" err="1" smtClean="0"/>
              <a:t>described</a:t>
            </a:r>
            <a:r>
              <a:rPr lang="fi-FI" sz="2400" dirty="0" smtClean="0"/>
              <a:t>; </a:t>
            </a:r>
            <a:r>
              <a:rPr lang="fi-FI" sz="2400" dirty="0" err="1" smtClean="0"/>
              <a:t>one</a:t>
            </a:r>
            <a:r>
              <a:rPr lang="fi-FI" sz="2400" dirty="0" smtClean="0"/>
              <a:t> metadata </a:t>
            </a:r>
            <a:r>
              <a:rPr lang="fi-FI" sz="2400" dirty="0" err="1" smtClean="0"/>
              <a:t>element</a:t>
            </a:r>
            <a:r>
              <a:rPr lang="fi-FI" sz="2400" dirty="0" smtClean="0"/>
              <a:t> </a:t>
            </a:r>
            <a:r>
              <a:rPr lang="fi-FI" sz="2400" dirty="0" err="1" smtClean="0"/>
              <a:t>should</a:t>
            </a:r>
            <a:r>
              <a:rPr lang="fi-FI" sz="2400" dirty="0" smtClean="0"/>
              <a:t> </a:t>
            </a:r>
            <a:r>
              <a:rPr lang="fi-FI" sz="2400" dirty="0" err="1" smtClean="0"/>
              <a:t>be</a:t>
            </a:r>
            <a:r>
              <a:rPr lang="fi-FI" sz="2400" dirty="0" smtClean="0"/>
              <a:t> the PID </a:t>
            </a:r>
          </a:p>
          <a:p>
            <a:pPr lvl="1">
              <a:buFont typeface="Arial" pitchFamily="34" charset="0"/>
              <a:buChar char="•"/>
            </a:pPr>
            <a:r>
              <a:rPr lang="fi-FI" sz="2000" dirty="0" err="1" smtClean="0"/>
              <a:t>Expressions</a:t>
            </a:r>
            <a:r>
              <a:rPr lang="fi-FI" sz="2000" dirty="0" smtClean="0"/>
              <a:t> (</a:t>
            </a:r>
            <a:r>
              <a:rPr lang="fi-FI" sz="2000" dirty="0" err="1" smtClean="0"/>
              <a:t>translations</a:t>
            </a:r>
            <a:r>
              <a:rPr lang="fi-FI" sz="2000" dirty="0" smtClean="0"/>
              <a:t> to </a:t>
            </a:r>
            <a:r>
              <a:rPr lang="fi-FI" sz="2000" dirty="0" err="1" smtClean="0"/>
              <a:t>other</a:t>
            </a:r>
            <a:r>
              <a:rPr lang="fi-FI" sz="2000" dirty="0" smtClean="0"/>
              <a:t> </a:t>
            </a:r>
            <a:r>
              <a:rPr lang="fi-FI" sz="2000" dirty="0" err="1" smtClean="0"/>
              <a:t>languages</a:t>
            </a:r>
            <a:r>
              <a:rPr lang="fi-FI" sz="2000" dirty="0" smtClean="0"/>
              <a:t>) </a:t>
            </a:r>
            <a:r>
              <a:rPr lang="fi-FI" sz="2000" dirty="0" err="1" smtClean="0"/>
              <a:t>should</a:t>
            </a:r>
            <a:r>
              <a:rPr lang="fi-FI" sz="2000" dirty="0" smtClean="0"/>
              <a:t> </a:t>
            </a:r>
            <a:r>
              <a:rPr lang="fi-FI" sz="2000" dirty="0" err="1" smtClean="0"/>
              <a:t>have</a:t>
            </a:r>
            <a:r>
              <a:rPr lang="fi-FI" sz="2000" dirty="0" smtClean="0"/>
              <a:t> </a:t>
            </a:r>
            <a:r>
              <a:rPr lang="fi-FI" sz="2000" dirty="0" err="1" smtClean="0"/>
              <a:t>their</a:t>
            </a:r>
            <a:r>
              <a:rPr lang="fi-FI" sz="2000" dirty="0" smtClean="0"/>
              <a:t> </a:t>
            </a:r>
            <a:r>
              <a:rPr lang="fi-FI" sz="2000" dirty="0" err="1" smtClean="0"/>
              <a:t>own</a:t>
            </a:r>
            <a:r>
              <a:rPr lang="fi-FI" sz="2000" dirty="0" smtClean="0"/>
              <a:t> </a:t>
            </a:r>
            <a:r>
              <a:rPr lang="fi-FI" sz="2000" dirty="0" err="1" smtClean="0"/>
              <a:t>PIDs</a:t>
            </a:r>
            <a:r>
              <a:rPr lang="fi-FI" sz="2000" dirty="0" smtClean="0"/>
              <a:t>, </a:t>
            </a:r>
            <a:r>
              <a:rPr lang="fi-FI" sz="2000" dirty="0" err="1" smtClean="0"/>
              <a:t>linked</a:t>
            </a:r>
            <a:r>
              <a:rPr lang="fi-FI" sz="2000" dirty="0" smtClean="0"/>
              <a:t> to the </a:t>
            </a:r>
            <a:r>
              <a:rPr lang="fi-FI" sz="2000" dirty="0" err="1" smtClean="0"/>
              <a:t>work</a:t>
            </a:r>
            <a:r>
              <a:rPr lang="fi-FI" sz="2000" dirty="0" smtClean="0"/>
              <a:t> </a:t>
            </a:r>
            <a:r>
              <a:rPr lang="fi-FI" sz="2000" dirty="0" err="1" smtClean="0"/>
              <a:t>level</a:t>
            </a:r>
            <a:r>
              <a:rPr lang="fi-FI" sz="2000" dirty="0" smtClean="0"/>
              <a:t> </a:t>
            </a:r>
            <a:r>
              <a:rPr lang="fi-FI" sz="2000" dirty="0" err="1" smtClean="0"/>
              <a:t>record</a:t>
            </a:r>
            <a:endParaRPr lang="fi-FI" sz="2000" dirty="0" smtClean="0"/>
          </a:p>
          <a:p>
            <a:pPr lvl="1">
              <a:buFont typeface="Arial" pitchFamily="34" charset="0"/>
              <a:buChar char="•"/>
            </a:pPr>
            <a:r>
              <a:rPr lang="fi-FI" sz="2000" dirty="0" err="1" smtClean="0"/>
              <a:t>There</a:t>
            </a:r>
            <a:r>
              <a:rPr lang="fi-FI" sz="2000" dirty="0" smtClean="0"/>
              <a:t> </a:t>
            </a:r>
            <a:r>
              <a:rPr lang="fi-FI" sz="2000" dirty="0" err="1" smtClean="0"/>
              <a:t>may</a:t>
            </a:r>
            <a:r>
              <a:rPr lang="fi-FI" sz="2000" dirty="0" smtClean="0"/>
              <a:t> </a:t>
            </a:r>
            <a:r>
              <a:rPr lang="fi-FI" sz="2000" dirty="0" err="1" smtClean="0"/>
              <a:t>be</a:t>
            </a:r>
            <a:r>
              <a:rPr lang="fi-FI" sz="2000" dirty="0" smtClean="0"/>
              <a:t> </a:t>
            </a:r>
            <a:r>
              <a:rPr lang="fi-FI" sz="2000" dirty="0" err="1" smtClean="0"/>
              <a:t>multiple</a:t>
            </a:r>
            <a:r>
              <a:rPr lang="fi-FI" sz="2000" dirty="0" smtClean="0"/>
              <a:t> </a:t>
            </a:r>
            <a:r>
              <a:rPr lang="fi-FI" sz="2000" dirty="0" err="1" smtClean="0"/>
              <a:t>manifestations</a:t>
            </a:r>
            <a:r>
              <a:rPr lang="fi-FI" sz="2000" dirty="0" smtClean="0"/>
              <a:t> (</a:t>
            </a:r>
            <a:r>
              <a:rPr lang="fi-FI" sz="2000" dirty="0" err="1" smtClean="0"/>
              <a:t>relational</a:t>
            </a:r>
            <a:r>
              <a:rPr lang="fi-FI" sz="2000" dirty="0" smtClean="0"/>
              <a:t> </a:t>
            </a:r>
            <a:r>
              <a:rPr lang="fi-FI" sz="2000" dirty="0" err="1" smtClean="0"/>
              <a:t>database</a:t>
            </a:r>
            <a:r>
              <a:rPr lang="fi-FI" sz="2000" dirty="0" smtClean="0"/>
              <a:t>, Excel </a:t>
            </a:r>
            <a:r>
              <a:rPr lang="fi-FI" sz="2000" dirty="0" err="1" smtClean="0"/>
              <a:t>table</a:t>
            </a:r>
            <a:r>
              <a:rPr lang="fi-FI" sz="2000" dirty="0" smtClean="0"/>
              <a:t>, etc.) of </a:t>
            </a:r>
            <a:r>
              <a:rPr lang="fi-FI" sz="2000" dirty="0" err="1" smtClean="0"/>
              <a:t>each</a:t>
            </a:r>
            <a:r>
              <a:rPr lang="fi-FI" sz="2000" dirty="0" smtClean="0"/>
              <a:t> </a:t>
            </a:r>
            <a:r>
              <a:rPr lang="fi-FI" sz="2000" dirty="0" err="1" smtClean="0"/>
              <a:t>expression</a:t>
            </a:r>
            <a:r>
              <a:rPr lang="fi-FI" sz="2000" dirty="0" smtClean="0"/>
              <a:t>; </a:t>
            </a:r>
            <a:r>
              <a:rPr lang="fi-FI" sz="2000" dirty="0" err="1" smtClean="0"/>
              <a:t>each</a:t>
            </a:r>
            <a:r>
              <a:rPr lang="fi-FI" sz="2000" dirty="0" smtClean="0"/>
              <a:t> </a:t>
            </a:r>
            <a:r>
              <a:rPr lang="fi-FI" sz="2000" dirty="0" err="1" smtClean="0"/>
              <a:t>one</a:t>
            </a:r>
            <a:r>
              <a:rPr lang="fi-FI" sz="2000" dirty="0" smtClean="0"/>
              <a:t> </a:t>
            </a:r>
            <a:r>
              <a:rPr lang="fi-FI" sz="2000" dirty="0" err="1" smtClean="0"/>
              <a:t>should</a:t>
            </a:r>
            <a:r>
              <a:rPr lang="fi-FI" sz="2000" dirty="0" smtClean="0"/>
              <a:t> </a:t>
            </a:r>
            <a:r>
              <a:rPr lang="fi-FI" sz="2000" dirty="0" err="1" smtClean="0"/>
              <a:t>have</a:t>
            </a:r>
            <a:r>
              <a:rPr lang="fi-FI" sz="2000" dirty="0" smtClean="0"/>
              <a:t> </a:t>
            </a:r>
            <a:r>
              <a:rPr lang="fi-FI" sz="2000" dirty="0" err="1" smtClean="0"/>
              <a:t>its</a:t>
            </a:r>
            <a:r>
              <a:rPr lang="fi-FI" sz="2000" dirty="0" smtClean="0"/>
              <a:t> </a:t>
            </a:r>
            <a:r>
              <a:rPr lang="fi-FI" sz="2000" dirty="0" err="1" smtClean="0"/>
              <a:t>own</a:t>
            </a:r>
            <a:r>
              <a:rPr lang="fi-FI" sz="2000" dirty="0" smtClean="0"/>
              <a:t> PID, and </a:t>
            </a:r>
            <a:r>
              <a:rPr lang="fi-FI" sz="2000" dirty="0" err="1" smtClean="0"/>
              <a:t>there</a:t>
            </a:r>
            <a:r>
              <a:rPr lang="fi-FI" sz="2000" dirty="0" smtClean="0"/>
              <a:t> </a:t>
            </a:r>
            <a:r>
              <a:rPr lang="fi-FI" sz="2000" dirty="0" err="1" smtClean="0"/>
              <a:t>should</a:t>
            </a:r>
            <a:r>
              <a:rPr lang="fi-FI" sz="2000" dirty="0" smtClean="0"/>
              <a:t> </a:t>
            </a:r>
            <a:r>
              <a:rPr lang="fi-FI" sz="2000" dirty="0" err="1" smtClean="0"/>
              <a:t>be</a:t>
            </a:r>
            <a:r>
              <a:rPr lang="fi-FI" sz="2000" dirty="0" smtClean="0"/>
              <a:t> </a:t>
            </a:r>
            <a:r>
              <a:rPr lang="fi-FI" sz="2000" dirty="0" err="1" smtClean="0"/>
              <a:t>links</a:t>
            </a:r>
            <a:r>
              <a:rPr lang="fi-FI" sz="2000" dirty="0" smtClean="0"/>
              <a:t> to the </a:t>
            </a:r>
            <a:r>
              <a:rPr lang="fi-FI" sz="2000" dirty="0" err="1" smtClean="0"/>
              <a:t>work</a:t>
            </a:r>
            <a:r>
              <a:rPr lang="fi-FI" sz="2000" dirty="0" smtClean="0"/>
              <a:t> / </a:t>
            </a:r>
            <a:r>
              <a:rPr lang="fi-FI" sz="2000" dirty="0" err="1" smtClean="0"/>
              <a:t>expressions</a:t>
            </a:r>
            <a:endParaRPr lang="fi-FI" sz="2000" dirty="0" smtClean="0"/>
          </a:p>
          <a:p>
            <a:pPr>
              <a:buFont typeface="Arial" pitchFamily="34" charset="0"/>
              <a:buChar char="•"/>
            </a:pPr>
            <a:r>
              <a:rPr lang="fi-FI" sz="2400" dirty="0" smtClean="0"/>
              <a:t>In </a:t>
            </a:r>
            <a:r>
              <a:rPr lang="fi-FI" sz="2400" dirty="0" err="1" smtClean="0"/>
              <a:t>this</a:t>
            </a:r>
            <a:r>
              <a:rPr lang="fi-FI" sz="2400" dirty="0" smtClean="0"/>
              <a:t> </a:t>
            </a:r>
            <a:r>
              <a:rPr lang="fi-FI" sz="2400" dirty="0" err="1" smtClean="0"/>
              <a:t>environment</a:t>
            </a:r>
            <a:r>
              <a:rPr lang="fi-FI" sz="2400" dirty="0" smtClean="0"/>
              <a:t>, </a:t>
            </a:r>
            <a:r>
              <a:rPr lang="fi-FI" sz="2400" dirty="0" err="1" smtClean="0"/>
              <a:t>it</a:t>
            </a:r>
            <a:r>
              <a:rPr lang="fi-FI" sz="2400" dirty="0" smtClean="0"/>
              <a:t> </a:t>
            </a:r>
            <a:r>
              <a:rPr lang="fi-FI" sz="2400" dirty="0" err="1" smtClean="0"/>
              <a:t>would</a:t>
            </a:r>
            <a:r>
              <a:rPr lang="fi-FI" sz="2400" dirty="0" smtClean="0"/>
              <a:t> </a:t>
            </a:r>
            <a:r>
              <a:rPr lang="fi-FI" sz="2400" dirty="0" err="1" smtClean="0"/>
              <a:t>make</a:t>
            </a:r>
            <a:r>
              <a:rPr lang="fi-FI" sz="2400" dirty="0" smtClean="0"/>
              <a:t> </a:t>
            </a:r>
            <a:r>
              <a:rPr lang="fi-FI" sz="2400" dirty="0" err="1" smtClean="0"/>
              <a:t>sense</a:t>
            </a:r>
            <a:r>
              <a:rPr lang="fi-FI" sz="2400" dirty="0" smtClean="0"/>
              <a:t> to </a:t>
            </a:r>
            <a:r>
              <a:rPr lang="fi-FI" sz="2400" dirty="0" err="1" smtClean="0"/>
              <a:t>provide</a:t>
            </a:r>
            <a:r>
              <a:rPr lang="fi-FI" sz="2400" dirty="0" smtClean="0"/>
              <a:t> </a:t>
            </a:r>
            <a:r>
              <a:rPr lang="fi-FI" sz="2400" dirty="0" err="1" smtClean="0"/>
              <a:t>links</a:t>
            </a:r>
            <a:r>
              <a:rPr lang="fi-FI" sz="2400" dirty="0" smtClean="0"/>
              <a:t> to the </a:t>
            </a:r>
            <a:r>
              <a:rPr lang="fi-FI" sz="2400" dirty="0" err="1" smtClean="0"/>
              <a:t>work</a:t>
            </a:r>
            <a:r>
              <a:rPr lang="fi-FI" sz="2400" dirty="0" smtClean="0"/>
              <a:t>, and </a:t>
            </a:r>
            <a:r>
              <a:rPr lang="fi-FI" sz="2400" dirty="0" err="1" smtClean="0"/>
              <a:t>let</a:t>
            </a:r>
            <a:r>
              <a:rPr lang="fi-FI" sz="2400" dirty="0" smtClean="0"/>
              <a:t> the </a:t>
            </a:r>
            <a:r>
              <a:rPr lang="fi-FI" sz="2400" dirty="0" err="1" smtClean="0"/>
              <a:t>users</a:t>
            </a:r>
            <a:r>
              <a:rPr lang="fi-FI" sz="2400" dirty="0" smtClean="0"/>
              <a:t> to </a:t>
            </a:r>
            <a:r>
              <a:rPr lang="fi-FI" sz="2400" dirty="0" err="1" smtClean="0"/>
              <a:t>choose</a:t>
            </a:r>
            <a:r>
              <a:rPr lang="fi-FI" sz="2400" dirty="0" smtClean="0"/>
              <a:t> the </a:t>
            </a:r>
            <a:r>
              <a:rPr lang="fi-FI" sz="2400" dirty="0" err="1" smtClean="0"/>
              <a:t>most</a:t>
            </a:r>
            <a:r>
              <a:rPr lang="fi-FI" sz="2400" dirty="0" smtClean="0"/>
              <a:t> </a:t>
            </a:r>
            <a:r>
              <a:rPr lang="fi-FI" sz="2400" dirty="0" err="1" smtClean="0"/>
              <a:t>appropriate</a:t>
            </a:r>
            <a:r>
              <a:rPr lang="fi-FI" sz="2400" dirty="0" smtClean="0"/>
              <a:t> </a:t>
            </a:r>
            <a:r>
              <a:rPr lang="fi-FI" sz="2400" dirty="0" err="1" smtClean="0"/>
              <a:t>manifestation</a:t>
            </a:r>
            <a:r>
              <a:rPr lang="fi-FI" sz="2400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fi-FI" sz="2000" dirty="0" err="1" smtClean="0"/>
              <a:t>Choice</a:t>
            </a:r>
            <a:r>
              <a:rPr lang="fi-FI" sz="2000" dirty="0" smtClean="0"/>
              <a:t> of the </a:t>
            </a:r>
            <a:r>
              <a:rPr lang="fi-FI" sz="2000" dirty="0" err="1" smtClean="0"/>
              <a:t>language</a:t>
            </a:r>
            <a:r>
              <a:rPr lang="fi-FI" sz="2000" dirty="0" smtClean="0"/>
              <a:t>, </a:t>
            </a:r>
            <a:r>
              <a:rPr lang="fi-FI" sz="2000" dirty="0" err="1" smtClean="0"/>
              <a:t>file</a:t>
            </a:r>
            <a:r>
              <a:rPr lang="fi-FI" sz="2000" dirty="0" smtClean="0"/>
              <a:t> </a:t>
            </a:r>
            <a:r>
              <a:rPr lang="fi-FI" sz="2000" dirty="0" err="1" smtClean="0"/>
              <a:t>format</a:t>
            </a:r>
            <a:r>
              <a:rPr lang="fi-FI" sz="2000" dirty="0" smtClean="0"/>
              <a:t>, etc.</a:t>
            </a:r>
            <a:endParaRPr lang="fi-FI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Recommendations</a:t>
            </a:r>
            <a:r>
              <a:rPr lang="fi-FI" dirty="0" smtClean="0"/>
              <a:t> (2)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sz="2400" dirty="0" smtClean="0"/>
              <a:t>Services </a:t>
            </a:r>
            <a:r>
              <a:rPr lang="fi-FI" sz="2400" dirty="0" err="1" smtClean="0"/>
              <a:t>supported</a:t>
            </a:r>
            <a:r>
              <a:rPr lang="fi-FI" sz="2400" dirty="0" smtClean="0"/>
              <a:t> </a:t>
            </a:r>
            <a:r>
              <a:rPr lang="fi-FI" sz="2400" dirty="0" err="1" smtClean="0"/>
              <a:t>by</a:t>
            </a:r>
            <a:r>
              <a:rPr lang="fi-FI" sz="2400" dirty="0" smtClean="0"/>
              <a:t> PID </a:t>
            </a:r>
            <a:r>
              <a:rPr lang="fi-FI" sz="2400" dirty="0" err="1" smtClean="0"/>
              <a:t>systems</a:t>
            </a:r>
            <a:r>
              <a:rPr lang="fi-FI" sz="2400" dirty="0" smtClean="0"/>
              <a:t> </a:t>
            </a:r>
            <a:r>
              <a:rPr lang="fi-FI" sz="2400" dirty="0" err="1" smtClean="0"/>
              <a:t>need</a:t>
            </a:r>
            <a:r>
              <a:rPr lang="fi-FI" sz="2400" dirty="0" smtClean="0"/>
              <a:t> a </a:t>
            </a:r>
            <a:r>
              <a:rPr lang="fi-FI" sz="2400" dirty="0" err="1" smtClean="0"/>
              <a:t>face</a:t>
            </a:r>
            <a:r>
              <a:rPr lang="fi-FI" sz="2400" dirty="0" smtClean="0"/>
              <a:t> </a:t>
            </a:r>
            <a:r>
              <a:rPr lang="fi-FI" sz="2400" dirty="0" err="1" smtClean="0"/>
              <a:t>lift</a:t>
            </a:r>
            <a:endParaRPr lang="fi-FI" sz="2400" dirty="0" smtClean="0"/>
          </a:p>
          <a:p>
            <a:pPr lvl="1">
              <a:buFont typeface="Arial" pitchFamily="34" charset="0"/>
              <a:buChar char="•"/>
            </a:pPr>
            <a:r>
              <a:rPr lang="fi-FI" sz="2000" dirty="0" err="1" smtClean="0"/>
              <a:t>Many</a:t>
            </a:r>
            <a:r>
              <a:rPr lang="fi-FI" sz="2000" dirty="0" smtClean="0"/>
              <a:t> </a:t>
            </a:r>
            <a:r>
              <a:rPr lang="fi-FI" sz="2000" dirty="0" err="1" smtClean="0"/>
              <a:t>systems</a:t>
            </a:r>
            <a:r>
              <a:rPr lang="fi-FI" sz="2000" dirty="0" smtClean="0"/>
              <a:t> </a:t>
            </a:r>
            <a:r>
              <a:rPr lang="fi-FI" sz="2000" dirty="0" err="1" smtClean="0"/>
              <a:t>were</a:t>
            </a:r>
            <a:r>
              <a:rPr lang="fi-FI" sz="2000" dirty="0" smtClean="0"/>
              <a:t> </a:t>
            </a:r>
            <a:r>
              <a:rPr lang="fi-FI" sz="2000" dirty="0" err="1" smtClean="0"/>
              <a:t>designed</a:t>
            </a:r>
            <a:r>
              <a:rPr lang="fi-FI" sz="2000" dirty="0" smtClean="0"/>
              <a:t> 10+ </a:t>
            </a:r>
            <a:r>
              <a:rPr lang="fi-FI" sz="2000" dirty="0" err="1" smtClean="0"/>
              <a:t>years</a:t>
            </a:r>
            <a:r>
              <a:rPr lang="fi-FI" sz="2000" dirty="0" smtClean="0"/>
              <a:t> </a:t>
            </a:r>
            <a:r>
              <a:rPr lang="fi-FI" sz="2000" dirty="0" err="1" smtClean="0"/>
              <a:t>ago</a:t>
            </a:r>
            <a:r>
              <a:rPr lang="fi-FI" sz="2000" dirty="0" smtClean="0"/>
              <a:t>, </a:t>
            </a:r>
            <a:r>
              <a:rPr lang="fi-FI" sz="2000" dirty="0" err="1" smtClean="0"/>
              <a:t>when</a:t>
            </a:r>
            <a:r>
              <a:rPr lang="fi-FI" sz="2000" dirty="0" smtClean="0"/>
              <a:t> </a:t>
            </a:r>
            <a:r>
              <a:rPr lang="fi-FI" sz="2000" dirty="0" err="1" smtClean="0"/>
              <a:t>digital</a:t>
            </a:r>
            <a:r>
              <a:rPr lang="fi-FI" sz="2000" dirty="0" smtClean="0"/>
              <a:t> </a:t>
            </a:r>
            <a:r>
              <a:rPr lang="fi-FI" sz="2000" dirty="0" err="1" smtClean="0"/>
              <a:t>object</a:t>
            </a:r>
            <a:r>
              <a:rPr lang="fi-FI" sz="2000" dirty="0" smtClean="0"/>
              <a:t> management </a:t>
            </a:r>
            <a:r>
              <a:rPr lang="fi-FI" sz="2000" dirty="0" err="1" smtClean="0"/>
              <a:t>systems</a:t>
            </a:r>
            <a:r>
              <a:rPr lang="fi-FI" sz="2000" dirty="0" smtClean="0"/>
              <a:t> </a:t>
            </a:r>
            <a:r>
              <a:rPr lang="fi-FI" sz="2000" dirty="0" err="1" smtClean="0"/>
              <a:t>were</a:t>
            </a:r>
            <a:r>
              <a:rPr lang="fi-FI" sz="2000" dirty="0" smtClean="0"/>
              <a:t> </a:t>
            </a:r>
            <a:r>
              <a:rPr lang="fi-FI" sz="2000" dirty="0" err="1" smtClean="0"/>
              <a:t>still</a:t>
            </a:r>
            <a:r>
              <a:rPr lang="fi-FI" sz="2000" dirty="0" smtClean="0"/>
              <a:t> in </a:t>
            </a:r>
            <a:r>
              <a:rPr lang="fi-FI" sz="2000" dirty="0" err="1" smtClean="0"/>
              <a:t>their</a:t>
            </a:r>
            <a:r>
              <a:rPr lang="fi-FI" sz="2000" dirty="0" smtClean="0"/>
              <a:t> </a:t>
            </a:r>
            <a:r>
              <a:rPr lang="fi-FI" sz="2000" dirty="0" err="1" smtClean="0"/>
              <a:t>infancy</a:t>
            </a:r>
            <a:endParaRPr lang="fi-FI" sz="2000" dirty="0" smtClean="0"/>
          </a:p>
          <a:p>
            <a:pPr lvl="1">
              <a:buFont typeface="Arial" pitchFamily="34" charset="0"/>
              <a:buChar char="•"/>
            </a:pPr>
            <a:r>
              <a:rPr lang="fi-FI" sz="2000" dirty="0" err="1" smtClean="0"/>
              <a:t>Upgrades</a:t>
            </a:r>
            <a:r>
              <a:rPr lang="fi-FI" sz="2000" dirty="0" smtClean="0"/>
              <a:t> </a:t>
            </a:r>
            <a:r>
              <a:rPr lang="fi-FI" sz="2000" dirty="0" err="1" smtClean="0"/>
              <a:t>must</a:t>
            </a:r>
            <a:r>
              <a:rPr lang="fi-FI" sz="2000" dirty="0" smtClean="0"/>
              <a:t> </a:t>
            </a:r>
            <a:r>
              <a:rPr lang="fi-FI" sz="2000" dirty="0" err="1" smtClean="0"/>
              <a:t>be</a:t>
            </a:r>
            <a:r>
              <a:rPr lang="fi-FI" sz="2000" dirty="0" smtClean="0"/>
              <a:t> </a:t>
            </a:r>
            <a:r>
              <a:rPr lang="fi-FI" sz="2000" dirty="0" err="1" smtClean="0"/>
              <a:t>done</a:t>
            </a:r>
            <a:r>
              <a:rPr lang="fi-FI" sz="2000" dirty="0" smtClean="0"/>
              <a:t> in a </a:t>
            </a:r>
            <a:r>
              <a:rPr lang="fi-FI" sz="2000" dirty="0" err="1" smtClean="0"/>
              <a:t>non-destructive</a:t>
            </a:r>
            <a:r>
              <a:rPr lang="fi-FI" sz="2000" dirty="0" smtClean="0"/>
              <a:t> </a:t>
            </a:r>
            <a:r>
              <a:rPr lang="fi-FI" sz="2000" dirty="0" smtClean="0"/>
              <a:t>manner (</a:t>
            </a:r>
            <a:r>
              <a:rPr lang="fi-FI" sz="2000" dirty="0" err="1" smtClean="0"/>
              <a:t>existing</a:t>
            </a:r>
            <a:r>
              <a:rPr lang="fi-FI" sz="2000" dirty="0" smtClean="0"/>
              <a:t> </a:t>
            </a:r>
            <a:r>
              <a:rPr lang="fi-FI" sz="2000" dirty="0" err="1" smtClean="0"/>
              <a:t>implementations</a:t>
            </a:r>
            <a:r>
              <a:rPr lang="fi-FI" sz="2000" dirty="0" smtClean="0"/>
              <a:t> </a:t>
            </a:r>
            <a:r>
              <a:rPr lang="fi-FI" sz="2000" dirty="0" err="1" smtClean="0"/>
              <a:t>must</a:t>
            </a:r>
            <a:r>
              <a:rPr lang="fi-FI" sz="2000" dirty="0" smtClean="0"/>
              <a:t> </a:t>
            </a:r>
            <a:r>
              <a:rPr lang="fi-FI" sz="2000" dirty="0" err="1" smtClean="0"/>
              <a:t>be</a:t>
            </a:r>
            <a:r>
              <a:rPr lang="fi-FI" sz="2000" dirty="0" smtClean="0"/>
              <a:t> </a:t>
            </a:r>
            <a:r>
              <a:rPr lang="fi-FI" sz="2000" dirty="0" err="1" smtClean="0"/>
              <a:t>compliant</a:t>
            </a:r>
            <a:r>
              <a:rPr lang="fi-FI" sz="2000" dirty="0" smtClean="0"/>
              <a:t> </a:t>
            </a:r>
            <a:r>
              <a:rPr lang="fi-FI" sz="2000" dirty="0" err="1" smtClean="0"/>
              <a:t>with</a:t>
            </a:r>
            <a:r>
              <a:rPr lang="fi-FI" sz="2000" dirty="0" smtClean="0"/>
              <a:t> the new version)</a:t>
            </a:r>
            <a:endParaRPr lang="fi-FI" sz="2000" dirty="0" smtClean="0"/>
          </a:p>
          <a:p>
            <a:pPr>
              <a:buFont typeface="Arial" pitchFamily="34" charset="0"/>
              <a:buChar char="•"/>
            </a:pPr>
            <a:r>
              <a:rPr lang="fi-FI" sz="2400" dirty="0" smtClean="0"/>
              <a:t> </a:t>
            </a:r>
            <a:r>
              <a:rPr lang="fi-FI" sz="2400" dirty="0" err="1" smtClean="0"/>
              <a:t>All</a:t>
            </a:r>
            <a:r>
              <a:rPr lang="fi-FI" sz="2400" dirty="0" smtClean="0"/>
              <a:t> </a:t>
            </a:r>
            <a:r>
              <a:rPr lang="fi-FI" sz="2400" dirty="0" err="1" smtClean="0"/>
              <a:t>aspects</a:t>
            </a:r>
            <a:r>
              <a:rPr lang="fi-FI" sz="2400" dirty="0" smtClean="0"/>
              <a:t> of </a:t>
            </a:r>
            <a:r>
              <a:rPr lang="fi-FI" sz="2400" dirty="0" smtClean="0"/>
              <a:t>PID </a:t>
            </a:r>
            <a:r>
              <a:rPr lang="fi-FI" sz="2400" dirty="0" err="1" smtClean="0"/>
              <a:t>systems</a:t>
            </a:r>
            <a:r>
              <a:rPr lang="fi-FI" sz="2400" dirty="0" smtClean="0"/>
              <a:t> </a:t>
            </a:r>
            <a:r>
              <a:rPr lang="fi-FI" sz="2400" dirty="0" err="1" smtClean="0"/>
              <a:t>should</a:t>
            </a:r>
            <a:r>
              <a:rPr lang="fi-FI" sz="2400" dirty="0" smtClean="0"/>
              <a:t> </a:t>
            </a:r>
            <a:r>
              <a:rPr lang="fi-FI" sz="2400" dirty="0" err="1" smtClean="0"/>
              <a:t>be</a:t>
            </a:r>
            <a:r>
              <a:rPr lang="fi-FI" sz="2400" dirty="0" smtClean="0"/>
              <a:t> </a:t>
            </a:r>
            <a:r>
              <a:rPr lang="fi-FI" sz="2400" dirty="0" err="1" smtClean="0"/>
              <a:t>standardized</a:t>
            </a:r>
            <a:endParaRPr lang="fi-FI" sz="2400" dirty="0" smtClean="0"/>
          </a:p>
          <a:p>
            <a:pPr lvl="1">
              <a:buFont typeface="Arial" pitchFamily="34" charset="0"/>
              <a:buChar char="•"/>
            </a:pPr>
            <a:r>
              <a:rPr lang="fi-FI" sz="2000" dirty="0" err="1" smtClean="0"/>
              <a:t>Some</a:t>
            </a:r>
            <a:r>
              <a:rPr lang="fi-FI" sz="2000" dirty="0" smtClean="0"/>
              <a:t> </a:t>
            </a:r>
            <a:r>
              <a:rPr lang="fi-FI" sz="2000" dirty="0" err="1" smtClean="0"/>
              <a:t>PIDs</a:t>
            </a:r>
            <a:r>
              <a:rPr lang="fi-FI" sz="2000" dirty="0" smtClean="0"/>
              <a:t> </a:t>
            </a:r>
            <a:r>
              <a:rPr lang="fi-FI" sz="2000" dirty="0" smtClean="0"/>
              <a:t>(</a:t>
            </a:r>
            <a:r>
              <a:rPr lang="fi-FI" sz="2000" dirty="0" err="1" smtClean="0"/>
              <a:t>e.g</a:t>
            </a:r>
            <a:r>
              <a:rPr lang="fi-FI" sz="2000" dirty="0" smtClean="0"/>
              <a:t>. ARK and PURL) </a:t>
            </a:r>
            <a:r>
              <a:rPr lang="fi-FI" sz="2000" dirty="0" err="1" smtClean="0"/>
              <a:t>have</a:t>
            </a:r>
            <a:r>
              <a:rPr lang="fi-FI" sz="2000" dirty="0" smtClean="0"/>
              <a:t> </a:t>
            </a:r>
            <a:r>
              <a:rPr lang="fi-FI" sz="2000" dirty="0" err="1" smtClean="0"/>
              <a:t>never</a:t>
            </a:r>
            <a:r>
              <a:rPr lang="fi-FI" sz="2000" dirty="0" smtClean="0"/>
              <a:t> </a:t>
            </a:r>
            <a:r>
              <a:rPr lang="fi-FI" sz="2000" dirty="0" err="1" smtClean="0"/>
              <a:t>reached</a:t>
            </a:r>
            <a:r>
              <a:rPr lang="fi-FI" sz="2000" dirty="0" smtClean="0"/>
              <a:t> a </a:t>
            </a:r>
            <a:r>
              <a:rPr lang="fi-FI" sz="2000" dirty="0" err="1" smtClean="0"/>
              <a:t>standard</a:t>
            </a:r>
            <a:r>
              <a:rPr lang="fi-FI" sz="2000" dirty="0" smtClean="0"/>
              <a:t> </a:t>
            </a:r>
            <a:r>
              <a:rPr lang="fi-FI" sz="2000" dirty="0" smtClean="0"/>
              <a:t>status, </a:t>
            </a:r>
            <a:r>
              <a:rPr lang="fi-FI" sz="2000" dirty="0" smtClean="0"/>
              <a:t>and </a:t>
            </a:r>
            <a:r>
              <a:rPr lang="fi-FI" sz="2000" dirty="0" smtClean="0"/>
              <a:t>at </a:t>
            </a:r>
            <a:r>
              <a:rPr lang="fi-FI" sz="2000" dirty="0" err="1" smtClean="0"/>
              <a:t>best</a:t>
            </a:r>
            <a:r>
              <a:rPr lang="fi-FI" sz="2000" dirty="0" smtClean="0"/>
              <a:t> </a:t>
            </a:r>
            <a:r>
              <a:rPr lang="fi-FI" sz="2000" dirty="0" err="1" smtClean="0"/>
              <a:t>only</a:t>
            </a:r>
            <a:r>
              <a:rPr lang="fi-FI" sz="2000" dirty="0" smtClean="0"/>
              <a:t> </a:t>
            </a:r>
            <a:r>
              <a:rPr lang="fi-FI" sz="2000" dirty="0" err="1" smtClean="0"/>
              <a:t>one</a:t>
            </a:r>
            <a:r>
              <a:rPr lang="fi-FI" sz="2000" dirty="0" smtClean="0"/>
              <a:t> </a:t>
            </a:r>
            <a:r>
              <a:rPr lang="fi-FI" sz="2000" dirty="0" err="1" smtClean="0"/>
              <a:t>part</a:t>
            </a:r>
            <a:r>
              <a:rPr lang="fi-FI" sz="2000" dirty="0" smtClean="0"/>
              <a:t> of the </a:t>
            </a:r>
            <a:r>
              <a:rPr lang="fi-FI" sz="2000" dirty="0" err="1" smtClean="0"/>
              <a:t>system</a:t>
            </a:r>
            <a:r>
              <a:rPr lang="fi-FI" sz="2000" dirty="0" smtClean="0"/>
              <a:t> (</a:t>
            </a:r>
            <a:r>
              <a:rPr lang="fi-FI" sz="2000" dirty="0" err="1" smtClean="0"/>
              <a:t>identifier</a:t>
            </a:r>
            <a:r>
              <a:rPr lang="fi-FI" sz="2000" dirty="0" smtClean="0"/>
              <a:t> </a:t>
            </a:r>
            <a:r>
              <a:rPr lang="fi-FI" sz="2000" dirty="0" err="1" smtClean="0"/>
              <a:t>syntax</a:t>
            </a:r>
            <a:r>
              <a:rPr lang="fi-FI" sz="2000" dirty="0" smtClean="0"/>
              <a:t>) </a:t>
            </a:r>
            <a:r>
              <a:rPr lang="fi-FI" sz="2000" dirty="0" err="1" smtClean="0"/>
              <a:t>has</a:t>
            </a:r>
            <a:r>
              <a:rPr lang="fi-FI" sz="2000" dirty="0" smtClean="0"/>
              <a:t> </a:t>
            </a:r>
            <a:r>
              <a:rPr lang="fi-FI" sz="2000" dirty="0" err="1" smtClean="0"/>
              <a:t>been</a:t>
            </a:r>
            <a:r>
              <a:rPr lang="fi-FI" sz="2000" dirty="0" smtClean="0"/>
              <a:t> </a:t>
            </a:r>
            <a:r>
              <a:rPr lang="fi-FI" sz="2000" dirty="0" err="1" smtClean="0"/>
              <a:t>published</a:t>
            </a:r>
            <a:r>
              <a:rPr lang="fi-FI" sz="2000" dirty="0" smtClean="0"/>
              <a:t> as a </a:t>
            </a:r>
            <a:r>
              <a:rPr lang="fi-FI" sz="2000" dirty="0" err="1" smtClean="0"/>
              <a:t>standard</a:t>
            </a:r>
            <a:endParaRPr lang="fi-FI" sz="2000" dirty="0" smtClean="0"/>
          </a:p>
          <a:p>
            <a:pPr>
              <a:buFont typeface="Arial" pitchFamily="34" charset="0"/>
              <a:buChar char="•"/>
            </a:pPr>
            <a:r>
              <a:rPr lang="fi-FI" sz="2400" dirty="0" err="1" smtClean="0"/>
              <a:t>More</a:t>
            </a:r>
            <a:r>
              <a:rPr lang="fi-FI" sz="2400" dirty="0" smtClean="0"/>
              <a:t> </a:t>
            </a:r>
            <a:r>
              <a:rPr lang="fi-FI" sz="2400" dirty="0" smtClean="0"/>
              <a:t>(and </a:t>
            </a:r>
            <a:r>
              <a:rPr lang="fi-FI" sz="2400" dirty="0" err="1" smtClean="0"/>
              <a:t>better</a:t>
            </a:r>
            <a:r>
              <a:rPr lang="fi-FI" sz="2400" dirty="0" smtClean="0"/>
              <a:t>) </a:t>
            </a:r>
            <a:r>
              <a:rPr lang="fi-FI" sz="2400" dirty="0" err="1" smtClean="0"/>
              <a:t>open</a:t>
            </a:r>
            <a:r>
              <a:rPr lang="fi-FI" sz="2400" dirty="0" smtClean="0"/>
              <a:t> </a:t>
            </a:r>
            <a:r>
              <a:rPr lang="fi-FI" sz="2400" dirty="0" err="1" smtClean="0"/>
              <a:t>source</a:t>
            </a:r>
            <a:r>
              <a:rPr lang="fi-FI" sz="2400" dirty="0" smtClean="0"/>
              <a:t> </a:t>
            </a:r>
            <a:r>
              <a:rPr lang="fi-FI" sz="2400" dirty="0" err="1" smtClean="0"/>
              <a:t>implementations</a:t>
            </a:r>
            <a:r>
              <a:rPr lang="fi-FI" sz="2400" dirty="0" smtClean="0"/>
              <a:t> </a:t>
            </a:r>
            <a:r>
              <a:rPr lang="fi-FI" sz="2400" dirty="0" err="1" smtClean="0"/>
              <a:t>are</a:t>
            </a:r>
            <a:r>
              <a:rPr lang="fi-FI" sz="2400" dirty="0" smtClean="0"/>
              <a:t> </a:t>
            </a:r>
            <a:r>
              <a:rPr lang="fi-FI" sz="2400" dirty="0" err="1" smtClean="0"/>
              <a:t>needed</a:t>
            </a:r>
            <a:endParaRPr lang="fi-FI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Conclusion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sz="2400" dirty="0" err="1" smtClean="0"/>
              <a:t>There</a:t>
            </a:r>
            <a:r>
              <a:rPr lang="fi-FI" sz="2400" dirty="0" smtClean="0"/>
              <a:t> </a:t>
            </a:r>
            <a:r>
              <a:rPr lang="fi-FI" sz="2400" dirty="0" err="1" smtClean="0"/>
              <a:t>will</a:t>
            </a:r>
            <a:r>
              <a:rPr lang="fi-FI" sz="2400" dirty="0" smtClean="0"/>
              <a:t> </a:t>
            </a:r>
            <a:r>
              <a:rPr lang="fi-FI" sz="2400" dirty="0" err="1" smtClean="0"/>
              <a:t>be</a:t>
            </a:r>
            <a:r>
              <a:rPr lang="fi-FI" sz="2400" dirty="0" smtClean="0"/>
              <a:t> </a:t>
            </a:r>
            <a:r>
              <a:rPr lang="fi-FI" sz="2400" dirty="0" err="1" smtClean="0"/>
              <a:t>multiple</a:t>
            </a:r>
            <a:r>
              <a:rPr lang="fi-FI" sz="2400" dirty="0" smtClean="0"/>
              <a:t> </a:t>
            </a:r>
            <a:r>
              <a:rPr lang="fi-FI" sz="2400" dirty="0" err="1" smtClean="0"/>
              <a:t>PIDs</a:t>
            </a:r>
            <a:r>
              <a:rPr lang="fi-FI" sz="2400" dirty="0" smtClean="0"/>
              <a:t> in </a:t>
            </a:r>
            <a:r>
              <a:rPr lang="fi-FI" sz="2400" dirty="0" err="1" smtClean="0"/>
              <a:t>existence</a:t>
            </a:r>
            <a:r>
              <a:rPr lang="fi-FI" sz="2400" dirty="0" smtClean="0"/>
              <a:t> </a:t>
            </a:r>
            <a:r>
              <a:rPr lang="fi-FI" sz="2400" dirty="0" smtClean="0"/>
              <a:t>in the </a:t>
            </a:r>
            <a:r>
              <a:rPr lang="fi-FI" sz="2400" dirty="0" err="1" smtClean="0"/>
              <a:t>future</a:t>
            </a:r>
            <a:r>
              <a:rPr lang="fi-FI" sz="2400" dirty="0" smtClean="0"/>
              <a:t> </a:t>
            </a:r>
            <a:r>
              <a:rPr lang="fi-FI" sz="2400" dirty="0" smtClean="0"/>
              <a:t>(just </a:t>
            </a:r>
            <a:r>
              <a:rPr lang="fi-FI" sz="2400" dirty="0" err="1" smtClean="0"/>
              <a:t>like</a:t>
            </a:r>
            <a:r>
              <a:rPr lang="fi-FI" sz="2400" dirty="0" smtClean="0"/>
              <a:t> </a:t>
            </a:r>
            <a:r>
              <a:rPr lang="fi-FI" sz="2400" dirty="0" err="1" smtClean="0"/>
              <a:t>there</a:t>
            </a:r>
            <a:r>
              <a:rPr lang="fi-FI" sz="2400" dirty="0" smtClean="0"/>
              <a:t> </a:t>
            </a:r>
            <a:r>
              <a:rPr lang="fi-FI" sz="2400" dirty="0" err="1" smtClean="0"/>
              <a:t>are</a:t>
            </a:r>
            <a:r>
              <a:rPr lang="fi-FI" sz="2400" dirty="0" smtClean="0"/>
              <a:t> </a:t>
            </a:r>
            <a:r>
              <a:rPr lang="fi-FI" sz="2400" dirty="0" err="1" smtClean="0"/>
              <a:t>now</a:t>
            </a:r>
            <a:r>
              <a:rPr lang="fi-FI" sz="2400" dirty="0" smtClean="0"/>
              <a:t>)</a:t>
            </a:r>
            <a:endParaRPr lang="fi-FI" sz="2400" dirty="0" smtClean="0"/>
          </a:p>
          <a:p>
            <a:pPr lvl="1">
              <a:buFont typeface="Arial" pitchFamily="34" charset="0"/>
              <a:buChar char="•"/>
            </a:pPr>
            <a:r>
              <a:rPr lang="fi-FI" sz="2000" dirty="0" err="1" smtClean="0"/>
              <a:t>Once</a:t>
            </a:r>
            <a:r>
              <a:rPr lang="fi-FI" sz="2000" dirty="0" smtClean="0"/>
              <a:t> a </a:t>
            </a:r>
            <a:r>
              <a:rPr lang="fi-FI" sz="2000" dirty="0" err="1" smtClean="0"/>
              <a:t>system</a:t>
            </a:r>
            <a:r>
              <a:rPr lang="fi-FI" sz="2000" dirty="0" smtClean="0"/>
              <a:t> </a:t>
            </a:r>
            <a:r>
              <a:rPr lang="fi-FI" sz="2000" dirty="0" err="1" smtClean="0"/>
              <a:t>has</a:t>
            </a:r>
            <a:r>
              <a:rPr lang="fi-FI" sz="2000" dirty="0" smtClean="0"/>
              <a:t> </a:t>
            </a:r>
            <a:r>
              <a:rPr lang="fi-FI" sz="2000" dirty="0" err="1" smtClean="0"/>
              <a:t>been</a:t>
            </a:r>
            <a:r>
              <a:rPr lang="fi-FI" sz="2000" dirty="0" smtClean="0"/>
              <a:t> </a:t>
            </a:r>
            <a:r>
              <a:rPr lang="fi-FI" sz="2000" dirty="0" err="1" smtClean="0"/>
              <a:t>chosen</a:t>
            </a:r>
            <a:r>
              <a:rPr lang="fi-FI" sz="2000" dirty="0" smtClean="0"/>
              <a:t>, </a:t>
            </a:r>
            <a:r>
              <a:rPr lang="fi-FI" sz="2000" dirty="0" err="1" smtClean="0"/>
              <a:t>you</a:t>
            </a:r>
            <a:r>
              <a:rPr lang="fi-FI" sz="2000" dirty="0" smtClean="0"/>
              <a:t> </a:t>
            </a:r>
            <a:r>
              <a:rPr lang="fi-FI" sz="2000" dirty="0" err="1" smtClean="0"/>
              <a:t>cannot</a:t>
            </a:r>
            <a:r>
              <a:rPr lang="fi-FI" sz="2000" dirty="0" smtClean="0"/>
              <a:t> </a:t>
            </a:r>
            <a:r>
              <a:rPr lang="fi-FI" sz="2000" dirty="0" err="1" smtClean="0"/>
              <a:t>give</a:t>
            </a:r>
            <a:r>
              <a:rPr lang="fi-FI" sz="2000" dirty="0" smtClean="0"/>
              <a:t> </a:t>
            </a:r>
            <a:r>
              <a:rPr lang="fi-FI" sz="2000" dirty="0" err="1" smtClean="0"/>
              <a:t>it</a:t>
            </a:r>
            <a:r>
              <a:rPr lang="fi-FI" sz="2000" dirty="0" smtClean="0"/>
              <a:t> </a:t>
            </a:r>
            <a:r>
              <a:rPr lang="fi-FI" sz="2000" dirty="0" err="1" smtClean="0"/>
              <a:t>up</a:t>
            </a:r>
            <a:endParaRPr lang="fi-FI" sz="2000" dirty="0" smtClean="0"/>
          </a:p>
          <a:p>
            <a:pPr>
              <a:buFont typeface="Arial" pitchFamily="34" charset="0"/>
              <a:buChar char="•"/>
            </a:pPr>
            <a:r>
              <a:rPr lang="fi-FI" sz="2400" dirty="0" smtClean="0"/>
              <a:t>PID </a:t>
            </a:r>
            <a:r>
              <a:rPr lang="fi-FI" sz="2400" dirty="0" err="1" smtClean="0"/>
              <a:t>supporters</a:t>
            </a:r>
            <a:r>
              <a:rPr lang="fi-FI" sz="2400" dirty="0" smtClean="0"/>
              <a:t> and </a:t>
            </a:r>
            <a:r>
              <a:rPr lang="fi-FI" sz="2400" dirty="0" err="1" smtClean="0"/>
              <a:t>cool</a:t>
            </a:r>
            <a:r>
              <a:rPr lang="fi-FI" sz="2400" dirty="0" smtClean="0"/>
              <a:t> URI </a:t>
            </a:r>
            <a:r>
              <a:rPr lang="fi-FI" sz="2400" dirty="0" err="1" smtClean="0"/>
              <a:t>proponents</a:t>
            </a:r>
            <a:r>
              <a:rPr lang="fi-FI" sz="2400" dirty="0" smtClean="0"/>
              <a:t> </a:t>
            </a:r>
            <a:r>
              <a:rPr lang="fi-FI" sz="2400" dirty="0" err="1" smtClean="0"/>
              <a:t>will</a:t>
            </a:r>
            <a:r>
              <a:rPr lang="fi-FI" sz="2400" dirty="0" smtClean="0"/>
              <a:t> </a:t>
            </a:r>
            <a:r>
              <a:rPr lang="fi-FI" sz="2400" dirty="0" err="1" smtClean="0"/>
              <a:t>most</a:t>
            </a:r>
            <a:r>
              <a:rPr lang="fi-FI" sz="2400" dirty="0" smtClean="0"/>
              <a:t> </a:t>
            </a:r>
            <a:r>
              <a:rPr lang="fi-FI" sz="2400" dirty="0" err="1" smtClean="0"/>
              <a:t>likely</a:t>
            </a:r>
            <a:r>
              <a:rPr lang="fi-FI" sz="2400" dirty="0" smtClean="0"/>
              <a:t> </a:t>
            </a:r>
            <a:r>
              <a:rPr lang="fi-FI" sz="2400" dirty="0" err="1" smtClean="0"/>
              <a:t>continue</a:t>
            </a:r>
            <a:r>
              <a:rPr lang="fi-FI" sz="2400" dirty="0" smtClean="0"/>
              <a:t> </a:t>
            </a:r>
            <a:r>
              <a:rPr lang="fi-FI" sz="2400" dirty="0" err="1" smtClean="0"/>
              <a:t>talking</a:t>
            </a:r>
            <a:r>
              <a:rPr lang="fi-FI" sz="2400" dirty="0" smtClean="0"/>
              <a:t> </a:t>
            </a:r>
            <a:r>
              <a:rPr lang="fi-FI" sz="2400" dirty="0" err="1" smtClean="0"/>
              <a:t>past</a:t>
            </a:r>
            <a:r>
              <a:rPr lang="fi-FI" sz="2400" dirty="0" smtClean="0"/>
              <a:t> </a:t>
            </a:r>
            <a:r>
              <a:rPr lang="fi-FI" sz="2400" dirty="0" err="1" smtClean="0"/>
              <a:t>one</a:t>
            </a:r>
            <a:r>
              <a:rPr lang="fi-FI" sz="2400" dirty="0" smtClean="0"/>
              <a:t> </a:t>
            </a:r>
            <a:r>
              <a:rPr lang="fi-FI" sz="2400" dirty="0" err="1" smtClean="0"/>
              <a:t>another</a:t>
            </a:r>
            <a:r>
              <a:rPr lang="fi-FI" sz="2400" dirty="0" smtClean="0"/>
              <a:t> for </a:t>
            </a:r>
            <a:r>
              <a:rPr lang="fi-FI" sz="2400" dirty="0" err="1" smtClean="0"/>
              <a:t>quite</a:t>
            </a:r>
            <a:r>
              <a:rPr lang="fi-FI" sz="2400" dirty="0" smtClean="0"/>
              <a:t> </a:t>
            </a:r>
            <a:r>
              <a:rPr lang="fi-FI" sz="2400" dirty="0" err="1" smtClean="0"/>
              <a:t>some</a:t>
            </a:r>
            <a:r>
              <a:rPr lang="fi-FI" sz="2400" dirty="0" smtClean="0"/>
              <a:t> </a:t>
            </a:r>
            <a:r>
              <a:rPr lang="fi-FI" sz="2400" dirty="0" err="1" smtClean="0"/>
              <a:t>time</a:t>
            </a:r>
            <a:r>
              <a:rPr lang="fi-FI" sz="2400" dirty="0" smtClean="0"/>
              <a:t>, </a:t>
            </a:r>
            <a:r>
              <a:rPr lang="fi-FI" sz="2400" dirty="0" err="1" smtClean="0"/>
              <a:t>but</a:t>
            </a:r>
            <a:r>
              <a:rPr lang="fi-FI" sz="2400" dirty="0" smtClean="0"/>
              <a:t>:</a:t>
            </a:r>
            <a:endParaRPr lang="fi-FI" sz="2400" dirty="0" smtClean="0"/>
          </a:p>
          <a:p>
            <a:pPr lvl="1">
              <a:buFont typeface="Arial" pitchFamily="34" charset="0"/>
              <a:buChar char="•"/>
            </a:pPr>
            <a:r>
              <a:rPr lang="fi-FI" sz="2000" dirty="0" err="1" smtClean="0"/>
              <a:t>Given</a:t>
            </a:r>
            <a:r>
              <a:rPr lang="fi-FI" sz="2000" dirty="0" smtClean="0"/>
              <a:t> the </a:t>
            </a:r>
            <a:r>
              <a:rPr lang="fi-FI" sz="2000" dirty="0" err="1" smtClean="0"/>
              <a:t>time</a:t>
            </a:r>
            <a:r>
              <a:rPr lang="fi-FI" sz="2000" dirty="0" smtClean="0"/>
              <a:t> </a:t>
            </a:r>
            <a:r>
              <a:rPr lang="fi-FI" sz="2000" dirty="0" err="1" smtClean="0"/>
              <a:t>frame</a:t>
            </a:r>
            <a:r>
              <a:rPr lang="fi-FI" sz="2000" dirty="0" smtClean="0"/>
              <a:t> the national </a:t>
            </a:r>
            <a:r>
              <a:rPr lang="fi-FI" sz="2000" dirty="0" err="1" smtClean="0"/>
              <a:t>libraries</a:t>
            </a:r>
            <a:r>
              <a:rPr lang="fi-FI" sz="2000" dirty="0" smtClean="0"/>
              <a:t> </a:t>
            </a:r>
            <a:r>
              <a:rPr lang="fi-FI" sz="2000" dirty="0" smtClean="0"/>
              <a:t>&amp; </a:t>
            </a:r>
            <a:r>
              <a:rPr lang="fi-FI" sz="2000" dirty="0" err="1" smtClean="0"/>
              <a:t>archives</a:t>
            </a:r>
            <a:r>
              <a:rPr lang="fi-FI" sz="2000" dirty="0" smtClean="0"/>
              <a:t> </a:t>
            </a:r>
            <a:r>
              <a:rPr lang="fi-FI" sz="2000" dirty="0" err="1" smtClean="0"/>
              <a:t>must</a:t>
            </a:r>
            <a:r>
              <a:rPr lang="fi-FI" sz="2000" dirty="0" smtClean="0"/>
              <a:t> </a:t>
            </a:r>
            <a:r>
              <a:rPr lang="fi-FI" sz="2000" dirty="0" err="1" smtClean="0"/>
              <a:t>preserve</a:t>
            </a:r>
            <a:r>
              <a:rPr lang="fi-FI" sz="2000" dirty="0" smtClean="0"/>
              <a:t> </a:t>
            </a:r>
            <a:r>
              <a:rPr lang="fi-FI" sz="2000" dirty="0" err="1" smtClean="0"/>
              <a:t>resources</a:t>
            </a:r>
            <a:r>
              <a:rPr lang="fi-FI" sz="2000" dirty="0" smtClean="0"/>
              <a:t> (</a:t>
            </a:r>
            <a:r>
              <a:rPr lang="fi-FI" sz="2000" dirty="0" err="1" smtClean="0"/>
              <a:t>centuries</a:t>
            </a:r>
            <a:r>
              <a:rPr lang="fi-FI" sz="2000" dirty="0" smtClean="0"/>
              <a:t>) and the </a:t>
            </a:r>
            <a:r>
              <a:rPr lang="fi-FI" sz="2000" dirty="0" err="1" smtClean="0"/>
              <a:t>technical</a:t>
            </a:r>
            <a:r>
              <a:rPr lang="fi-FI" sz="2000" dirty="0" smtClean="0"/>
              <a:t> </a:t>
            </a:r>
            <a:r>
              <a:rPr lang="fi-FI" sz="2000" dirty="0" err="1" smtClean="0"/>
              <a:t>complexity</a:t>
            </a:r>
            <a:r>
              <a:rPr lang="fi-FI" sz="2000" dirty="0" smtClean="0"/>
              <a:t> of </a:t>
            </a:r>
            <a:r>
              <a:rPr lang="fi-FI" sz="2000" dirty="0" err="1" smtClean="0"/>
              <a:t>this</a:t>
            </a:r>
            <a:r>
              <a:rPr lang="fi-FI" sz="2000" dirty="0" smtClean="0"/>
              <a:t> </a:t>
            </a:r>
            <a:r>
              <a:rPr lang="fi-FI" sz="2000" dirty="0" err="1" smtClean="0"/>
              <a:t>task</a:t>
            </a:r>
            <a:r>
              <a:rPr lang="fi-FI" sz="2000" dirty="0" smtClean="0"/>
              <a:t>, </a:t>
            </a:r>
            <a:r>
              <a:rPr lang="fi-FI" sz="2000" dirty="0" err="1" smtClean="0"/>
              <a:t>cool</a:t>
            </a:r>
            <a:r>
              <a:rPr lang="fi-FI" sz="2000" dirty="0" smtClean="0"/>
              <a:t> </a:t>
            </a:r>
            <a:r>
              <a:rPr lang="fi-FI" sz="2000" dirty="0" err="1" smtClean="0"/>
              <a:t>URIs</a:t>
            </a:r>
            <a:r>
              <a:rPr lang="fi-FI" sz="2000" dirty="0" smtClean="0"/>
              <a:t> </a:t>
            </a:r>
            <a:r>
              <a:rPr lang="fi-FI" sz="2000" dirty="0" err="1" smtClean="0"/>
              <a:t>fall</a:t>
            </a:r>
            <a:r>
              <a:rPr lang="fi-FI" sz="2000" dirty="0" smtClean="0"/>
              <a:t> </a:t>
            </a:r>
            <a:r>
              <a:rPr lang="fi-FI" sz="2000" dirty="0" err="1" smtClean="0"/>
              <a:t>short</a:t>
            </a:r>
            <a:r>
              <a:rPr lang="fi-FI" sz="2000" dirty="0" smtClean="0"/>
              <a:t> of the </a:t>
            </a:r>
            <a:r>
              <a:rPr lang="fi-FI" sz="2000" dirty="0" err="1" smtClean="0"/>
              <a:t>requirements</a:t>
            </a:r>
            <a:r>
              <a:rPr lang="fi-FI" sz="2000" dirty="0" smtClean="0"/>
              <a:t> in </a:t>
            </a:r>
            <a:r>
              <a:rPr lang="fi-FI" sz="2000" dirty="0" err="1" smtClean="0"/>
              <a:t>several</a:t>
            </a:r>
            <a:r>
              <a:rPr lang="fi-FI" sz="2000" dirty="0" smtClean="0"/>
              <a:t> </a:t>
            </a:r>
            <a:r>
              <a:rPr lang="fi-FI" sz="2000" dirty="0" err="1" smtClean="0"/>
              <a:t>ways</a:t>
            </a:r>
            <a:r>
              <a:rPr lang="fi-FI" sz="2000" dirty="0" smtClean="0"/>
              <a:t>; </a:t>
            </a:r>
            <a:r>
              <a:rPr lang="fi-FI" sz="2000" dirty="0" err="1" smtClean="0"/>
              <a:t>instead</a:t>
            </a:r>
            <a:r>
              <a:rPr lang="fi-FI" sz="2000" dirty="0" smtClean="0"/>
              <a:t>, </a:t>
            </a:r>
            <a:r>
              <a:rPr lang="fi-FI" sz="2000" dirty="0" err="1" smtClean="0"/>
              <a:t>PIDs</a:t>
            </a:r>
            <a:r>
              <a:rPr lang="fi-FI" sz="2000" dirty="0" smtClean="0"/>
              <a:t> </a:t>
            </a:r>
            <a:r>
              <a:rPr lang="fi-FI" sz="2000" dirty="0" err="1" smtClean="0"/>
              <a:t>must</a:t>
            </a:r>
            <a:r>
              <a:rPr lang="fi-FI" sz="2000" dirty="0" smtClean="0"/>
              <a:t> </a:t>
            </a:r>
            <a:r>
              <a:rPr lang="fi-FI" sz="2000" dirty="0" err="1" smtClean="0"/>
              <a:t>be</a:t>
            </a:r>
            <a:r>
              <a:rPr lang="fi-FI" sz="2000" dirty="0" smtClean="0"/>
              <a:t> </a:t>
            </a:r>
            <a:r>
              <a:rPr lang="fi-FI" sz="2000" dirty="0" err="1" smtClean="0"/>
              <a:t>used</a:t>
            </a:r>
            <a:r>
              <a:rPr lang="fi-FI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fi-FI" sz="2400" dirty="0" smtClean="0"/>
              <a:t>PID </a:t>
            </a:r>
            <a:r>
              <a:rPr lang="fi-FI" sz="2400" dirty="0" err="1" smtClean="0"/>
              <a:t>systems</a:t>
            </a:r>
            <a:r>
              <a:rPr lang="fi-FI" sz="2400" dirty="0" smtClean="0"/>
              <a:t> </a:t>
            </a:r>
            <a:r>
              <a:rPr lang="fi-FI" sz="2400" dirty="0" err="1" smtClean="0"/>
              <a:t>are</a:t>
            </a:r>
            <a:r>
              <a:rPr lang="fi-FI" sz="2400" dirty="0" smtClean="0"/>
              <a:t> to </a:t>
            </a:r>
            <a:r>
              <a:rPr lang="fi-FI" sz="2400" dirty="0" err="1" smtClean="0"/>
              <a:t>some</a:t>
            </a:r>
            <a:r>
              <a:rPr lang="fi-FI" sz="2400" dirty="0" smtClean="0"/>
              <a:t> </a:t>
            </a:r>
            <a:r>
              <a:rPr lang="fi-FI" sz="2400" smtClean="0"/>
              <a:t>extent </a:t>
            </a:r>
            <a:r>
              <a:rPr lang="fi-FI" sz="2400" dirty="0" smtClean="0"/>
              <a:t>”</a:t>
            </a:r>
            <a:r>
              <a:rPr lang="fi-FI" sz="2400" dirty="0" err="1" smtClean="0"/>
              <a:t>work</a:t>
            </a:r>
            <a:r>
              <a:rPr lang="fi-FI" sz="2400" dirty="0" smtClean="0"/>
              <a:t> in </a:t>
            </a:r>
            <a:r>
              <a:rPr lang="fi-FI" sz="2400" dirty="0" err="1" smtClean="0"/>
              <a:t>progress</a:t>
            </a:r>
            <a:r>
              <a:rPr lang="fi-FI" sz="2400" dirty="0" smtClean="0"/>
              <a:t>”</a:t>
            </a:r>
            <a:endParaRPr lang="fi-FI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Traditional (bibliographic) identifiers are systems like ISBN (International Standard Book Number) which provide unique and persistent identification for certain </a:t>
            </a:r>
            <a:r>
              <a:rPr lang="en-US" sz="2400" dirty="0" smtClean="0"/>
              <a:t>types </a:t>
            </a:r>
            <a:r>
              <a:rPr lang="en-US" sz="2400" dirty="0" smtClean="0"/>
              <a:t>of </a:t>
            </a:r>
            <a:r>
              <a:rPr lang="en-US" sz="2400" dirty="0" smtClean="0"/>
              <a:t>resources (books, serials, etc.)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They were designed for printed resources before the Internet was invented; thus the match with the digital resources and the Web may be a forced </a:t>
            </a:r>
            <a:r>
              <a:rPr lang="en-US" sz="2400" dirty="0" smtClean="0"/>
              <a:t>one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These identifiers are well established international standards with relatively clear roles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Not always clear how to apply them to the e-resources, except that identified resources themselves should be persistent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Persistent identifiers (PIDs)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A new category of identifiers which are actionable in the Internet, that is, they enable </a:t>
            </a:r>
            <a:r>
              <a:rPr lang="en-US" sz="2400" dirty="0" smtClean="0"/>
              <a:t>persistent linking (</a:t>
            </a:r>
            <a:r>
              <a:rPr lang="en-US" sz="2400" dirty="0" smtClean="0"/>
              <a:t>resolution</a:t>
            </a:r>
            <a:r>
              <a:rPr lang="en-US" sz="2400" dirty="0" smtClean="0"/>
              <a:t>) </a:t>
            </a:r>
            <a:r>
              <a:rPr lang="en-US" sz="2400" dirty="0" smtClean="0"/>
              <a:t>to the </a:t>
            </a:r>
            <a:r>
              <a:rPr lang="en-US" sz="2400" dirty="0" smtClean="0"/>
              <a:t>resource </a:t>
            </a:r>
            <a:r>
              <a:rPr lang="en-US" sz="2400" dirty="0" smtClean="0"/>
              <a:t>or a surrogate such as a bibliographic description of </a:t>
            </a:r>
            <a:r>
              <a:rPr lang="en-US" sz="2400" dirty="0" smtClean="0"/>
              <a:t>the </a:t>
            </a:r>
            <a:r>
              <a:rPr lang="en-US" sz="2400" dirty="0" smtClean="0"/>
              <a:t>resource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Most PIDs are also “traditional” identifiers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When using a DOI, one can identify a book with DOI &amp; an embedded ISBN or DOI with </a:t>
            </a:r>
            <a:r>
              <a:rPr lang="en-US" sz="2000" dirty="0" smtClean="0"/>
              <a:t>a local </a:t>
            </a:r>
            <a:r>
              <a:rPr lang="en-US" sz="2000" dirty="0" smtClean="0"/>
              <a:t>ID string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URN is the only exception from this; URNs must include a traditional identifier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URN namespaces inherit the rules of the traditional identifier used; there is no need to discuss the scope of the URN itself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versus persistent 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sz="2400" dirty="0" err="1" smtClean="0"/>
              <a:t>Assigning</a:t>
            </a:r>
            <a:r>
              <a:rPr lang="fi-FI" sz="2400" dirty="0" smtClean="0"/>
              <a:t> a </a:t>
            </a:r>
            <a:r>
              <a:rPr lang="fi-FI" sz="2400" dirty="0" err="1" smtClean="0"/>
              <a:t>traditional</a:t>
            </a:r>
            <a:r>
              <a:rPr lang="fi-FI" sz="2400" dirty="0" smtClean="0"/>
              <a:t> </a:t>
            </a:r>
            <a:r>
              <a:rPr lang="fi-FI" sz="2400" dirty="0" err="1" smtClean="0"/>
              <a:t>identifier</a:t>
            </a:r>
            <a:r>
              <a:rPr lang="fi-FI" sz="2400" dirty="0" smtClean="0"/>
              <a:t> </a:t>
            </a:r>
            <a:r>
              <a:rPr lang="fi-FI" sz="2400" dirty="0" err="1" smtClean="0"/>
              <a:t>such</a:t>
            </a:r>
            <a:r>
              <a:rPr lang="fi-FI" sz="2400" dirty="0" smtClean="0"/>
              <a:t> as ISBN is (</a:t>
            </a:r>
            <a:r>
              <a:rPr lang="fi-FI" sz="2400" dirty="0" err="1" smtClean="0"/>
              <a:t>should</a:t>
            </a:r>
            <a:r>
              <a:rPr lang="fi-FI" sz="2400" dirty="0" smtClean="0"/>
              <a:t> </a:t>
            </a:r>
            <a:r>
              <a:rPr lang="fi-FI" sz="2400" dirty="0" err="1" smtClean="0"/>
              <a:t>be</a:t>
            </a:r>
            <a:r>
              <a:rPr lang="fi-FI" sz="2400" dirty="0" smtClean="0"/>
              <a:t>?) a </a:t>
            </a:r>
            <a:r>
              <a:rPr lang="fi-FI" sz="2400" dirty="0" err="1" smtClean="0"/>
              <a:t>controlled</a:t>
            </a:r>
            <a:r>
              <a:rPr lang="fi-FI" sz="2400" dirty="0" smtClean="0"/>
              <a:t> </a:t>
            </a:r>
            <a:r>
              <a:rPr lang="fi-FI" sz="2400" dirty="0" err="1" smtClean="0"/>
              <a:t>process</a:t>
            </a:r>
            <a:r>
              <a:rPr lang="fi-FI" sz="2400" dirty="0" smtClean="0"/>
              <a:t> </a:t>
            </a:r>
            <a:r>
              <a:rPr lang="fi-FI" sz="2400" dirty="0" err="1" smtClean="0"/>
              <a:t>with</a:t>
            </a:r>
            <a:r>
              <a:rPr lang="fi-FI" sz="2400" dirty="0" smtClean="0"/>
              <a:t> </a:t>
            </a:r>
            <a:r>
              <a:rPr lang="fi-FI" sz="2400" dirty="0" err="1" smtClean="0"/>
              <a:t>precise</a:t>
            </a:r>
            <a:r>
              <a:rPr lang="fi-FI" sz="2400" dirty="0" smtClean="0"/>
              <a:t> </a:t>
            </a:r>
            <a:r>
              <a:rPr lang="fi-FI" sz="2400" dirty="0" err="1" smtClean="0"/>
              <a:t>rules</a:t>
            </a:r>
            <a:endParaRPr lang="fi-FI" sz="2400" dirty="0" smtClean="0"/>
          </a:p>
          <a:p>
            <a:pPr lvl="1">
              <a:buFont typeface="Arial" pitchFamily="34" charset="0"/>
              <a:buChar char="•"/>
            </a:pPr>
            <a:r>
              <a:rPr lang="fi-FI" sz="2000" dirty="0" err="1" smtClean="0"/>
              <a:t>What</a:t>
            </a:r>
            <a:r>
              <a:rPr lang="fi-FI" sz="2000" dirty="0" smtClean="0"/>
              <a:t> is </a:t>
            </a:r>
            <a:r>
              <a:rPr lang="fi-FI" sz="2000" dirty="0" err="1" smtClean="0"/>
              <a:t>identified</a:t>
            </a:r>
            <a:r>
              <a:rPr lang="fi-FI" sz="2000" dirty="0" smtClean="0"/>
              <a:t>, </a:t>
            </a:r>
            <a:r>
              <a:rPr lang="fi-FI" sz="2000" dirty="0" err="1" smtClean="0"/>
              <a:t>by</a:t>
            </a:r>
            <a:r>
              <a:rPr lang="fi-FI" sz="2000" dirty="0" smtClean="0"/>
              <a:t> </a:t>
            </a:r>
            <a:r>
              <a:rPr lang="fi-FI" sz="2000" dirty="0" err="1" smtClean="0"/>
              <a:t>whom</a:t>
            </a:r>
            <a:endParaRPr lang="fi-FI" sz="2000" dirty="0" smtClean="0"/>
          </a:p>
          <a:p>
            <a:pPr>
              <a:buFont typeface="Arial" pitchFamily="34" charset="0"/>
              <a:buChar char="•"/>
            </a:pPr>
            <a:r>
              <a:rPr lang="fi-FI" sz="2400" dirty="0" err="1" smtClean="0"/>
              <a:t>Assigning</a:t>
            </a:r>
            <a:r>
              <a:rPr lang="fi-FI" sz="2400" dirty="0" smtClean="0"/>
              <a:t> a </a:t>
            </a:r>
            <a:r>
              <a:rPr lang="fi-FI" sz="2400" dirty="0" smtClean="0"/>
              <a:t>PID </a:t>
            </a:r>
            <a:r>
              <a:rPr lang="fi-FI" sz="2400" dirty="0" err="1" smtClean="0"/>
              <a:t>such</a:t>
            </a:r>
            <a:r>
              <a:rPr lang="fi-FI" sz="2400" dirty="0" smtClean="0"/>
              <a:t> as ARK </a:t>
            </a:r>
            <a:r>
              <a:rPr lang="fi-FI" sz="2400" dirty="0" err="1" smtClean="0"/>
              <a:t>may</a:t>
            </a:r>
            <a:r>
              <a:rPr lang="fi-FI" sz="2400" dirty="0" smtClean="0"/>
              <a:t> </a:t>
            </a:r>
            <a:r>
              <a:rPr lang="fi-FI" sz="2400" dirty="0" err="1" smtClean="0"/>
              <a:t>or</a:t>
            </a:r>
            <a:r>
              <a:rPr lang="fi-FI" sz="2400" dirty="0" smtClean="0"/>
              <a:t> </a:t>
            </a:r>
            <a:r>
              <a:rPr lang="fi-FI" sz="2400" dirty="0" err="1" smtClean="0"/>
              <a:t>may</a:t>
            </a:r>
            <a:r>
              <a:rPr lang="fi-FI" sz="2400" dirty="0" smtClean="0"/>
              <a:t> </a:t>
            </a:r>
            <a:r>
              <a:rPr lang="fi-FI" sz="2400" dirty="0" err="1" smtClean="0"/>
              <a:t>not</a:t>
            </a:r>
            <a:r>
              <a:rPr lang="fi-FI" sz="2400" dirty="0" smtClean="0"/>
              <a:t> </a:t>
            </a:r>
            <a:r>
              <a:rPr lang="fi-FI" sz="2400" dirty="0" err="1" smtClean="0"/>
              <a:t>be</a:t>
            </a:r>
            <a:r>
              <a:rPr lang="fi-FI" sz="2400" dirty="0" smtClean="0"/>
              <a:t> a </a:t>
            </a:r>
            <a:r>
              <a:rPr lang="fi-FI" sz="2400" dirty="0" err="1" smtClean="0"/>
              <a:t>controlled</a:t>
            </a:r>
            <a:r>
              <a:rPr lang="fi-FI" sz="2400" dirty="0" smtClean="0"/>
              <a:t> </a:t>
            </a:r>
            <a:r>
              <a:rPr lang="fi-FI" sz="2400" dirty="0" err="1" smtClean="0"/>
              <a:t>process</a:t>
            </a:r>
            <a:r>
              <a:rPr lang="fi-FI" sz="2400" dirty="0" smtClean="0"/>
              <a:t> and the </a:t>
            </a:r>
            <a:r>
              <a:rPr lang="fi-FI" sz="2400" dirty="0" err="1" smtClean="0"/>
              <a:t>rules</a:t>
            </a:r>
            <a:r>
              <a:rPr lang="fi-FI" sz="2400" dirty="0" smtClean="0"/>
              <a:t> of </a:t>
            </a:r>
            <a:r>
              <a:rPr lang="fi-FI" sz="2400" dirty="0" err="1" smtClean="0"/>
              <a:t>application</a:t>
            </a:r>
            <a:r>
              <a:rPr lang="fi-FI" sz="2400" dirty="0" smtClean="0"/>
              <a:t> </a:t>
            </a:r>
            <a:r>
              <a:rPr lang="fi-FI" sz="2400" dirty="0" err="1" smtClean="0"/>
              <a:t>may</a:t>
            </a:r>
            <a:r>
              <a:rPr lang="fi-FI" sz="2400" dirty="0" smtClean="0"/>
              <a:t> </a:t>
            </a:r>
            <a:r>
              <a:rPr lang="fi-FI" sz="2400" dirty="0" err="1" smtClean="0"/>
              <a:t>be</a:t>
            </a:r>
            <a:r>
              <a:rPr lang="fi-FI" sz="2400" dirty="0" smtClean="0"/>
              <a:t> </a:t>
            </a:r>
            <a:r>
              <a:rPr lang="fi-FI" sz="2400" dirty="0" err="1" smtClean="0"/>
              <a:t>vague</a:t>
            </a:r>
            <a:endParaRPr lang="fi-FI" sz="2400" dirty="0" smtClean="0"/>
          </a:p>
          <a:p>
            <a:pPr>
              <a:buFont typeface="Arial" pitchFamily="34" charset="0"/>
              <a:buChar char="•"/>
            </a:pPr>
            <a:r>
              <a:rPr lang="fi-FI" sz="2400" dirty="0" err="1" smtClean="0"/>
              <a:t>Sometimes</a:t>
            </a:r>
            <a:r>
              <a:rPr lang="fi-FI" sz="2400" dirty="0" smtClean="0"/>
              <a:t> the </a:t>
            </a:r>
            <a:r>
              <a:rPr lang="fi-FI" sz="2400" dirty="0" err="1" smtClean="0"/>
              <a:t>rules</a:t>
            </a:r>
            <a:r>
              <a:rPr lang="fi-FI" sz="2400" dirty="0" smtClean="0"/>
              <a:t> </a:t>
            </a:r>
            <a:r>
              <a:rPr lang="fi-FI" sz="2400" dirty="0" err="1" smtClean="0"/>
              <a:t>are</a:t>
            </a:r>
            <a:r>
              <a:rPr lang="fi-FI" sz="2400" dirty="0" smtClean="0"/>
              <a:t> </a:t>
            </a:r>
            <a:r>
              <a:rPr lang="fi-FI" sz="2400" dirty="0" err="1" smtClean="0"/>
              <a:t>different</a:t>
            </a:r>
            <a:r>
              <a:rPr lang="fi-FI" sz="2400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fi-FI" sz="2000" dirty="0" smtClean="0"/>
              <a:t>A </a:t>
            </a:r>
            <a:r>
              <a:rPr lang="fi-FI" sz="2000" dirty="0" err="1" smtClean="0"/>
              <a:t>book</a:t>
            </a:r>
            <a:r>
              <a:rPr lang="fi-FI" sz="2000" dirty="0" smtClean="0"/>
              <a:t> </a:t>
            </a:r>
            <a:r>
              <a:rPr lang="fi-FI" sz="2000" dirty="0" err="1" smtClean="0"/>
              <a:t>must</a:t>
            </a:r>
            <a:r>
              <a:rPr lang="fi-FI" sz="2000" dirty="0" smtClean="0"/>
              <a:t> </a:t>
            </a:r>
            <a:r>
              <a:rPr lang="fi-FI" sz="2000" dirty="0" err="1" smtClean="0"/>
              <a:t>have</a:t>
            </a:r>
            <a:r>
              <a:rPr lang="fi-FI" sz="2000" dirty="0" smtClean="0"/>
              <a:t> just </a:t>
            </a:r>
            <a:r>
              <a:rPr lang="fi-FI" sz="2000" dirty="0" err="1" smtClean="0"/>
              <a:t>one</a:t>
            </a:r>
            <a:r>
              <a:rPr lang="fi-FI" sz="2000" dirty="0" smtClean="0"/>
              <a:t> ISBN, </a:t>
            </a:r>
            <a:r>
              <a:rPr lang="fi-FI" sz="2000" dirty="0" err="1" smtClean="0"/>
              <a:t>but</a:t>
            </a:r>
            <a:r>
              <a:rPr lang="fi-FI" sz="2000" dirty="0" smtClean="0"/>
              <a:t> </a:t>
            </a:r>
            <a:r>
              <a:rPr lang="fi-FI" sz="2000" dirty="0" err="1" smtClean="0"/>
              <a:t>it</a:t>
            </a:r>
            <a:r>
              <a:rPr lang="fi-FI" sz="2000" dirty="0" smtClean="0"/>
              <a:t> </a:t>
            </a:r>
            <a:r>
              <a:rPr lang="fi-FI" sz="2000" dirty="0" err="1" smtClean="0"/>
              <a:t>may</a:t>
            </a:r>
            <a:r>
              <a:rPr lang="fi-FI" sz="2000" dirty="0" smtClean="0"/>
              <a:t> </a:t>
            </a:r>
            <a:r>
              <a:rPr lang="fi-FI" sz="2000" dirty="0" err="1" smtClean="0"/>
              <a:t>have</a:t>
            </a:r>
            <a:r>
              <a:rPr lang="fi-FI" sz="2000" dirty="0" smtClean="0"/>
              <a:t> </a:t>
            </a:r>
            <a:r>
              <a:rPr lang="fi-FI" sz="2000" dirty="0" err="1" smtClean="0"/>
              <a:t>two</a:t>
            </a:r>
            <a:r>
              <a:rPr lang="fi-FI" sz="2000" dirty="0" smtClean="0"/>
              <a:t> </a:t>
            </a:r>
            <a:r>
              <a:rPr lang="fi-FI" sz="2000" dirty="0" err="1" smtClean="0"/>
              <a:t>PIDs</a:t>
            </a:r>
            <a:r>
              <a:rPr lang="fi-FI" sz="2000" dirty="0" smtClean="0"/>
              <a:t> </a:t>
            </a:r>
            <a:r>
              <a:rPr lang="fi-FI" sz="2000" dirty="0" smtClean="0"/>
              <a:t>(for </a:t>
            </a:r>
            <a:r>
              <a:rPr lang="fi-FI" sz="2000" dirty="0" err="1" smtClean="0"/>
              <a:t>instance</a:t>
            </a:r>
            <a:r>
              <a:rPr lang="fi-FI" sz="2000" dirty="0" smtClean="0"/>
              <a:t>, ARK and DOI)</a:t>
            </a:r>
          </a:p>
          <a:p>
            <a:pPr lvl="2">
              <a:buFont typeface="Arial" pitchFamily="34" charset="0"/>
              <a:buChar char="•"/>
            </a:pPr>
            <a:r>
              <a:rPr lang="fi-FI" sz="1600" dirty="0" smtClean="0"/>
              <a:t>The National </a:t>
            </a:r>
            <a:r>
              <a:rPr lang="fi-FI" sz="1600" dirty="0" err="1" smtClean="0"/>
              <a:t>Library</a:t>
            </a:r>
            <a:r>
              <a:rPr lang="fi-FI" sz="1600" dirty="0" smtClean="0"/>
              <a:t> of Finland </a:t>
            </a:r>
            <a:r>
              <a:rPr lang="fi-FI" sz="1600" dirty="0" err="1" smtClean="0"/>
              <a:t>uses</a:t>
            </a:r>
            <a:r>
              <a:rPr lang="fi-FI" sz="1600" dirty="0" smtClean="0"/>
              <a:t> </a:t>
            </a:r>
            <a:r>
              <a:rPr lang="fi-FI" sz="1600" dirty="0" err="1" smtClean="0"/>
              <a:t>Handles</a:t>
            </a:r>
            <a:r>
              <a:rPr lang="fi-FI" sz="1600" dirty="0" smtClean="0"/>
              <a:t> in </a:t>
            </a:r>
            <a:r>
              <a:rPr lang="fi-FI" sz="1600" dirty="0" err="1" smtClean="0"/>
              <a:t>its</a:t>
            </a:r>
            <a:r>
              <a:rPr lang="fi-FI" sz="1600" dirty="0" smtClean="0"/>
              <a:t> </a:t>
            </a:r>
            <a:r>
              <a:rPr lang="fi-FI" sz="1600" dirty="0" err="1" smtClean="0"/>
              <a:t>Dspace</a:t>
            </a:r>
            <a:r>
              <a:rPr lang="fi-FI" sz="1600" dirty="0" smtClean="0"/>
              <a:t> </a:t>
            </a:r>
            <a:r>
              <a:rPr lang="fi-FI" sz="1600" dirty="0" err="1" smtClean="0"/>
              <a:t>system</a:t>
            </a:r>
            <a:r>
              <a:rPr lang="fi-FI" sz="1600" dirty="0" smtClean="0"/>
              <a:t>, </a:t>
            </a:r>
            <a:r>
              <a:rPr lang="fi-FI" sz="1600" dirty="0" err="1" smtClean="0"/>
              <a:t>but</a:t>
            </a:r>
            <a:r>
              <a:rPr lang="fi-FI" sz="1600" dirty="0" smtClean="0"/>
              <a:t> URN is the ”</a:t>
            </a:r>
            <a:r>
              <a:rPr lang="fi-FI" sz="1600" dirty="0" err="1" smtClean="0"/>
              <a:t>official</a:t>
            </a:r>
            <a:r>
              <a:rPr lang="fi-FI" sz="1600" dirty="0" smtClean="0"/>
              <a:t>” </a:t>
            </a:r>
            <a:r>
              <a:rPr lang="fi-FI" sz="1600" dirty="0" err="1" smtClean="0"/>
              <a:t>identifier</a:t>
            </a:r>
            <a:r>
              <a:rPr lang="fi-FI" sz="1600" dirty="0" smtClean="0"/>
              <a:t> of </a:t>
            </a:r>
            <a:r>
              <a:rPr lang="fi-FI" sz="1600" dirty="0" err="1" smtClean="0"/>
              <a:t>these</a:t>
            </a:r>
            <a:r>
              <a:rPr lang="fi-FI" sz="1600" dirty="0" smtClean="0"/>
              <a:t> </a:t>
            </a:r>
            <a:r>
              <a:rPr lang="fi-FI" sz="1600" dirty="0" err="1" smtClean="0"/>
              <a:t>resources</a:t>
            </a:r>
            <a:endParaRPr lang="fi-FI" sz="1600" dirty="0" smtClean="0"/>
          </a:p>
          <a:p>
            <a:pPr lvl="1">
              <a:buFont typeface="Arial" pitchFamily="34" charset="0"/>
              <a:buChar char="•"/>
            </a:pPr>
            <a:endParaRPr lang="fi-FI" sz="2000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Conflicts between the two identifier groups should be avoided at all cost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If a traditional identifier can be assigned to the resource, use that identifier as a part of </a:t>
            </a:r>
            <a:r>
              <a:rPr lang="en-US" sz="2000" dirty="0" smtClean="0"/>
              <a:t>the PID</a:t>
            </a: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It follow</a:t>
            </a:r>
            <a:r>
              <a:rPr lang="en-US" sz="2000" dirty="0" smtClean="0"/>
              <a:t>s </a:t>
            </a:r>
            <a:r>
              <a:rPr lang="en-US" sz="2000" dirty="0" smtClean="0"/>
              <a:t>that </a:t>
            </a:r>
            <a:r>
              <a:rPr lang="en-US" sz="2000" dirty="0" smtClean="0"/>
              <a:t>PIDs that cannot (easily) </a:t>
            </a:r>
            <a:r>
              <a:rPr lang="en-US" sz="2000" dirty="0" smtClean="0"/>
              <a:t>incorporate traditional identifiers may cause problems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Any identifier </a:t>
            </a:r>
            <a:r>
              <a:rPr lang="en-US" sz="2400" dirty="0" smtClean="0"/>
              <a:t>(traditional / PID) should have explicit implementation guidelines  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If no general guidelines exist </a:t>
            </a:r>
            <a:r>
              <a:rPr lang="en-US" sz="2000" dirty="0" smtClean="0"/>
              <a:t>r</a:t>
            </a:r>
            <a:r>
              <a:rPr lang="en-US" sz="2000" dirty="0" smtClean="0"/>
              <a:t>ules must </a:t>
            </a:r>
            <a:r>
              <a:rPr lang="en-US" sz="2000" dirty="0" smtClean="0"/>
              <a:t>be developed </a:t>
            </a:r>
            <a:r>
              <a:rPr lang="en-US" sz="2000" dirty="0" smtClean="0"/>
              <a:t>locally; such rules should eventually be aligned in the level of the PID community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Persistent identifiers and the Web: Cool URIs</a:t>
            </a:r>
            <a:endParaRPr 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071563"/>
            <a:ext cx="8472488" cy="466248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From the library point of view, cool URIs (URLs) are not </a:t>
            </a:r>
            <a:r>
              <a:rPr lang="en-US" sz="2400" dirty="0" smtClean="0"/>
              <a:t>proper identifiers </a:t>
            </a:r>
            <a:r>
              <a:rPr lang="en-US" sz="2400" dirty="0" smtClean="0"/>
              <a:t>at </a:t>
            </a:r>
            <a:r>
              <a:rPr lang="en-US" sz="2400" dirty="0" smtClean="0"/>
              <a:t>all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The same resource may be available from many URLs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Over time, different resources or variant versions of </a:t>
            </a:r>
            <a:r>
              <a:rPr lang="en-US" sz="2000" dirty="0" smtClean="0"/>
              <a:t>the same</a:t>
            </a:r>
            <a:r>
              <a:rPr lang="en-US" sz="2000" dirty="0" smtClean="0"/>
              <a:t> </a:t>
            </a:r>
            <a:r>
              <a:rPr lang="en-US" sz="2000" dirty="0" smtClean="0"/>
              <a:t>resource may be available in the same URI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There is absolutely no control over cool URI assignment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A user cannot know if a URI is cool or not (most of them aren’t)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Instead, cool URIs are</a:t>
            </a:r>
            <a:r>
              <a:rPr lang="en-US" sz="2400" dirty="0" smtClean="0"/>
              <a:t> just shelf marks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What is a realistic time frame for cool URI persistence?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Cool URIs </a:t>
            </a:r>
            <a:r>
              <a:rPr lang="en-US" sz="2400" dirty="0" smtClean="0"/>
              <a:t>can support only </a:t>
            </a:r>
            <a:r>
              <a:rPr lang="en-US" sz="2400" dirty="0" smtClean="0"/>
              <a:t>resolution; persistent identifiers can be more </a:t>
            </a:r>
            <a:r>
              <a:rPr lang="en-US" sz="2400" dirty="0" smtClean="0"/>
              <a:t>versatile </a:t>
            </a:r>
            <a:r>
              <a:rPr lang="en-US" sz="2400" dirty="0" smtClean="0"/>
              <a:t>in this </a:t>
            </a:r>
            <a:r>
              <a:rPr lang="en-US" sz="2400" dirty="0" smtClean="0"/>
              <a:t>respect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Match with the current / future long term preservation systems</a:t>
            </a:r>
            <a:endParaRPr lang="en-US" sz="20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 provided by PIDs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Basic </a:t>
            </a:r>
            <a:r>
              <a:rPr lang="fi-FI" dirty="0" err="1" smtClean="0"/>
              <a:t>question</a:t>
            </a:r>
            <a:r>
              <a:rPr lang="fi-FI" dirty="0" smtClean="0"/>
              <a:t>: </a:t>
            </a:r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dirty="0" err="1" smtClean="0"/>
              <a:t>services</a:t>
            </a:r>
            <a:r>
              <a:rPr lang="fi-FI" dirty="0" smtClean="0"/>
              <a:t> </a:t>
            </a:r>
            <a:r>
              <a:rPr lang="fi-FI" dirty="0" err="1" smtClean="0"/>
              <a:t>do</a:t>
            </a:r>
            <a:r>
              <a:rPr lang="fi-FI" dirty="0" smtClean="0"/>
              <a:t> </a:t>
            </a:r>
            <a:r>
              <a:rPr lang="fi-FI" dirty="0" err="1" smtClean="0"/>
              <a:t>we</a:t>
            </a:r>
            <a:r>
              <a:rPr lang="fi-FI" dirty="0" smtClean="0"/>
              <a:t> </a:t>
            </a:r>
            <a:r>
              <a:rPr lang="fi-FI" dirty="0" err="1" smtClean="0"/>
              <a:t>need</a:t>
            </a:r>
            <a:r>
              <a:rPr lang="fi-FI" dirty="0" smtClean="0"/>
              <a:t>?</a:t>
            </a:r>
          </a:p>
          <a:p>
            <a:pPr>
              <a:buFont typeface="Arial" pitchFamily="34" charset="0"/>
              <a:buChar char="•"/>
            </a:pPr>
            <a:r>
              <a:rPr lang="fi-FI" dirty="0" err="1" smtClean="0"/>
              <a:t>Some</a:t>
            </a:r>
            <a:r>
              <a:rPr lang="fi-FI" dirty="0" smtClean="0"/>
              <a:t> </a:t>
            </a:r>
            <a:r>
              <a:rPr lang="fi-FI" dirty="0" err="1" smtClean="0"/>
              <a:t>examples</a:t>
            </a:r>
            <a:r>
              <a:rPr lang="fi-FI" dirty="0" smtClean="0"/>
              <a:t>:</a:t>
            </a:r>
            <a:endParaRPr lang="fi-FI" dirty="0" smtClean="0"/>
          </a:p>
          <a:p>
            <a:pPr lvl="1">
              <a:buFont typeface="Arial" pitchFamily="34" charset="0"/>
              <a:buChar char="•"/>
            </a:pPr>
            <a:r>
              <a:rPr lang="fi-FI" dirty="0" err="1" smtClean="0"/>
              <a:t>Find</a:t>
            </a:r>
            <a:r>
              <a:rPr lang="fi-FI" dirty="0" smtClean="0"/>
              <a:t> </a:t>
            </a:r>
            <a:r>
              <a:rPr lang="fi-FI" dirty="0" err="1" smtClean="0"/>
              <a:t>all</a:t>
            </a:r>
            <a:r>
              <a:rPr lang="fi-FI" dirty="0" smtClean="0"/>
              <a:t> </a:t>
            </a:r>
            <a:r>
              <a:rPr lang="fi-FI" dirty="0" err="1" smtClean="0"/>
              <a:t>locations</a:t>
            </a:r>
            <a:r>
              <a:rPr lang="fi-FI" dirty="0" smtClean="0"/>
              <a:t> (</a:t>
            </a:r>
            <a:r>
              <a:rPr lang="fi-FI" dirty="0" err="1" smtClean="0"/>
              <a:t>URLs</a:t>
            </a:r>
            <a:r>
              <a:rPr lang="fi-FI" dirty="0" smtClean="0"/>
              <a:t>) </a:t>
            </a:r>
            <a:r>
              <a:rPr lang="fi-FI" dirty="0" err="1" smtClean="0"/>
              <a:t>related</a:t>
            </a:r>
            <a:r>
              <a:rPr lang="fi-FI" dirty="0" smtClean="0"/>
              <a:t> to the </a:t>
            </a:r>
            <a:r>
              <a:rPr lang="fi-FI" dirty="0" smtClean="0"/>
              <a:t>PID</a:t>
            </a:r>
            <a:endParaRPr lang="fi-FI" dirty="0" smtClean="0"/>
          </a:p>
          <a:p>
            <a:pPr lvl="1">
              <a:buFont typeface="Arial" pitchFamily="34" charset="0"/>
              <a:buChar char="•"/>
            </a:pPr>
            <a:r>
              <a:rPr lang="fi-FI" dirty="0" err="1" smtClean="0"/>
              <a:t>Find</a:t>
            </a:r>
            <a:r>
              <a:rPr lang="fi-FI" dirty="0" smtClean="0"/>
              <a:t> </a:t>
            </a:r>
            <a:r>
              <a:rPr lang="fi-FI" dirty="0" err="1" smtClean="0"/>
              <a:t>bibliographic</a:t>
            </a:r>
            <a:r>
              <a:rPr lang="fi-FI" dirty="0" smtClean="0"/>
              <a:t> metadata </a:t>
            </a:r>
            <a:r>
              <a:rPr lang="fi-FI" dirty="0" err="1" smtClean="0"/>
              <a:t>related</a:t>
            </a:r>
            <a:r>
              <a:rPr lang="fi-FI" dirty="0" smtClean="0"/>
              <a:t> to the </a:t>
            </a:r>
            <a:r>
              <a:rPr lang="fi-FI" dirty="0" smtClean="0"/>
              <a:t>PID</a:t>
            </a:r>
            <a:endParaRPr lang="fi-FI" dirty="0" smtClean="0"/>
          </a:p>
          <a:p>
            <a:pPr lvl="1">
              <a:buFont typeface="Arial" pitchFamily="34" charset="0"/>
              <a:buChar char="•"/>
            </a:pPr>
            <a:r>
              <a:rPr lang="fi-FI" dirty="0" err="1" smtClean="0"/>
              <a:t>Retrieve</a:t>
            </a:r>
            <a:r>
              <a:rPr lang="fi-FI" dirty="0" smtClean="0"/>
              <a:t> </a:t>
            </a:r>
            <a:r>
              <a:rPr lang="fi-FI" dirty="0" smtClean="0"/>
              <a:t>the </a:t>
            </a:r>
            <a:r>
              <a:rPr lang="fi-FI" dirty="0" err="1" smtClean="0"/>
              <a:t>preservation</a:t>
            </a:r>
            <a:r>
              <a:rPr lang="fi-FI" dirty="0" smtClean="0"/>
              <a:t> </a:t>
            </a:r>
            <a:r>
              <a:rPr lang="fi-FI" dirty="0" err="1" smtClean="0"/>
              <a:t>commitment</a:t>
            </a:r>
            <a:r>
              <a:rPr lang="fi-FI" dirty="0" smtClean="0"/>
              <a:t> of the </a:t>
            </a:r>
            <a:r>
              <a:rPr lang="fi-FI" dirty="0" err="1" smtClean="0"/>
              <a:t>owning</a:t>
            </a:r>
            <a:r>
              <a:rPr lang="fi-FI" dirty="0" smtClean="0"/>
              <a:t> </a:t>
            </a:r>
            <a:r>
              <a:rPr lang="fi-FI" dirty="0" err="1" smtClean="0"/>
              <a:t>organization</a:t>
            </a:r>
            <a:r>
              <a:rPr lang="fi-FI" dirty="0" smtClean="0"/>
              <a:t> (</a:t>
            </a:r>
            <a:r>
              <a:rPr lang="fi-FI" dirty="0" err="1" smtClean="0"/>
              <a:t>concerning</a:t>
            </a:r>
            <a:r>
              <a:rPr lang="fi-FI" dirty="0" smtClean="0"/>
              <a:t> the </a:t>
            </a:r>
            <a:r>
              <a:rPr lang="fi-FI" dirty="0" err="1" smtClean="0"/>
              <a:t>resource</a:t>
            </a:r>
            <a:r>
              <a:rPr lang="fi-FI" dirty="0" smtClean="0"/>
              <a:t> at </a:t>
            </a:r>
            <a:r>
              <a:rPr lang="fi-FI" dirty="0" err="1" smtClean="0"/>
              <a:t>hand</a:t>
            </a:r>
            <a:r>
              <a:rPr lang="fi-FI" dirty="0" smtClean="0"/>
              <a:t>)</a:t>
            </a:r>
            <a:endParaRPr lang="fi-FI" dirty="0" smtClean="0"/>
          </a:p>
          <a:p>
            <a:pPr>
              <a:buFont typeface="Arial" pitchFamily="34" charset="0"/>
              <a:buChar char="•"/>
            </a:pPr>
            <a:r>
              <a:rPr lang="fi-FI" dirty="0" err="1" smtClean="0"/>
              <a:t>There</a:t>
            </a:r>
            <a:r>
              <a:rPr lang="fi-FI" dirty="0" smtClean="0"/>
              <a:t> </a:t>
            </a:r>
            <a:r>
              <a:rPr lang="fi-FI" dirty="0" smtClean="0"/>
              <a:t>is </a:t>
            </a:r>
            <a:r>
              <a:rPr lang="fi-FI" dirty="0" smtClean="0"/>
              <a:t>no </a:t>
            </a:r>
            <a:r>
              <a:rPr lang="fi-FI" dirty="0" err="1" smtClean="0"/>
              <a:t>overall</a:t>
            </a:r>
            <a:r>
              <a:rPr lang="fi-FI" dirty="0" smtClean="0"/>
              <a:t> </a:t>
            </a:r>
            <a:r>
              <a:rPr lang="fi-FI" dirty="0" err="1" smtClean="0"/>
              <a:t>framework</a:t>
            </a:r>
            <a:r>
              <a:rPr lang="fi-FI" dirty="0" smtClean="0"/>
              <a:t> </a:t>
            </a:r>
            <a:r>
              <a:rPr lang="fi-FI" dirty="0" smtClean="0"/>
              <a:t>/ </a:t>
            </a:r>
            <a:r>
              <a:rPr lang="fi-FI" dirty="0" err="1" smtClean="0"/>
              <a:t>context</a:t>
            </a:r>
            <a:r>
              <a:rPr lang="fi-FI" dirty="0" smtClean="0"/>
              <a:t> </a:t>
            </a:r>
            <a:r>
              <a:rPr lang="fi-FI" dirty="0" err="1" smtClean="0"/>
              <a:t>within</a:t>
            </a:r>
            <a:r>
              <a:rPr lang="fi-FI" dirty="0" smtClean="0"/>
              <a:t> </a:t>
            </a:r>
            <a:r>
              <a:rPr lang="fi-FI" dirty="0" err="1" smtClean="0"/>
              <a:t>which</a:t>
            </a:r>
            <a:r>
              <a:rPr lang="fi-FI" dirty="0" smtClean="0"/>
              <a:t> to </a:t>
            </a:r>
            <a:r>
              <a:rPr lang="fi-FI" dirty="0" smtClean="0"/>
              <a:t>design</a:t>
            </a:r>
            <a:r>
              <a:rPr lang="fi-FI" dirty="0" smtClean="0"/>
              <a:t> </a:t>
            </a:r>
            <a:r>
              <a:rPr lang="fi-FI" dirty="0" smtClean="0"/>
              <a:t>the </a:t>
            </a:r>
            <a:r>
              <a:rPr lang="fi-FI" dirty="0" err="1" smtClean="0"/>
              <a:t>resolution</a:t>
            </a:r>
            <a:r>
              <a:rPr lang="fi-FI" dirty="0" smtClean="0"/>
              <a:t> </a:t>
            </a:r>
            <a:r>
              <a:rPr lang="fi-FI" dirty="0" err="1" smtClean="0"/>
              <a:t>services</a:t>
            </a:r>
            <a:endParaRPr lang="fi-FI" dirty="0" smtClean="0"/>
          </a:p>
          <a:p>
            <a:pPr lvl="1">
              <a:buFont typeface="Arial" pitchFamily="34" charset="0"/>
              <a:buChar char="•"/>
            </a:pPr>
            <a:r>
              <a:rPr lang="fi-FI" dirty="0" err="1" smtClean="0"/>
              <a:t>Each</a:t>
            </a:r>
            <a:r>
              <a:rPr lang="fi-FI" dirty="0" smtClean="0"/>
              <a:t> PID </a:t>
            </a:r>
            <a:r>
              <a:rPr lang="fi-FI" dirty="0" err="1" smtClean="0"/>
              <a:t>provides</a:t>
            </a:r>
            <a:r>
              <a:rPr lang="fi-FI" dirty="0" smtClean="0"/>
              <a:t> a </a:t>
            </a:r>
            <a:r>
              <a:rPr lang="fi-FI" dirty="0" err="1" smtClean="0"/>
              <a:t>slightly</a:t>
            </a:r>
            <a:r>
              <a:rPr lang="fi-FI" dirty="0" smtClean="0"/>
              <a:t> </a:t>
            </a:r>
            <a:r>
              <a:rPr lang="fi-FI" dirty="0" err="1" smtClean="0"/>
              <a:t>different</a:t>
            </a:r>
            <a:r>
              <a:rPr lang="fi-FI" dirty="0" smtClean="0"/>
              <a:t> set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PID </a:t>
            </a:r>
            <a:r>
              <a:rPr lang="en-US" dirty="0" smtClean="0"/>
              <a:t>–based services in the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sz="2400" dirty="0" err="1" smtClean="0"/>
              <a:t>Theoretical</a:t>
            </a:r>
            <a:r>
              <a:rPr lang="fi-FI" sz="2400" dirty="0" smtClean="0"/>
              <a:t> </a:t>
            </a:r>
            <a:r>
              <a:rPr lang="fi-FI" sz="2400" dirty="0" err="1" smtClean="0"/>
              <a:t>basis</a:t>
            </a:r>
            <a:r>
              <a:rPr lang="fi-FI" sz="2400" dirty="0" smtClean="0"/>
              <a:t> </a:t>
            </a:r>
            <a:r>
              <a:rPr lang="fi-FI" sz="2400" dirty="0" err="1" smtClean="0"/>
              <a:t>could</a:t>
            </a:r>
            <a:r>
              <a:rPr lang="fi-FI" sz="2400" dirty="0" smtClean="0"/>
              <a:t> </a:t>
            </a:r>
            <a:r>
              <a:rPr lang="fi-FI" sz="2400" dirty="0" err="1" smtClean="0"/>
              <a:t>be</a:t>
            </a:r>
            <a:r>
              <a:rPr lang="fi-FI" sz="2400" dirty="0" smtClean="0"/>
              <a:t> </a:t>
            </a:r>
            <a:r>
              <a:rPr lang="fi-FI" sz="2400" dirty="0" err="1" smtClean="0"/>
              <a:t>twofold</a:t>
            </a:r>
            <a:r>
              <a:rPr lang="fi-FI" sz="2400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fi-FI" sz="2000" dirty="0" err="1" smtClean="0"/>
              <a:t>Functional</a:t>
            </a:r>
            <a:r>
              <a:rPr lang="fi-FI" sz="2000" dirty="0" smtClean="0"/>
              <a:t> </a:t>
            </a:r>
            <a:r>
              <a:rPr lang="fi-FI" sz="2000" dirty="0" err="1" smtClean="0"/>
              <a:t>requirements</a:t>
            </a:r>
            <a:r>
              <a:rPr lang="fi-FI" sz="2000" dirty="0" smtClean="0"/>
              <a:t> for </a:t>
            </a:r>
            <a:r>
              <a:rPr lang="fi-FI" sz="2000" dirty="0" err="1" smtClean="0"/>
              <a:t>bibliographic</a:t>
            </a:r>
            <a:r>
              <a:rPr lang="fi-FI" sz="2000" dirty="0" smtClean="0"/>
              <a:t> </a:t>
            </a:r>
            <a:r>
              <a:rPr lang="fi-FI" sz="2000" dirty="0" err="1" smtClean="0"/>
              <a:t>records</a:t>
            </a:r>
            <a:r>
              <a:rPr lang="fi-FI" sz="2000" dirty="0" smtClean="0"/>
              <a:t> (FRBR) –</a:t>
            </a:r>
            <a:r>
              <a:rPr lang="fi-FI" sz="2000" dirty="0" err="1" smtClean="0"/>
              <a:t>model</a:t>
            </a:r>
            <a:r>
              <a:rPr lang="fi-FI" sz="2000" dirty="0" smtClean="0"/>
              <a:t>: </a:t>
            </a:r>
            <a:r>
              <a:rPr lang="fi-FI" sz="2000" dirty="0" err="1" smtClean="0"/>
              <a:t>work</a:t>
            </a:r>
            <a:r>
              <a:rPr lang="fi-FI" sz="2000" dirty="0" smtClean="0"/>
              <a:t>, </a:t>
            </a:r>
            <a:r>
              <a:rPr lang="fi-FI" sz="2000" dirty="0" err="1" smtClean="0"/>
              <a:t>expression</a:t>
            </a:r>
            <a:r>
              <a:rPr lang="fi-FI" sz="2000" dirty="0" smtClean="0"/>
              <a:t>, </a:t>
            </a:r>
            <a:r>
              <a:rPr lang="fi-FI" sz="2000" dirty="0" err="1" smtClean="0"/>
              <a:t>manifestation</a:t>
            </a:r>
            <a:endParaRPr lang="fi-FI" sz="2000" dirty="0" smtClean="0"/>
          </a:p>
          <a:p>
            <a:pPr lvl="1">
              <a:buFont typeface="Arial" pitchFamily="34" charset="0"/>
              <a:buChar char="•"/>
            </a:pPr>
            <a:r>
              <a:rPr lang="fi-FI" sz="2000" dirty="0" err="1" smtClean="0"/>
              <a:t>Current</a:t>
            </a:r>
            <a:r>
              <a:rPr lang="fi-FI" sz="2000" dirty="0" smtClean="0"/>
              <a:t> </a:t>
            </a:r>
            <a:r>
              <a:rPr lang="fi-FI" sz="2000" dirty="0" err="1" smtClean="0"/>
              <a:t>theory</a:t>
            </a:r>
            <a:r>
              <a:rPr lang="fi-FI" sz="2000" dirty="0" smtClean="0"/>
              <a:t> and </a:t>
            </a:r>
            <a:r>
              <a:rPr lang="fi-FI" sz="2000" dirty="0" err="1" smtClean="0"/>
              <a:t>practice</a:t>
            </a:r>
            <a:r>
              <a:rPr lang="fi-FI" sz="2000" dirty="0" smtClean="0"/>
              <a:t> of </a:t>
            </a:r>
            <a:r>
              <a:rPr lang="fi-FI" sz="2000" dirty="0" err="1" smtClean="0"/>
              <a:t>long-term</a:t>
            </a:r>
            <a:r>
              <a:rPr lang="fi-FI" sz="2000" dirty="0" smtClean="0"/>
              <a:t> </a:t>
            </a:r>
            <a:r>
              <a:rPr lang="fi-FI" sz="2000" dirty="0" err="1" smtClean="0"/>
              <a:t>preservation</a:t>
            </a:r>
            <a:r>
              <a:rPr lang="fi-FI" sz="2000" dirty="0" smtClean="0"/>
              <a:t> </a:t>
            </a:r>
            <a:r>
              <a:rPr lang="fi-FI" sz="2000" dirty="0" err="1" smtClean="0"/>
              <a:t>based</a:t>
            </a:r>
            <a:r>
              <a:rPr lang="fi-FI" sz="2000" dirty="0" smtClean="0"/>
              <a:t> on </a:t>
            </a:r>
            <a:r>
              <a:rPr lang="fi-FI" sz="2000" dirty="0" smtClean="0"/>
              <a:t>the </a:t>
            </a:r>
            <a:r>
              <a:rPr lang="fi-FI" sz="2000" dirty="0" err="1" smtClean="0"/>
              <a:t>migration</a:t>
            </a:r>
            <a:r>
              <a:rPr lang="fi-FI" sz="2000" dirty="0" smtClean="0"/>
              <a:t> </a:t>
            </a:r>
            <a:r>
              <a:rPr lang="fi-FI" sz="2000" dirty="0" err="1" smtClean="0"/>
              <a:t>strategy</a:t>
            </a:r>
            <a:r>
              <a:rPr lang="fi-FI" sz="2000" dirty="0" smtClean="0"/>
              <a:t> (and a long </a:t>
            </a:r>
            <a:r>
              <a:rPr lang="fi-FI" sz="2000" dirty="0" err="1" smtClean="0"/>
              <a:t>tail</a:t>
            </a:r>
            <a:r>
              <a:rPr lang="fi-FI" sz="2000" dirty="0" smtClean="0"/>
              <a:t> of </a:t>
            </a:r>
            <a:r>
              <a:rPr lang="fi-FI" sz="2000" dirty="0" err="1" smtClean="0"/>
              <a:t>manifestations</a:t>
            </a:r>
            <a:r>
              <a:rPr lang="fi-FI" sz="2000" dirty="0" smtClean="0"/>
              <a:t> for </a:t>
            </a:r>
            <a:r>
              <a:rPr lang="fi-FI" sz="2000" dirty="0" err="1" smtClean="0"/>
              <a:t>each</a:t>
            </a:r>
            <a:r>
              <a:rPr lang="fi-FI" sz="2000" dirty="0" smtClean="0"/>
              <a:t> </a:t>
            </a:r>
            <a:r>
              <a:rPr lang="fi-FI" sz="2000" dirty="0" err="1" smtClean="0"/>
              <a:t>work</a:t>
            </a:r>
            <a:r>
              <a:rPr lang="fi-FI" sz="2000" dirty="0" smtClean="0"/>
              <a:t>)</a:t>
            </a:r>
            <a:r>
              <a:rPr lang="fi-FI" sz="2000" dirty="0" smtClean="0"/>
              <a:t>  </a:t>
            </a:r>
            <a:endParaRPr lang="fi-FI" sz="2000" dirty="0" smtClean="0"/>
          </a:p>
          <a:p>
            <a:pPr>
              <a:buFont typeface="Arial" pitchFamily="34" charset="0"/>
              <a:buChar char="•"/>
            </a:pPr>
            <a:r>
              <a:rPr lang="fi-FI" sz="2400" dirty="0" err="1" smtClean="0"/>
              <a:t>This</a:t>
            </a:r>
            <a:r>
              <a:rPr lang="fi-FI" sz="2400" dirty="0" smtClean="0"/>
              <a:t> </a:t>
            </a:r>
            <a:r>
              <a:rPr lang="fi-FI" sz="2400" dirty="0" err="1" smtClean="0"/>
              <a:t>means</a:t>
            </a:r>
            <a:r>
              <a:rPr lang="fi-FI" sz="2400" dirty="0" smtClean="0"/>
              <a:t> </a:t>
            </a:r>
            <a:r>
              <a:rPr lang="fi-FI" sz="2400" dirty="0" err="1" smtClean="0"/>
              <a:t>it</a:t>
            </a:r>
            <a:r>
              <a:rPr lang="fi-FI" sz="2400" dirty="0" smtClean="0"/>
              <a:t> </a:t>
            </a:r>
            <a:r>
              <a:rPr lang="fi-FI" sz="2400" dirty="0" err="1" smtClean="0"/>
              <a:t>must</a:t>
            </a:r>
            <a:r>
              <a:rPr lang="fi-FI" sz="2400" dirty="0" smtClean="0"/>
              <a:t> </a:t>
            </a:r>
            <a:r>
              <a:rPr lang="fi-FI" sz="2400" dirty="0" err="1" smtClean="0"/>
              <a:t>be</a:t>
            </a:r>
            <a:r>
              <a:rPr lang="fi-FI" sz="2400" dirty="0" smtClean="0"/>
              <a:t> </a:t>
            </a:r>
            <a:r>
              <a:rPr lang="fi-FI" sz="2400" dirty="0" err="1" smtClean="0"/>
              <a:t>possible</a:t>
            </a:r>
            <a:r>
              <a:rPr lang="fi-FI" sz="2400" dirty="0" smtClean="0"/>
              <a:t> </a:t>
            </a:r>
            <a:r>
              <a:rPr lang="fi-FI" sz="2400" dirty="0" smtClean="0"/>
              <a:t>for </a:t>
            </a:r>
            <a:r>
              <a:rPr lang="fi-FI" sz="2400" dirty="0" err="1" smtClean="0"/>
              <a:t>instance</a:t>
            </a:r>
            <a:r>
              <a:rPr lang="fi-FI" sz="2400" dirty="0" smtClean="0"/>
              <a:t> to</a:t>
            </a:r>
            <a:r>
              <a:rPr lang="fi-FI" sz="2400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fi-FI" sz="2000" dirty="0" err="1" smtClean="0"/>
              <a:t>Find</a:t>
            </a:r>
            <a:r>
              <a:rPr lang="fi-FI" sz="2000" dirty="0" smtClean="0"/>
              <a:t> </a:t>
            </a:r>
            <a:r>
              <a:rPr lang="fi-FI" sz="2000" dirty="0" err="1" smtClean="0"/>
              <a:t>all</a:t>
            </a:r>
            <a:r>
              <a:rPr lang="fi-FI" sz="2000" dirty="0" smtClean="0"/>
              <a:t> </a:t>
            </a:r>
            <a:r>
              <a:rPr lang="fi-FI" sz="2000" dirty="0" err="1" smtClean="0"/>
              <a:t>works</a:t>
            </a:r>
            <a:r>
              <a:rPr lang="fi-FI" sz="2000" dirty="0" smtClean="0"/>
              <a:t> </a:t>
            </a:r>
            <a:r>
              <a:rPr lang="fi-FI" sz="2000" dirty="0" err="1" smtClean="0"/>
              <a:t>related</a:t>
            </a:r>
            <a:r>
              <a:rPr lang="fi-FI" sz="2000" dirty="0" smtClean="0"/>
              <a:t> </a:t>
            </a:r>
            <a:r>
              <a:rPr lang="fi-FI" sz="2000" dirty="0" smtClean="0"/>
              <a:t>to the </a:t>
            </a:r>
            <a:r>
              <a:rPr lang="fi-FI" sz="2000" dirty="0" err="1" smtClean="0"/>
              <a:t>work</a:t>
            </a:r>
            <a:r>
              <a:rPr lang="fi-FI" sz="2000" dirty="0" smtClean="0"/>
              <a:t> at </a:t>
            </a:r>
            <a:r>
              <a:rPr lang="fi-FI" sz="2000" dirty="0" err="1" smtClean="0"/>
              <a:t>hand</a:t>
            </a:r>
            <a:endParaRPr lang="fi-FI" sz="2000" dirty="0" smtClean="0"/>
          </a:p>
          <a:p>
            <a:pPr lvl="1">
              <a:buFont typeface="Arial" pitchFamily="34" charset="0"/>
              <a:buChar char="•"/>
            </a:pPr>
            <a:r>
              <a:rPr lang="fi-FI" sz="2000" dirty="0" err="1" smtClean="0"/>
              <a:t>Find</a:t>
            </a:r>
            <a:r>
              <a:rPr lang="fi-FI" sz="2000" dirty="0" smtClean="0"/>
              <a:t> </a:t>
            </a:r>
            <a:r>
              <a:rPr lang="fi-FI" sz="2000" dirty="0" err="1" smtClean="0"/>
              <a:t>all</a:t>
            </a:r>
            <a:r>
              <a:rPr lang="fi-FI" sz="2000" dirty="0" smtClean="0"/>
              <a:t> </a:t>
            </a:r>
            <a:r>
              <a:rPr lang="fi-FI" sz="2000" dirty="0" err="1" smtClean="0"/>
              <a:t>expressions</a:t>
            </a:r>
            <a:r>
              <a:rPr lang="fi-FI" sz="2000" dirty="0" smtClean="0"/>
              <a:t> </a:t>
            </a:r>
            <a:r>
              <a:rPr lang="fi-FI" sz="2000" dirty="0" err="1" smtClean="0"/>
              <a:t>related</a:t>
            </a:r>
            <a:r>
              <a:rPr lang="fi-FI" sz="2000" dirty="0" smtClean="0"/>
              <a:t> to the </a:t>
            </a:r>
            <a:r>
              <a:rPr lang="fi-FI" sz="2000" dirty="0" err="1" smtClean="0"/>
              <a:t>work</a:t>
            </a:r>
            <a:r>
              <a:rPr lang="fi-FI" sz="2000" dirty="0" smtClean="0"/>
              <a:t> at </a:t>
            </a:r>
            <a:r>
              <a:rPr lang="fi-FI" sz="2000" dirty="0" err="1" smtClean="0"/>
              <a:t>hand</a:t>
            </a:r>
            <a:endParaRPr lang="fi-FI" sz="2000" dirty="0" smtClean="0"/>
          </a:p>
          <a:p>
            <a:pPr lvl="1">
              <a:buFont typeface="Arial" pitchFamily="34" charset="0"/>
              <a:buChar char="•"/>
            </a:pPr>
            <a:r>
              <a:rPr lang="fi-FI" sz="2000" dirty="0" err="1" smtClean="0"/>
              <a:t>Find</a:t>
            </a:r>
            <a:r>
              <a:rPr lang="fi-FI" sz="2000" dirty="0" smtClean="0"/>
              <a:t> </a:t>
            </a:r>
            <a:r>
              <a:rPr lang="fi-FI" sz="2000" dirty="0" err="1" smtClean="0"/>
              <a:t>all</a:t>
            </a:r>
            <a:r>
              <a:rPr lang="fi-FI" sz="2000" dirty="0" smtClean="0"/>
              <a:t> </a:t>
            </a:r>
            <a:r>
              <a:rPr lang="fi-FI" sz="2000" dirty="0" err="1" smtClean="0"/>
              <a:t>manifestations</a:t>
            </a:r>
            <a:r>
              <a:rPr lang="fi-FI" sz="2000" dirty="0" smtClean="0"/>
              <a:t> of the </a:t>
            </a:r>
            <a:r>
              <a:rPr lang="fi-FI" sz="2000" dirty="0" err="1" smtClean="0"/>
              <a:t>work</a:t>
            </a:r>
            <a:r>
              <a:rPr lang="fi-FI" sz="2000" dirty="0" smtClean="0"/>
              <a:t> at </a:t>
            </a:r>
            <a:r>
              <a:rPr lang="fi-FI" sz="2000" dirty="0" err="1" smtClean="0"/>
              <a:t>hand</a:t>
            </a:r>
            <a:r>
              <a:rPr lang="fi-FI" sz="2000" dirty="0" smtClean="0"/>
              <a:t> </a:t>
            </a:r>
            <a:endParaRPr lang="fi-FI" sz="2000" dirty="0" smtClean="0"/>
          </a:p>
          <a:p>
            <a:pPr lvl="1">
              <a:buFont typeface="Arial" pitchFamily="34" charset="0"/>
              <a:buChar char="•"/>
            </a:pPr>
            <a:r>
              <a:rPr lang="fi-FI" sz="2000" dirty="0" err="1" smtClean="0"/>
              <a:t>Find</a:t>
            </a:r>
            <a:r>
              <a:rPr lang="fi-FI" sz="2000" dirty="0" smtClean="0"/>
              <a:t> out </a:t>
            </a:r>
            <a:r>
              <a:rPr lang="fi-FI" sz="2000" dirty="0" err="1" smtClean="0"/>
              <a:t>differences</a:t>
            </a:r>
            <a:r>
              <a:rPr lang="fi-FI" sz="2000" dirty="0" smtClean="0"/>
              <a:t> </a:t>
            </a:r>
            <a:r>
              <a:rPr lang="fi-FI" sz="2000" dirty="0" err="1" smtClean="0"/>
              <a:t>between</a:t>
            </a:r>
            <a:r>
              <a:rPr lang="fi-FI" sz="2000" dirty="0" smtClean="0"/>
              <a:t> </a:t>
            </a:r>
            <a:r>
              <a:rPr lang="fi-FI" sz="2000" dirty="0" err="1" smtClean="0"/>
              <a:t>these</a:t>
            </a:r>
            <a:r>
              <a:rPr lang="fi-FI" sz="2000" dirty="0" smtClean="0"/>
              <a:t> </a:t>
            </a:r>
            <a:r>
              <a:rPr lang="fi-FI" sz="2000" dirty="0" err="1" smtClean="0"/>
              <a:t>manifestations</a:t>
            </a:r>
            <a:endParaRPr lang="fi-FI" sz="2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PID–based </a:t>
            </a:r>
            <a:r>
              <a:rPr lang="en-US" dirty="0" smtClean="0"/>
              <a:t>services in the future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It should also be possible to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Find out who is </a:t>
            </a:r>
            <a:r>
              <a:rPr lang="en-GB" dirty="0" smtClean="0"/>
              <a:t>preserving </a:t>
            </a:r>
            <a:r>
              <a:rPr lang="en-GB" dirty="0" smtClean="0"/>
              <a:t>the resource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Retrieve the rights metadata related to the resource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Retrieve the preservation metadata related to the resource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Retrieve the most original version (the eldest preserved manifestation) of the resource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Retrieve the latest (and supposedly the easiest to use) manifestation of the resource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…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EC8950EFAB6D24DA0E13249AA7FB58D" ma:contentTypeVersion="0" ma:contentTypeDescription="Luo uusi asiakirja." ma:contentTypeScope="" ma:versionID="26c2cef5f2d49312d0c4db3c877906b5">
  <xsd:schema xmlns:xsd="http://www.w3.org/2001/XMLSchema" xmlns:p="http://schemas.microsoft.com/office/2006/metadata/properties" targetNamespace="http://schemas.microsoft.com/office/2006/metadata/properties" ma:root="true" ma:fieldsID="22c9da951e987266d296bc1d7d04551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AA7AC8-0389-43BF-BA3E-A402C3773876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DC52385-79A6-43DC-99CE-06702429F7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25F50124-1D09-4420-857C-F6FC7357F5B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1110</Words>
  <Application>Microsoft Office PowerPoint</Application>
  <PresentationFormat>Näytössä katseltava diaesitys (4:3)</PresentationFormat>
  <Paragraphs>84</Paragraphs>
  <Slides>12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3" baseType="lpstr">
      <vt:lpstr>Oletusrakenne</vt:lpstr>
      <vt:lpstr>Persistent identifiers – an Overview </vt:lpstr>
      <vt:lpstr>Traditional identifiers</vt:lpstr>
      <vt:lpstr>Persistent identifiers (PIDs)</vt:lpstr>
      <vt:lpstr>Traditional versus persistent identifiers</vt:lpstr>
      <vt:lpstr>Recommendations</vt:lpstr>
      <vt:lpstr>Persistent identifiers and the Web: Cool URIs</vt:lpstr>
      <vt:lpstr>Services provided by PIDs</vt:lpstr>
      <vt:lpstr>PID –based services in the future</vt:lpstr>
      <vt:lpstr>PID–based services in the future (2)</vt:lpstr>
      <vt:lpstr>Example: qualitative social scientific data set</vt:lpstr>
      <vt:lpstr>Recommendations (2)</vt:lpstr>
      <vt:lpstr>Conclusion</vt:lpstr>
    </vt:vector>
  </TitlesOfParts>
  <Company>YP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Tapio Kovero</dc:creator>
  <cp:lastModifiedBy>Juha Hakala</cp:lastModifiedBy>
  <cp:revision>103</cp:revision>
  <dcterms:created xsi:type="dcterms:W3CDTF">2003-11-26T11:15:39Z</dcterms:created>
  <dcterms:modified xsi:type="dcterms:W3CDTF">2011-01-31T07:43:51Z</dcterms:modified>
</cp:coreProperties>
</file>