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Default Extension="wmf" ContentType="image/x-wmf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65" r:id="rId2"/>
    <p:sldId id="309" r:id="rId3"/>
    <p:sldId id="270" r:id="rId4"/>
    <p:sldId id="271" r:id="rId5"/>
    <p:sldId id="308" r:id="rId6"/>
    <p:sldId id="293" r:id="rId7"/>
    <p:sldId id="323" r:id="rId8"/>
    <p:sldId id="297" r:id="rId9"/>
    <p:sldId id="269" r:id="rId10"/>
    <p:sldId id="281" r:id="rId11"/>
    <p:sldId id="328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299" r:id="rId28"/>
    <p:sldId id="300" r:id="rId29"/>
    <p:sldId id="325" r:id="rId30"/>
    <p:sldId id="296" r:id="rId31"/>
    <p:sldId id="295" r:id="rId32"/>
    <p:sldId id="294" r:id="rId33"/>
    <p:sldId id="329" r:id="rId34"/>
    <p:sldId id="298" r:id="rId35"/>
    <p:sldId id="291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736" y="-1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73DD7-9460-4CF8-B0F1-F8911AF9B2DA}" type="datetimeFigureOut">
              <a:rPr lang="en-US"/>
              <a:pPr>
                <a:defRPr/>
              </a:pPr>
              <a:t>1/28/11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35E91-CFE2-449C-9373-94786BB5D6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663FD-87A3-4A01-B93A-6B1B5521227C}" type="datetimeFigureOut">
              <a:rPr lang="en-US"/>
              <a:pPr>
                <a:defRPr/>
              </a:pPr>
              <a:t>1/28/11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D0164-5429-475C-8BE4-DE910BF251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E34A5-8CEB-4589-9668-63D25A990D8E}" type="datetimeFigureOut">
              <a:rPr lang="en-US"/>
              <a:pPr>
                <a:defRPr/>
              </a:pPr>
              <a:t>1/28/11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8CB1E-CAB6-47BF-BE07-586EE4446A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473A4-6182-44F2-810F-37F83B51DC81}" type="datetimeFigureOut">
              <a:rPr lang="en-US"/>
              <a:pPr>
                <a:defRPr/>
              </a:pPr>
              <a:t>1/28/11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DEDCF-EF64-4635-9BB8-F12ECC095A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5"/>
          <p:cNvCxnSpPr/>
          <p:nvPr userDrawn="1"/>
        </p:nvCxnSpPr>
        <p:spPr>
          <a:xfrm>
            <a:off x="533400" y="6400800"/>
            <a:ext cx="80772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6"/>
          <p:cNvSpPr txBox="1"/>
          <p:nvPr userDrawn="1"/>
        </p:nvSpPr>
        <p:spPr>
          <a:xfrm>
            <a:off x="5715000" y="6429375"/>
            <a:ext cx="29527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Corporation for National Research Initiatives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518B5-8D11-4304-8BB8-EA7A5B949D2D}" type="datetimeFigureOut">
              <a:rPr lang="en-US"/>
              <a:pPr>
                <a:defRPr/>
              </a:pPr>
              <a:t>1/28/11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227E6-6959-409F-8EBB-54A01CD04E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9D42-4BAD-4F40-AE59-69EA20D4FE4F}" type="datetimeFigureOut">
              <a:rPr lang="en-US"/>
              <a:pPr>
                <a:defRPr/>
              </a:pPr>
              <a:t>1/28/11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58A2A-1EB5-45EC-9C06-982CBE8742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F95F2-6032-4099-A6CA-ED5B6CDFDB68}" type="datetimeFigureOut">
              <a:rPr lang="en-US"/>
              <a:pPr>
                <a:defRPr/>
              </a:pPr>
              <a:t>1/28/11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ADD08-C101-49E4-9F9B-EF09BC910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5DE85-2D04-4635-8DEE-FC106BC89CAF}" type="datetimeFigureOut">
              <a:rPr lang="en-US"/>
              <a:pPr>
                <a:defRPr/>
              </a:pPr>
              <a:t>1/28/11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5D081-9BF4-41FF-B8F5-6835663886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5"/>
          <p:cNvCxnSpPr/>
          <p:nvPr userDrawn="1"/>
        </p:nvCxnSpPr>
        <p:spPr>
          <a:xfrm>
            <a:off x="533400" y="6400800"/>
            <a:ext cx="80772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6"/>
          <p:cNvSpPr txBox="1"/>
          <p:nvPr userDrawn="1"/>
        </p:nvSpPr>
        <p:spPr>
          <a:xfrm>
            <a:off x="5715000" y="6429375"/>
            <a:ext cx="29527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Corporation for National Research Initiatives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0714A-E687-4F93-BB13-0FDEEE5643E5}" type="datetimeFigureOut">
              <a:rPr lang="en-US"/>
              <a:pPr>
                <a:defRPr/>
              </a:pPr>
              <a:t>1/28/11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3B1C7-E15B-43FE-9320-91923C0B5D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AAA59-E034-4633-A01E-F981C755D561}" type="datetimeFigureOut">
              <a:rPr lang="en-US"/>
              <a:pPr>
                <a:defRPr/>
              </a:pPr>
              <a:t>1/28/11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24948-17FA-435B-B389-B08BE232B3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5FF55E-6C13-4FE6-9441-32E34A7A4E8E}" type="datetimeFigureOut">
              <a:rPr lang="en-US"/>
              <a:pPr>
                <a:defRPr/>
              </a:pPr>
              <a:t>1/28/11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DE2574-C82F-4A75-B9F0-C3F9C6ADB5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6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3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dx.doi.org/10.1525/bio.2009.59.5.9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0" y="1219200"/>
            <a:ext cx="69342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+mn-lt"/>
              </a:rPr>
              <a:t>Handle System Overview</a:t>
            </a:r>
            <a:r>
              <a:rPr lang="en-US" sz="4000" dirty="0">
                <a:latin typeface="Calibri" pitchFamily="34" charset="0"/>
              </a:rPr>
              <a:t/>
            </a:r>
            <a:br>
              <a:rPr lang="en-US" sz="4000" dirty="0">
                <a:latin typeface="Calibri" pitchFamily="34" charset="0"/>
              </a:rPr>
            </a:br>
            <a:endParaRPr lang="en-US" sz="2400" dirty="0">
              <a:latin typeface="Calibri" pitchFamily="34" charset="0"/>
            </a:endParaRPr>
          </a:p>
          <a:p>
            <a:pPr algn="ctr"/>
            <a:endParaRPr lang="en-US" sz="2400" dirty="0">
              <a:latin typeface="Calibri" pitchFamily="34" charset="0"/>
            </a:endParaRPr>
          </a:p>
          <a:p>
            <a:pPr algn="ctr"/>
            <a:r>
              <a:rPr lang="en-US" sz="2400" dirty="0" smtClean="0">
                <a:latin typeface="+mn-lt"/>
              </a:rPr>
              <a:t>February 2011</a:t>
            </a:r>
            <a:r>
              <a:rPr lang="en-US" sz="2000" dirty="0">
                <a:latin typeface="Calibri" pitchFamily="34" charset="0"/>
              </a:rPr>
              <a:t/>
            </a:r>
            <a:br>
              <a:rPr lang="en-US" sz="2000" dirty="0">
                <a:latin typeface="Calibri" pitchFamily="34" charset="0"/>
              </a:rPr>
            </a:br>
            <a:endParaRPr lang="en-US" sz="2000" dirty="0">
              <a:latin typeface="Calibri" pitchFamily="34" charset="0"/>
            </a:endParaRPr>
          </a:p>
          <a:p>
            <a:pPr algn="ctr"/>
            <a:endParaRPr lang="en-US" sz="2000" dirty="0">
              <a:latin typeface="Calibri" pitchFamily="34" charset="0"/>
            </a:endParaRPr>
          </a:p>
          <a:p>
            <a:pPr algn="ctr"/>
            <a:r>
              <a:rPr lang="en-US" sz="3200" dirty="0">
                <a:latin typeface="Calibri" pitchFamily="34" charset="0"/>
              </a:rPr>
              <a:t/>
            </a:r>
            <a:br>
              <a:rPr lang="en-US" sz="3200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Larry Lannom</a:t>
            </a:r>
            <a:r>
              <a:rPr lang="en-US" sz="3200" dirty="0">
                <a:latin typeface="Calibri" pitchFamily="34" charset="0"/>
              </a:rPr>
              <a:t/>
            </a:r>
            <a:br>
              <a:rPr lang="en-US" sz="3200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Corporation for National Research Initiatives</a:t>
            </a:r>
            <a:r>
              <a:rPr lang="en-US" sz="2400" dirty="0">
                <a:latin typeface="Calibri" pitchFamily="34" charset="0"/>
              </a:rPr>
              <a:t/>
            </a:r>
            <a:br>
              <a:rPr lang="en-US" sz="2400" dirty="0">
                <a:latin typeface="Calibri" pitchFamily="34" charset="0"/>
              </a:rPr>
            </a:br>
            <a:r>
              <a:rPr lang="en-US" sz="1600" dirty="0">
                <a:latin typeface="Calibri" pitchFamily="34" charset="0"/>
              </a:rPr>
              <a:t>http://www.cnri.reston.va.us/</a:t>
            </a:r>
            <a:br>
              <a:rPr lang="en-US" sz="1600" dirty="0">
                <a:latin typeface="Calibri" pitchFamily="34" charset="0"/>
              </a:rPr>
            </a:br>
            <a:r>
              <a:rPr lang="en-US" sz="1600" dirty="0">
                <a:latin typeface="Calibri" pitchFamily="34" charset="0"/>
              </a:rPr>
              <a:t>http://www.handle.net/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6400800"/>
            <a:ext cx="80772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Handles Resolve to Typed Data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685800" y="1219200"/>
          <a:ext cx="7848599" cy="3063240"/>
        </p:xfrm>
        <a:graphic>
          <a:graphicData uri="http://schemas.openxmlformats.org/drawingml/2006/table">
            <a:tbl>
              <a:tblPr firstRow="1" bandRow="1">
                <a:effectLst/>
              </a:tblPr>
              <a:tblGrid>
                <a:gridCol w="1371599"/>
                <a:gridCol w="1524000"/>
                <a:gridCol w="49530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Handle</a:t>
                      </a:r>
                      <a:endParaRPr lang="en-US" sz="18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Data Type</a:t>
                      </a:r>
                      <a:endParaRPr lang="en-US" sz="18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Handle Data</a:t>
                      </a:r>
                      <a:endParaRPr lang="en-US" sz="18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10.123/456    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URL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http://acme.com/...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670560"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URL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http://a-books.com/...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670560"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HS_ADMIN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user123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</a:tr>
              <a:tr h="670560"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XYZ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1001110011110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2"/>
          <p:cNvSpPr txBox="1">
            <a:spLocks noChangeArrowheads="1"/>
          </p:cNvSpPr>
          <p:nvPr/>
        </p:nvSpPr>
        <p:spPr bwMode="auto">
          <a:xfrm>
            <a:off x="304800" y="1752600"/>
            <a:ext cx="19880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+mj-lt"/>
              </a:rPr>
              <a:t>10.1525/bio.2009.59.5.9</a:t>
            </a:r>
          </a:p>
        </p:txBody>
      </p:sp>
      <p:sp>
        <p:nvSpPr>
          <p:cNvPr id="3" name="TextBox 43"/>
          <p:cNvSpPr txBox="1">
            <a:spLocks noChangeArrowheads="1"/>
          </p:cNvSpPr>
          <p:nvPr/>
        </p:nvSpPr>
        <p:spPr bwMode="auto">
          <a:xfrm>
            <a:off x="3733800" y="1752600"/>
            <a:ext cx="4753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+mj-lt"/>
              </a:rPr>
              <a:t>http://caliber.ucpress.net/doi/abs/10.1525/bio.2009.59.5.9</a:t>
            </a:r>
          </a:p>
          <a:p>
            <a:endParaRPr lang="en-US" sz="1400" dirty="0"/>
          </a:p>
        </p:txBody>
      </p:sp>
      <p:sp>
        <p:nvSpPr>
          <p:cNvPr id="4" name="TextBox 44"/>
          <p:cNvSpPr txBox="1">
            <a:spLocks noChangeArrowheads="1"/>
          </p:cNvSpPr>
          <p:nvPr/>
        </p:nvSpPr>
        <p:spPr bwMode="auto">
          <a:xfrm>
            <a:off x="2362200" y="1752600"/>
            <a:ext cx="4732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+mj-lt"/>
              </a:rPr>
              <a:t>URL</a:t>
            </a:r>
          </a:p>
        </p:txBody>
      </p:sp>
      <p:sp>
        <p:nvSpPr>
          <p:cNvPr id="5" name="TextBox 46"/>
          <p:cNvSpPr txBox="1">
            <a:spLocks noChangeArrowheads="1"/>
          </p:cNvSpPr>
          <p:nvPr/>
        </p:nvSpPr>
        <p:spPr bwMode="auto">
          <a:xfrm>
            <a:off x="2365375" y="2173288"/>
            <a:ext cx="9973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+mj-lt"/>
              </a:rPr>
              <a:t>HS_ADMIN</a:t>
            </a:r>
          </a:p>
        </p:txBody>
      </p:sp>
      <p:sp>
        <p:nvSpPr>
          <p:cNvPr id="6" name="TextBox 48"/>
          <p:cNvSpPr txBox="1">
            <a:spLocks noChangeArrowheads="1"/>
          </p:cNvSpPr>
          <p:nvPr/>
        </p:nvSpPr>
        <p:spPr bwMode="auto">
          <a:xfrm>
            <a:off x="3733800" y="2173288"/>
            <a:ext cx="4648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latin typeface="+mj-lt"/>
              </a:rPr>
              <a:t>handle=0.na/10.1525; index=200; </a:t>
            </a:r>
          </a:p>
          <a:p>
            <a:pPr algn="l"/>
            <a:r>
              <a:rPr lang="en-US" sz="1400" dirty="0">
                <a:latin typeface="+mj-lt"/>
              </a:rPr>
              <a:t>[delete hdl,add val,read val,modify val,del admin,add admin,list]</a:t>
            </a:r>
          </a:p>
        </p:txBody>
      </p:sp>
      <p:cxnSp>
        <p:nvCxnSpPr>
          <p:cNvPr id="7" name="Straight Connector 54"/>
          <p:cNvCxnSpPr>
            <a:cxnSpLocks noChangeShapeType="1"/>
          </p:cNvCxnSpPr>
          <p:nvPr/>
        </p:nvCxnSpPr>
        <p:spPr bwMode="auto">
          <a:xfrm>
            <a:off x="304800" y="16002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" name="Straight Connector 64"/>
          <p:cNvCxnSpPr>
            <a:cxnSpLocks noChangeShapeType="1"/>
          </p:cNvCxnSpPr>
          <p:nvPr/>
        </p:nvCxnSpPr>
        <p:spPr bwMode="auto">
          <a:xfrm>
            <a:off x="2286000" y="2895600"/>
            <a:ext cx="640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" name="Straight Connector 65"/>
          <p:cNvCxnSpPr>
            <a:cxnSpLocks noChangeShapeType="1"/>
          </p:cNvCxnSpPr>
          <p:nvPr/>
        </p:nvCxnSpPr>
        <p:spPr bwMode="auto">
          <a:xfrm>
            <a:off x="304800" y="21336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" name="Straight Connector 71"/>
          <p:cNvCxnSpPr>
            <a:cxnSpLocks noChangeShapeType="1"/>
          </p:cNvCxnSpPr>
          <p:nvPr/>
        </p:nvCxnSpPr>
        <p:spPr bwMode="auto">
          <a:xfrm rot="5400000">
            <a:off x="38100" y="18669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Straight Connector 25"/>
          <p:cNvCxnSpPr>
            <a:cxnSpLocks noChangeShapeType="1"/>
          </p:cNvCxnSpPr>
          <p:nvPr/>
        </p:nvCxnSpPr>
        <p:spPr bwMode="auto">
          <a:xfrm rot="5400000">
            <a:off x="1638300" y="2247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Straight Connector 27"/>
          <p:cNvCxnSpPr>
            <a:cxnSpLocks noChangeShapeType="1"/>
          </p:cNvCxnSpPr>
          <p:nvPr/>
        </p:nvCxnSpPr>
        <p:spPr bwMode="auto">
          <a:xfrm rot="5400000">
            <a:off x="8039100" y="2247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6" name="Group 73"/>
          <p:cNvGrpSpPr>
            <a:grpSpLocks/>
          </p:cNvGrpSpPr>
          <p:nvPr/>
        </p:nvGrpSpPr>
        <p:grpSpPr bwMode="auto">
          <a:xfrm>
            <a:off x="2362198" y="2959101"/>
            <a:ext cx="6248403" cy="2031325"/>
            <a:chOff x="2362200" y="2882205"/>
            <a:chExt cx="6248765" cy="2032344"/>
          </a:xfrm>
          <a:noFill/>
        </p:grpSpPr>
        <p:sp>
          <p:nvSpPr>
            <p:cNvPr id="20" name="TextBox 50"/>
            <p:cNvSpPr txBox="1">
              <a:spLocks noChangeArrowheads="1"/>
            </p:cNvSpPr>
            <p:nvPr/>
          </p:nvSpPr>
          <p:spPr bwMode="auto">
            <a:xfrm>
              <a:off x="2362200" y="2882205"/>
              <a:ext cx="922100" cy="3079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j-lt"/>
                </a:rPr>
                <a:t>10320/loc</a:t>
              </a:r>
            </a:p>
          </p:txBody>
        </p:sp>
        <p:sp>
          <p:nvSpPr>
            <p:cNvPr id="21" name="TextBox 51"/>
            <p:cNvSpPr txBox="1">
              <a:spLocks noChangeArrowheads="1"/>
            </p:cNvSpPr>
            <p:nvPr/>
          </p:nvSpPr>
          <p:spPr bwMode="auto">
            <a:xfrm>
              <a:off x="3522712" y="2882205"/>
              <a:ext cx="184742" cy="3079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400" dirty="0"/>
            </a:p>
          </p:txBody>
        </p:sp>
        <p:sp>
          <p:nvSpPr>
            <p:cNvPr id="22" name="TextBox 52"/>
            <p:cNvSpPr txBox="1">
              <a:spLocks noChangeArrowheads="1"/>
            </p:cNvSpPr>
            <p:nvPr/>
          </p:nvSpPr>
          <p:spPr bwMode="auto">
            <a:xfrm>
              <a:off x="3733882" y="2882205"/>
              <a:ext cx="4877083" cy="20323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en-US" sz="1400" dirty="0">
                  <a:latin typeface="+mj-lt"/>
                </a:rPr>
                <a:t>&lt;locations  chooseby="locatt, country, weighted"&gt;</a:t>
              </a:r>
            </a:p>
            <a:p>
              <a:pPr algn="l"/>
              <a:r>
                <a:rPr lang="en-US" sz="1400" dirty="0">
                  <a:latin typeface="+mj-lt"/>
                </a:rPr>
                <a:t>    &lt;location id="1"  cr_type="MR-LIST"  href="http://mr.crossref.org/</a:t>
              </a:r>
            </a:p>
            <a:p>
              <a:pPr algn="l"/>
              <a:r>
                <a:rPr lang="en-US" sz="1400" dirty="0">
                  <a:latin typeface="+mj-lt"/>
                </a:rPr>
                <a:t>     iPage?doi=10.1525%2Fbio.2009.59.5.9"  weight="1" /&gt;</a:t>
              </a:r>
            </a:p>
            <a:p>
              <a:pPr algn="l"/>
              <a:r>
                <a:rPr lang="en-US" sz="1400" dirty="0">
                  <a:latin typeface="+mj-lt"/>
                </a:rPr>
                <a:t>    &lt;location  id="2"  cr_src="unca"  label="SECONDARY_BIOONE" </a:t>
              </a:r>
            </a:p>
            <a:p>
              <a:pPr algn="l"/>
              <a:r>
                <a:rPr lang="en-US" sz="1400" dirty="0">
                  <a:latin typeface="+mj-lt"/>
                </a:rPr>
                <a:t>     cr_type="MR-LIST"  href="http://www.bioone.org/doi/full/10.1525/</a:t>
              </a:r>
            </a:p>
            <a:p>
              <a:pPr algn="l"/>
              <a:r>
                <a:rPr lang="en-US" sz="1400" dirty="0">
                  <a:latin typeface="+mj-lt"/>
                </a:rPr>
                <a:t>     bio.2009.59.5.9" weight="0" /&gt; </a:t>
              </a:r>
            </a:p>
            <a:p>
              <a:pPr algn="l"/>
              <a:r>
                <a:rPr lang="en-US" sz="1400" dirty="0">
                  <a:latin typeface="+mj-lt"/>
                </a:rPr>
                <a:t>&lt;/locations&gt;</a:t>
              </a:r>
            </a:p>
          </p:txBody>
        </p:sp>
      </p:grpSp>
      <p:cxnSp>
        <p:nvCxnSpPr>
          <p:cNvPr id="17" name="Straight Connector 64"/>
          <p:cNvCxnSpPr>
            <a:cxnSpLocks noChangeShapeType="1"/>
          </p:cNvCxnSpPr>
          <p:nvPr/>
        </p:nvCxnSpPr>
        <p:spPr bwMode="auto">
          <a:xfrm>
            <a:off x="2286000" y="5257800"/>
            <a:ext cx="640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" name="Straight Connector 30"/>
          <p:cNvCxnSpPr>
            <a:cxnSpLocks noChangeShapeType="1"/>
          </p:cNvCxnSpPr>
          <p:nvPr/>
        </p:nvCxnSpPr>
        <p:spPr bwMode="auto">
          <a:xfrm rot="5400000">
            <a:off x="1104900" y="40767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" name="Straight Connector 31"/>
          <p:cNvCxnSpPr>
            <a:cxnSpLocks noChangeShapeType="1"/>
          </p:cNvCxnSpPr>
          <p:nvPr/>
        </p:nvCxnSpPr>
        <p:spPr bwMode="auto">
          <a:xfrm rot="5400000">
            <a:off x="7505700" y="40767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" name="Straight Connector 30"/>
          <p:cNvCxnSpPr>
            <a:cxnSpLocks noChangeShapeType="1"/>
          </p:cNvCxnSpPr>
          <p:nvPr/>
        </p:nvCxnSpPr>
        <p:spPr bwMode="auto">
          <a:xfrm rot="16200000" flipH="1">
            <a:off x="2400299" y="4076699"/>
            <a:ext cx="2362200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" name="Straight Connector 22"/>
          <p:cNvCxnSpPr>
            <a:cxnSpLocks noChangeShapeType="1"/>
          </p:cNvCxnSpPr>
          <p:nvPr/>
        </p:nvCxnSpPr>
        <p:spPr bwMode="auto">
          <a:xfrm rot="5400000">
            <a:off x="2933700" y="2247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Handles Resolve to Typed Data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04800" y="1219200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Handle</a:t>
            </a:r>
            <a:endParaRPr lang="en-US" b="1" dirty="0">
              <a:latin typeface="+mn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246293" y="1219200"/>
            <a:ext cx="1253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Data Type</a:t>
            </a:r>
            <a:endParaRPr lang="en-US" b="1" dirty="0"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623765" y="1219200"/>
            <a:ext cx="1540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Handle Data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Resolution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990600" y="1219200"/>
            <a:ext cx="1795882" cy="1833372"/>
          </a:xfrm>
          <a:prstGeom prst="rect">
            <a:avLst/>
          </a:prstGeom>
          <a:noFill/>
        </p:spPr>
      </p:pic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533400" y="1266825"/>
            <a:ext cx="7696200" cy="2222500"/>
            <a:chOff x="336" y="816"/>
            <a:chExt cx="4848" cy="1400"/>
          </a:xfrm>
        </p:grpSpPr>
        <p:sp>
          <p:nvSpPr>
            <p:cNvPr id="6" name="Oval 42"/>
            <p:cNvSpPr>
              <a:spLocks noChangeArrowheads="1"/>
            </p:cNvSpPr>
            <p:nvPr/>
          </p:nvSpPr>
          <p:spPr bwMode="auto">
            <a:xfrm>
              <a:off x="1968" y="816"/>
              <a:ext cx="3216" cy="1152"/>
            </a:xfrm>
            <a:prstGeom prst="ellipse">
              <a:avLst/>
            </a:prstGeom>
            <a:noFill/>
            <a:ln w="28575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 wrap="none" tIns="0" bIns="0" anchor="ctr"/>
            <a:lstStyle/>
            <a:p>
              <a:endParaRPr lang="en-US" dirty="0"/>
            </a:p>
          </p:txBody>
        </p:sp>
        <p:cxnSp>
          <p:nvCxnSpPr>
            <p:cNvPr id="7" name="AutoShape 43"/>
            <p:cNvCxnSpPr>
              <a:cxnSpLocks noChangeShapeType="1"/>
            </p:cNvCxnSpPr>
            <p:nvPr/>
          </p:nvCxnSpPr>
          <p:spPr bwMode="auto">
            <a:xfrm>
              <a:off x="1728" y="1122"/>
              <a:ext cx="38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8" name="Text Box 44"/>
            <p:cNvSpPr txBox="1">
              <a:spLocks noChangeArrowheads="1"/>
            </p:cNvSpPr>
            <p:nvPr/>
          </p:nvSpPr>
          <p:spPr bwMode="auto">
            <a:xfrm>
              <a:off x="336" y="2061"/>
              <a:ext cx="1173" cy="1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tIns="0" bIns="0" anchor="ctr">
              <a:spAutoFit/>
            </a:bodyPr>
            <a:lstStyle/>
            <a:p>
              <a:pPr algn="l"/>
              <a:r>
                <a:rPr lang="en-US" sz="1600" dirty="0">
                  <a:latin typeface="+mn-lt"/>
                </a:rPr>
                <a:t>The Handle System</a:t>
              </a:r>
              <a:endParaRPr lang="en-US" sz="16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533400" y="1524000"/>
            <a:ext cx="7315200" cy="2454275"/>
            <a:chOff x="336" y="960"/>
            <a:chExt cx="4608" cy="1546"/>
          </a:xfrm>
        </p:grpSpPr>
        <p:grpSp>
          <p:nvGrpSpPr>
            <p:cNvPr id="13" name="Group 5"/>
            <p:cNvGrpSpPr>
              <a:grpSpLocks/>
            </p:cNvGrpSpPr>
            <p:nvPr/>
          </p:nvGrpSpPr>
          <p:grpSpPr bwMode="auto">
            <a:xfrm>
              <a:off x="2352" y="960"/>
              <a:ext cx="2592" cy="912"/>
              <a:chOff x="2352" y="768"/>
              <a:chExt cx="2592" cy="912"/>
            </a:xfrm>
          </p:grpSpPr>
          <p:sp>
            <p:nvSpPr>
              <p:cNvPr id="15" name="Oval 6"/>
              <p:cNvSpPr>
                <a:spLocks noChangeArrowheads="1"/>
              </p:cNvSpPr>
              <p:nvPr/>
            </p:nvSpPr>
            <p:spPr bwMode="auto">
              <a:xfrm>
                <a:off x="3744" y="1296"/>
                <a:ext cx="720" cy="384"/>
              </a:xfrm>
              <a:prstGeom prst="ellipse">
                <a:avLst/>
              </a:pr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737373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 sz="2400" dirty="0">
                  <a:solidFill>
                    <a:schemeClr val="tx1"/>
                  </a:solidFill>
                  <a:latin typeface="Times New Roman" charset="0"/>
                </a:endParaRPr>
              </a:p>
            </p:txBody>
          </p:sp>
          <p:sp>
            <p:nvSpPr>
              <p:cNvPr id="16" name="Oval 7"/>
              <p:cNvSpPr>
                <a:spLocks noChangeArrowheads="1"/>
              </p:cNvSpPr>
              <p:nvPr/>
            </p:nvSpPr>
            <p:spPr bwMode="auto">
              <a:xfrm>
                <a:off x="3312" y="768"/>
                <a:ext cx="720" cy="384"/>
              </a:xfrm>
              <a:prstGeom prst="ellipse">
                <a:avLst/>
              </a:pr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737373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 sz="2400" dirty="0">
                  <a:solidFill>
                    <a:schemeClr val="tx1"/>
                  </a:solidFill>
                  <a:latin typeface="Times New Roman" charset="0"/>
                </a:endParaRPr>
              </a:p>
            </p:txBody>
          </p:sp>
          <p:sp>
            <p:nvSpPr>
              <p:cNvPr id="17" name="Oval 8"/>
              <p:cNvSpPr>
                <a:spLocks noChangeArrowheads="1"/>
              </p:cNvSpPr>
              <p:nvPr/>
            </p:nvSpPr>
            <p:spPr bwMode="auto">
              <a:xfrm>
                <a:off x="4224" y="912"/>
                <a:ext cx="720" cy="384"/>
              </a:xfrm>
              <a:prstGeom prst="ellipse">
                <a:avLst/>
              </a:pr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737373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 sz="2400" dirty="0">
                  <a:solidFill>
                    <a:schemeClr val="tx1"/>
                  </a:solidFill>
                  <a:latin typeface="Times New Roman" charset="0"/>
                </a:endParaRPr>
              </a:p>
            </p:txBody>
          </p:sp>
          <p:sp>
            <p:nvSpPr>
              <p:cNvPr id="18" name="Oval 9"/>
              <p:cNvSpPr>
                <a:spLocks noChangeArrowheads="1"/>
              </p:cNvSpPr>
              <p:nvPr/>
            </p:nvSpPr>
            <p:spPr bwMode="auto">
              <a:xfrm>
                <a:off x="2352" y="912"/>
                <a:ext cx="720" cy="384"/>
              </a:xfrm>
              <a:prstGeom prst="ellipse">
                <a:avLst/>
              </a:pr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737373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 sz="2400" dirty="0">
                  <a:solidFill>
                    <a:schemeClr val="tx1"/>
                  </a:solidFill>
                  <a:latin typeface="Times New Roman" charset="0"/>
                </a:endParaRPr>
              </a:p>
            </p:txBody>
          </p:sp>
          <p:sp>
            <p:nvSpPr>
              <p:cNvPr id="19" name="Oval 10"/>
              <p:cNvSpPr>
                <a:spLocks noChangeArrowheads="1"/>
              </p:cNvSpPr>
              <p:nvPr/>
            </p:nvSpPr>
            <p:spPr bwMode="auto">
              <a:xfrm>
                <a:off x="2880" y="1296"/>
                <a:ext cx="720" cy="384"/>
              </a:xfrm>
              <a:prstGeom prst="ellipse">
                <a:avLst/>
              </a:pr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737373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 sz="2400" dirty="0">
                  <a:solidFill>
                    <a:schemeClr val="tx1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36" y="2196"/>
              <a:ext cx="1000" cy="3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tIns="0" bIns="0" anchor="ctr">
              <a:spAutoFit/>
            </a:bodyPr>
            <a:lstStyle/>
            <a:p>
              <a:pPr algn="l"/>
              <a:r>
                <a:rPr lang="en-US" sz="1600" dirty="0">
                  <a:latin typeface="+mn-lt"/>
                </a:rPr>
                <a:t>is a collection of</a:t>
              </a:r>
            </a:p>
            <a:p>
              <a:pPr algn="l"/>
              <a:r>
                <a:rPr lang="en-US" sz="1600" dirty="0">
                  <a:latin typeface="+mn-lt"/>
                </a:rPr>
                <a:t>handle services,</a:t>
              </a:r>
            </a:p>
          </p:txBody>
        </p:sp>
      </p:grpSp>
      <p:sp>
        <p:nvSpPr>
          <p:cNvPr id="28" name="Text Box 50"/>
          <p:cNvSpPr txBox="1">
            <a:spLocks noChangeArrowheads="1"/>
          </p:cNvSpPr>
          <p:nvPr/>
        </p:nvSpPr>
        <p:spPr bwMode="auto">
          <a:xfrm>
            <a:off x="5594350" y="1703616"/>
            <a:ext cx="513282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GHR</a:t>
            </a:r>
            <a:endParaRPr lang="en-US" sz="1200" b="1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30" name="Group 45"/>
          <p:cNvGrpSpPr>
            <a:grpSpLocks/>
          </p:cNvGrpSpPr>
          <p:nvPr/>
        </p:nvGrpSpPr>
        <p:grpSpPr bwMode="auto">
          <a:xfrm>
            <a:off x="4067176" y="1931990"/>
            <a:ext cx="3468688" cy="844551"/>
            <a:chOff x="2526" y="1217"/>
            <a:chExt cx="2185" cy="532"/>
          </a:xfrm>
        </p:grpSpPr>
        <p:sp>
          <p:nvSpPr>
            <p:cNvPr id="31" name="Text Box 46"/>
            <p:cNvSpPr txBox="1">
              <a:spLocks noChangeArrowheads="1"/>
            </p:cNvSpPr>
            <p:nvPr/>
          </p:nvSpPr>
          <p:spPr bwMode="auto">
            <a:xfrm>
              <a:off x="2526" y="1217"/>
              <a:ext cx="289" cy="1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tIns="0" bIns="0" anchor="ctr">
              <a:spAutoFit/>
            </a:bodyPr>
            <a:lstStyle/>
            <a:p>
              <a:r>
                <a:rPr lang="en-US" sz="1400" b="1" dirty="0">
                  <a:solidFill>
                    <a:schemeClr val="tx1"/>
                  </a:solidFill>
                  <a:latin typeface="+mj-lt"/>
                </a:rPr>
                <a:t>LHS</a:t>
              </a:r>
              <a:endParaRPr lang="en-US" sz="12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2" name="Text Box 47"/>
            <p:cNvSpPr txBox="1">
              <a:spLocks noChangeArrowheads="1"/>
            </p:cNvSpPr>
            <p:nvPr/>
          </p:nvSpPr>
          <p:spPr bwMode="auto">
            <a:xfrm>
              <a:off x="3072" y="1613"/>
              <a:ext cx="289" cy="1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tIns="0" bIns="0" anchor="ctr">
              <a:spAutoFit/>
            </a:bodyPr>
            <a:lstStyle/>
            <a:p>
              <a:r>
                <a:rPr lang="en-US" sz="1400" b="1" dirty="0">
                  <a:solidFill>
                    <a:schemeClr val="tx1"/>
                  </a:solidFill>
                  <a:latin typeface="+mj-lt"/>
                </a:rPr>
                <a:t>LHS</a:t>
              </a:r>
              <a:endParaRPr lang="en-US" sz="12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3" name="Text Box 48"/>
            <p:cNvSpPr txBox="1">
              <a:spLocks noChangeArrowheads="1"/>
            </p:cNvSpPr>
            <p:nvPr/>
          </p:nvSpPr>
          <p:spPr bwMode="auto">
            <a:xfrm>
              <a:off x="3936" y="1607"/>
              <a:ext cx="289" cy="1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tIns="0" bIns="0" anchor="ctr">
              <a:spAutoFit/>
            </a:bodyPr>
            <a:lstStyle/>
            <a:p>
              <a:r>
                <a:rPr lang="en-US" sz="1400" b="1" dirty="0">
                  <a:solidFill>
                    <a:schemeClr val="tx1"/>
                  </a:solidFill>
                  <a:latin typeface="+mj-lt"/>
                </a:rPr>
                <a:t>LHS</a:t>
              </a:r>
              <a:endParaRPr lang="en-US" sz="12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4" name="Text Box 49"/>
            <p:cNvSpPr txBox="1">
              <a:spLocks noChangeArrowheads="1"/>
            </p:cNvSpPr>
            <p:nvPr/>
          </p:nvSpPr>
          <p:spPr bwMode="auto">
            <a:xfrm>
              <a:off x="4422" y="1223"/>
              <a:ext cx="289" cy="1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tIns="0" bIns="0" anchor="ctr">
              <a:spAutoFit/>
            </a:bodyPr>
            <a:lstStyle/>
            <a:p>
              <a:r>
                <a:rPr lang="en-US" sz="1400" b="1" dirty="0">
                  <a:solidFill>
                    <a:schemeClr val="tx1"/>
                  </a:solidFill>
                  <a:latin typeface="+mj-lt"/>
                </a:rPr>
                <a:t>LHS</a:t>
              </a:r>
              <a:endParaRPr lang="en-US" sz="1200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35" name="Group 12"/>
          <p:cNvGrpSpPr>
            <a:grpSpLocks/>
          </p:cNvGrpSpPr>
          <p:nvPr/>
        </p:nvGrpSpPr>
        <p:grpSpPr bwMode="auto">
          <a:xfrm>
            <a:off x="533400" y="2667001"/>
            <a:ext cx="8229600" cy="2043113"/>
            <a:chOff x="336" y="1680"/>
            <a:chExt cx="5184" cy="1287"/>
          </a:xfrm>
        </p:grpSpPr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336" y="2502"/>
              <a:ext cx="1297" cy="4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tIns="0" bIns="0" anchor="ctr">
              <a:spAutoFit/>
            </a:bodyPr>
            <a:lstStyle/>
            <a:p>
              <a:pPr algn="l"/>
              <a:r>
                <a:rPr lang="en-US" sz="1600" dirty="0">
                  <a:latin typeface="+mn-lt"/>
                </a:rPr>
                <a:t>each of which </a:t>
              </a:r>
            </a:p>
            <a:p>
              <a:pPr algn="l"/>
              <a:r>
                <a:rPr lang="en-US" sz="1600" dirty="0">
                  <a:latin typeface="+mn-lt"/>
                </a:rPr>
                <a:t>consists of one or</a:t>
              </a:r>
            </a:p>
            <a:p>
              <a:pPr algn="l"/>
              <a:r>
                <a:rPr lang="en-US" sz="1600" dirty="0">
                  <a:latin typeface="+mn-lt"/>
                </a:rPr>
                <a:t>more replicated sites,</a:t>
              </a:r>
            </a:p>
          </p:txBody>
        </p:sp>
        <p:grpSp>
          <p:nvGrpSpPr>
            <p:cNvPr id="37" name="Group 14"/>
            <p:cNvGrpSpPr>
              <a:grpSpLocks/>
            </p:cNvGrpSpPr>
            <p:nvPr/>
          </p:nvGrpSpPr>
          <p:grpSpPr bwMode="auto">
            <a:xfrm>
              <a:off x="1728" y="1680"/>
              <a:ext cx="3792" cy="1248"/>
              <a:chOff x="1728" y="1680"/>
              <a:chExt cx="3792" cy="1248"/>
            </a:xfrm>
          </p:grpSpPr>
          <p:grpSp>
            <p:nvGrpSpPr>
              <p:cNvPr id="38" name="Group 15"/>
              <p:cNvGrpSpPr>
                <a:grpSpLocks/>
              </p:cNvGrpSpPr>
              <p:nvPr/>
            </p:nvGrpSpPr>
            <p:grpSpPr bwMode="auto">
              <a:xfrm>
                <a:off x="3849" y="1680"/>
                <a:ext cx="1671" cy="816"/>
                <a:chOff x="3849" y="1680"/>
                <a:chExt cx="1671" cy="816"/>
              </a:xfrm>
            </p:grpSpPr>
            <p:grpSp>
              <p:nvGrpSpPr>
                <p:cNvPr id="49" name="Group 16"/>
                <p:cNvGrpSpPr>
                  <a:grpSpLocks/>
                </p:cNvGrpSpPr>
                <p:nvPr/>
              </p:nvGrpSpPr>
              <p:grpSpPr bwMode="auto">
                <a:xfrm>
                  <a:off x="4464" y="1968"/>
                  <a:ext cx="1056" cy="528"/>
                  <a:chOff x="3744" y="1776"/>
                  <a:chExt cx="1056" cy="528"/>
                </a:xfrm>
              </p:grpSpPr>
              <p:sp>
                <p:nvSpPr>
                  <p:cNvPr id="52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776"/>
                    <a:ext cx="1056" cy="528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2700">
                    <a:noFill/>
                    <a:round/>
                    <a:headEnd/>
                    <a:tailEnd/>
                  </a:ln>
                  <a:effectLst>
                    <a:prstShdw prst="shdw17" dist="17961" dir="2700000">
                      <a:srgbClr val="737373">
                        <a:alpha val="74997"/>
                      </a:srgbClr>
                    </a:prstShdw>
                  </a:effectLst>
                </p:spPr>
                <p:txBody>
                  <a:bodyPr wrap="none" tIns="0" bIns="0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53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876" y="1908"/>
                    <a:ext cx="352" cy="220"/>
                  </a:xfrm>
                  <a:prstGeom prst="ellipse">
                    <a:avLst/>
                  </a:prstGeom>
                  <a:solidFill>
                    <a:srgbClr val="FF9966"/>
                  </a:solidFill>
                  <a:ln w="12700">
                    <a:noFill/>
                    <a:round/>
                    <a:headEnd/>
                    <a:tailEnd/>
                  </a:ln>
                  <a:effectLst>
                    <a:prstShdw prst="shdw17" dist="17961" dir="2700000">
                      <a:srgbClr val="995C3D">
                        <a:alpha val="74997"/>
                      </a:srgbClr>
                    </a:prstShdw>
                  </a:effectLst>
                </p:spPr>
                <p:txBody>
                  <a:bodyPr wrap="none" tIns="0" bIns="0" anchor="ctr"/>
                  <a:lstStyle/>
                  <a:p>
                    <a:r>
                      <a:rPr lang="en-US" sz="1200" b="1" dirty="0">
                        <a:latin typeface="+mj-lt"/>
                      </a:rPr>
                      <a:t>Site 1</a:t>
                    </a:r>
                    <a:endParaRPr lang="en-US" sz="1400" b="1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54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4316" y="1908"/>
                    <a:ext cx="352" cy="220"/>
                  </a:xfrm>
                  <a:prstGeom prst="ellipse">
                    <a:avLst/>
                  </a:prstGeom>
                  <a:solidFill>
                    <a:srgbClr val="FF9966"/>
                  </a:solidFill>
                  <a:ln w="12700">
                    <a:noFill/>
                    <a:round/>
                    <a:headEnd/>
                    <a:tailEnd/>
                  </a:ln>
                  <a:effectLst>
                    <a:prstShdw prst="shdw17" dist="17961" dir="2700000">
                      <a:srgbClr val="995C3D">
                        <a:alpha val="74997"/>
                      </a:srgbClr>
                    </a:prstShdw>
                  </a:effectLst>
                </p:spPr>
                <p:txBody>
                  <a:bodyPr wrap="none" tIns="0" bIns="0" anchor="ctr"/>
                  <a:lstStyle/>
                  <a:p>
                    <a:r>
                      <a:rPr lang="en-US" sz="1200" b="1" dirty="0">
                        <a:latin typeface="+mj-lt"/>
                      </a:rPr>
                      <a:t>Site 2</a:t>
                    </a:r>
                    <a:endParaRPr lang="en-US" sz="1400" b="1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</p:grpSp>
            <p:cxnSp>
              <p:nvCxnSpPr>
                <p:cNvPr id="50" name="AutoShape 20"/>
                <p:cNvCxnSpPr>
                  <a:cxnSpLocks noChangeShapeType="1"/>
                  <a:endCxn id="52" idx="7"/>
                </p:cNvCxnSpPr>
                <p:nvPr/>
              </p:nvCxnSpPr>
              <p:spPr bwMode="auto">
                <a:xfrm>
                  <a:off x="4464" y="1680"/>
                  <a:ext cx="901" cy="365"/>
                </a:xfrm>
                <a:prstGeom prst="straightConnector1">
                  <a:avLst/>
                </a:prstGeom>
                <a:noFill/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51" name="AutoShape 21"/>
                <p:cNvCxnSpPr>
                  <a:cxnSpLocks noChangeShapeType="1"/>
                  <a:endCxn id="52" idx="2"/>
                </p:cNvCxnSpPr>
                <p:nvPr/>
              </p:nvCxnSpPr>
              <p:spPr bwMode="auto">
                <a:xfrm>
                  <a:off x="3849" y="1816"/>
                  <a:ext cx="615" cy="416"/>
                </a:xfrm>
                <a:prstGeom prst="straightConnector1">
                  <a:avLst/>
                </a:prstGeom>
                <a:noFill/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round/>
                  <a:headEnd/>
                  <a:tailEnd/>
                </a:ln>
              </p:spPr>
            </p:cxnSp>
          </p:grpSp>
          <p:grpSp>
            <p:nvGrpSpPr>
              <p:cNvPr id="39" name="Group 22"/>
              <p:cNvGrpSpPr>
                <a:grpSpLocks/>
              </p:cNvGrpSpPr>
              <p:nvPr/>
            </p:nvGrpSpPr>
            <p:grpSpPr bwMode="auto">
              <a:xfrm>
                <a:off x="1728" y="1680"/>
                <a:ext cx="1968" cy="1248"/>
                <a:chOff x="1728" y="1680"/>
                <a:chExt cx="1968" cy="1248"/>
              </a:xfrm>
            </p:grpSpPr>
            <p:grpSp>
              <p:nvGrpSpPr>
                <p:cNvPr id="40" name="Group 23"/>
                <p:cNvGrpSpPr>
                  <a:grpSpLocks/>
                </p:cNvGrpSpPr>
                <p:nvPr/>
              </p:nvGrpSpPr>
              <p:grpSpPr bwMode="auto">
                <a:xfrm>
                  <a:off x="1728" y="2016"/>
                  <a:ext cx="1968" cy="912"/>
                  <a:chOff x="1056" y="1920"/>
                  <a:chExt cx="1968" cy="912"/>
                </a:xfrm>
              </p:grpSpPr>
              <p:sp>
                <p:nvSpPr>
                  <p:cNvPr id="43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1920"/>
                    <a:ext cx="1968" cy="912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2700">
                    <a:noFill/>
                    <a:round/>
                    <a:headEnd/>
                    <a:tailEnd/>
                  </a:ln>
                  <a:effectLst>
                    <a:prstShdw prst="shdw17" dist="17961" dir="2700000">
                      <a:srgbClr val="737373">
                        <a:alpha val="74997"/>
                      </a:srgbClr>
                    </a:prstShdw>
                  </a:effectLst>
                </p:spPr>
                <p:txBody>
                  <a:bodyPr wrap="none" tIns="0" bIns="0" anchor="ctr"/>
                  <a:lstStyle/>
                  <a:p>
                    <a:endParaRPr lang="en-US" sz="12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4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2304"/>
                    <a:ext cx="480" cy="288"/>
                  </a:xfrm>
                  <a:prstGeom prst="ellipse">
                    <a:avLst/>
                  </a:prstGeom>
                  <a:solidFill>
                    <a:srgbClr val="FF9966"/>
                  </a:solidFill>
                  <a:ln w="12700">
                    <a:noFill/>
                    <a:round/>
                    <a:headEnd/>
                    <a:tailEnd/>
                  </a:ln>
                  <a:effectLst>
                    <a:prstShdw prst="shdw17" dist="17961" dir="2700000">
                      <a:srgbClr val="995C3D">
                        <a:alpha val="74997"/>
                      </a:srgbClr>
                    </a:prstShdw>
                  </a:effectLst>
                </p:spPr>
                <p:txBody>
                  <a:bodyPr wrap="none" tIns="0" bIns="0" anchor="ctr"/>
                  <a:lstStyle/>
                  <a:p>
                    <a:r>
                      <a:rPr lang="en-US" sz="1200" b="1" dirty="0">
                        <a:latin typeface="+mj-lt"/>
                      </a:rPr>
                      <a:t>Site 1</a:t>
                    </a:r>
                    <a:endParaRPr lang="en-US" sz="1200" b="1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45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1440" y="2064"/>
                    <a:ext cx="480" cy="288"/>
                  </a:xfrm>
                  <a:prstGeom prst="ellipse">
                    <a:avLst/>
                  </a:prstGeom>
                  <a:solidFill>
                    <a:srgbClr val="FF9966"/>
                  </a:solidFill>
                  <a:ln w="12700">
                    <a:noFill/>
                    <a:round/>
                    <a:headEnd/>
                    <a:tailEnd/>
                  </a:ln>
                  <a:effectLst>
                    <a:prstShdw prst="shdw17" dist="17961" dir="2700000">
                      <a:srgbClr val="995C3D">
                        <a:alpha val="74997"/>
                      </a:srgbClr>
                    </a:prstShdw>
                  </a:effectLst>
                </p:spPr>
                <p:txBody>
                  <a:bodyPr wrap="none" tIns="0" bIns="0" anchor="ctr"/>
                  <a:lstStyle/>
                  <a:p>
                    <a:r>
                      <a:rPr lang="en-US" sz="1200" b="1" dirty="0">
                        <a:latin typeface="+mj-lt"/>
                      </a:rPr>
                      <a:t>Site 2</a:t>
                    </a:r>
                    <a:endParaRPr lang="en-US" sz="1200" b="1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46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2304"/>
                    <a:ext cx="480" cy="288"/>
                  </a:xfrm>
                  <a:prstGeom prst="ellipse">
                    <a:avLst/>
                  </a:prstGeom>
                  <a:solidFill>
                    <a:srgbClr val="FF9966"/>
                  </a:solidFill>
                  <a:ln w="12700">
                    <a:noFill/>
                    <a:round/>
                    <a:headEnd/>
                    <a:tailEnd/>
                  </a:ln>
                  <a:effectLst>
                    <a:prstShdw prst="shdw17" dist="17961" dir="2700000">
                      <a:srgbClr val="995C3D">
                        <a:alpha val="74997"/>
                      </a:srgbClr>
                    </a:prstShdw>
                  </a:effectLst>
                </p:spPr>
                <p:txBody>
                  <a:bodyPr wrap="none" tIns="0" bIns="0" anchor="ctr"/>
                  <a:lstStyle/>
                  <a:p>
                    <a:r>
                      <a:rPr lang="en-US" sz="1200" b="1" dirty="0">
                        <a:latin typeface="+mj-lt"/>
                      </a:rPr>
                      <a:t>Site 3</a:t>
                    </a:r>
                    <a:endParaRPr lang="en-US" sz="1200" b="1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47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2352"/>
                    <a:ext cx="380" cy="173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tIns="0" bIns="0" anchor="ctr">
                    <a:spAutoFit/>
                  </a:bodyPr>
                  <a:lstStyle/>
                  <a:p>
                    <a:r>
                      <a:rPr lang="en-US" sz="1800" b="1" dirty="0"/>
                      <a:t>…...</a:t>
                    </a:r>
                    <a:endParaRPr lang="en-US" sz="12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8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2448" y="2304"/>
                    <a:ext cx="480" cy="288"/>
                  </a:xfrm>
                  <a:prstGeom prst="ellipse">
                    <a:avLst/>
                  </a:prstGeom>
                  <a:solidFill>
                    <a:srgbClr val="FF9966"/>
                  </a:solidFill>
                  <a:ln w="12700">
                    <a:noFill/>
                    <a:round/>
                    <a:headEnd/>
                    <a:tailEnd/>
                  </a:ln>
                  <a:effectLst>
                    <a:prstShdw prst="shdw17" dist="17961" dir="2700000">
                      <a:srgbClr val="995C3D">
                        <a:alpha val="74997"/>
                      </a:srgbClr>
                    </a:prstShdw>
                  </a:effectLst>
                </p:spPr>
                <p:txBody>
                  <a:bodyPr wrap="none" tIns="0" bIns="0" anchor="ctr"/>
                  <a:lstStyle/>
                  <a:p>
                    <a:r>
                      <a:rPr lang="en-US" sz="1200" b="1" dirty="0">
                        <a:latin typeface="+mj-lt"/>
                      </a:rPr>
                      <a:t>Site n</a:t>
                    </a:r>
                    <a:endParaRPr lang="en-US" sz="1200" b="1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</p:grpSp>
            <p:cxnSp>
              <p:nvCxnSpPr>
                <p:cNvPr id="41" name="AutoShape 30"/>
                <p:cNvCxnSpPr>
                  <a:cxnSpLocks noChangeShapeType="1"/>
                  <a:endCxn id="43" idx="1"/>
                </p:cNvCxnSpPr>
                <p:nvPr/>
              </p:nvCxnSpPr>
              <p:spPr bwMode="auto">
                <a:xfrm flipH="1">
                  <a:off x="2016" y="1680"/>
                  <a:ext cx="864" cy="470"/>
                </a:xfrm>
                <a:prstGeom prst="straightConnector1">
                  <a:avLst/>
                </a:prstGeom>
                <a:noFill/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42" name="AutoShape 31"/>
                <p:cNvCxnSpPr>
                  <a:cxnSpLocks noChangeShapeType="1"/>
                  <a:endCxn id="43" idx="6"/>
                </p:cNvCxnSpPr>
                <p:nvPr/>
              </p:nvCxnSpPr>
              <p:spPr bwMode="auto">
                <a:xfrm>
                  <a:off x="3495" y="1816"/>
                  <a:ext cx="201" cy="656"/>
                </a:xfrm>
                <a:prstGeom prst="straightConnector1">
                  <a:avLst/>
                </a:prstGeom>
                <a:noFill/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round/>
                  <a:headEnd/>
                  <a:tailEnd/>
                </a:ln>
              </p:spPr>
            </p:cxnSp>
          </p:grpSp>
        </p:grpSp>
      </p:grpSp>
      <p:grpSp>
        <p:nvGrpSpPr>
          <p:cNvPr id="93" name="Group 92"/>
          <p:cNvGrpSpPr/>
          <p:nvPr/>
        </p:nvGrpSpPr>
        <p:grpSpPr>
          <a:xfrm>
            <a:off x="533400" y="4038600"/>
            <a:ext cx="8382000" cy="2209801"/>
            <a:chOff x="533400" y="4038600"/>
            <a:chExt cx="8382000" cy="2209801"/>
          </a:xfrm>
        </p:grpSpPr>
        <p:grpSp>
          <p:nvGrpSpPr>
            <p:cNvPr id="55" name="Group 51"/>
            <p:cNvGrpSpPr>
              <a:grpSpLocks/>
            </p:cNvGrpSpPr>
            <p:nvPr/>
          </p:nvGrpSpPr>
          <p:grpSpPr bwMode="auto">
            <a:xfrm>
              <a:off x="533400" y="4038600"/>
              <a:ext cx="8382000" cy="2209800"/>
              <a:chOff x="336" y="2544"/>
              <a:chExt cx="5280" cy="1392"/>
            </a:xfrm>
          </p:grpSpPr>
          <p:grpSp>
            <p:nvGrpSpPr>
              <p:cNvPr id="56" name="Group 52"/>
              <p:cNvGrpSpPr>
                <a:grpSpLocks/>
              </p:cNvGrpSpPr>
              <p:nvPr/>
            </p:nvGrpSpPr>
            <p:grpSpPr bwMode="auto">
              <a:xfrm>
                <a:off x="336" y="2544"/>
                <a:ext cx="5280" cy="1392"/>
                <a:chOff x="336" y="2544"/>
                <a:chExt cx="5280" cy="1392"/>
              </a:xfrm>
            </p:grpSpPr>
            <p:sp>
              <p:nvSpPr>
                <p:cNvPr id="58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336" y="2952"/>
                  <a:ext cx="1133" cy="4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tIns="0" bIns="0" anchor="ctr">
                  <a:spAutoFit/>
                </a:bodyPr>
                <a:lstStyle/>
                <a:p>
                  <a:pPr algn="l"/>
                  <a:r>
                    <a:rPr lang="en-US" sz="1600" dirty="0">
                      <a:latin typeface="+mn-lt"/>
                    </a:rPr>
                    <a:t>each of which may</a:t>
                  </a:r>
                </a:p>
                <a:p>
                  <a:pPr algn="l"/>
                  <a:r>
                    <a:rPr lang="en-US" sz="1600" dirty="0">
                      <a:latin typeface="+mn-lt"/>
                    </a:rPr>
                    <a:t>have one or more</a:t>
                  </a:r>
                </a:p>
                <a:p>
                  <a:pPr algn="l"/>
                  <a:r>
                    <a:rPr lang="en-US" sz="1600" dirty="0">
                      <a:latin typeface="+mn-lt"/>
                    </a:rPr>
                    <a:t>servers.</a:t>
                  </a:r>
                  <a:endParaRPr lang="en-US" sz="16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grpSp>
              <p:nvGrpSpPr>
                <p:cNvPr id="59" name="Group 54"/>
                <p:cNvGrpSpPr>
                  <a:grpSpLocks/>
                </p:cNvGrpSpPr>
                <p:nvPr/>
              </p:nvGrpSpPr>
              <p:grpSpPr bwMode="auto">
                <a:xfrm>
                  <a:off x="3419" y="3453"/>
                  <a:ext cx="2197" cy="483"/>
                  <a:chOff x="3419" y="3453"/>
                  <a:chExt cx="2197" cy="483"/>
                </a:xfrm>
              </p:grpSpPr>
              <p:grpSp>
                <p:nvGrpSpPr>
                  <p:cNvPr id="79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3456" y="3453"/>
                    <a:ext cx="2160" cy="483"/>
                    <a:chOff x="3360" y="3261"/>
                    <a:chExt cx="2160" cy="483"/>
                  </a:xfrm>
                </p:grpSpPr>
                <p:sp>
                  <p:nvSpPr>
                    <p:cNvPr id="87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60" y="3264"/>
                      <a:ext cx="216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88" name="Line 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84" y="3744"/>
                      <a:ext cx="153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89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84" y="3264"/>
                      <a:ext cx="3" cy="4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90" name="Line 5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520" y="3264"/>
                      <a:ext cx="0" cy="4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91" name="Line 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60" y="3504"/>
                      <a:ext cx="62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92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60" y="3261"/>
                      <a:ext cx="0" cy="243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</p:grpSp>
              <p:sp>
                <p:nvSpPr>
                  <p:cNvPr id="80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19" y="3533"/>
                    <a:ext cx="619" cy="116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tIns="0" bIns="0" anchor="ctr">
                    <a:spAutoFit/>
                  </a:bodyPr>
                  <a:lstStyle/>
                  <a:p>
                    <a:r>
                      <a:rPr lang="en-US" sz="1200" dirty="0">
                        <a:latin typeface="+mj-lt"/>
                      </a:rPr>
                      <a:t>123.456/abc</a:t>
                    </a:r>
                    <a:endParaRPr lang="en-US" sz="1200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81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71" y="3533"/>
                    <a:ext cx="276" cy="116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tIns="0" bIns="0" anchor="ctr">
                    <a:spAutoFit/>
                  </a:bodyPr>
                  <a:lstStyle/>
                  <a:p>
                    <a:r>
                      <a:rPr lang="en-US" sz="1200" dirty="0">
                        <a:latin typeface="+mj-lt"/>
                      </a:rPr>
                      <a:t>URL</a:t>
                    </a:r>
                    <a:endParaRPr lang="en-US" sz="1200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82" name="Text Box 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38" y="3530"/>
                    <a:ext cx="170" cy="116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tIns="0" bIns="0" anchor="ctr">
                    <a:spAutoFit/>
                  </a:bodyPr>
                  <a:lstStyle/>
                  <a:p>
                    <a:r>
                      <a:rPr lang="en-US" sz="1200" dirty="0"/>
                      <a:t>4</a:t>
                    </a:r>
                    <a:endParaRPr 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3" name="Text Box 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79" y="3534"/>
                    <a:ext cx="1064" cy="116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tIns="0" bIns="0" anchor="ctr">
                    <a:spAutoFit/>
                  </a:bodyPr>
                  <a:lstStyle/>
                  <a:p>
                    <a:pPr algn="l"/>
                    <a:r>
                      <a:rPr lang="en-US" sz="1200" dirty="0">
                        <a:latin typeface="+mj-lt"/>
                      </a:rPr>
                      <a:t>http://www.acme.com/</a:t>
                    </a:r>
                    <a:endParaRPr lang="en-US" sz="1200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84" name="Text Box 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82" y="3737"/>
                    <a:ext cx="1031" cy="116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tIns="0" bIns="0" anchor="ctr">
                    <a:spAutoFit/>
                  </a:bodyPr>
                  <a:lstStyle/>
                  <a:p>
                    <a:pPr algn="l"/>
                    <a:r>
                      <a:rPr lang="en-US" sz="1200" dirty="0">
                        <a:latin typeface="+mj-lt"/>
                      </a:rPr>
                      <a:t>http://www.ideal.com/</a:t>
                    </a:r>
                    <a:endParaRPr lang="en-US" sz="1200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85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38" y="3736"/>
                    <a:ext cx="170" cy="116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tIns="0" bIns="0" anchor="ctr">
                    <a:spAutoFit/>
                  </a:bodyPr>
                  <a:lstStyle/>
                  <a:p>
                    <a:r>
                      <a:rPr lang="en-US" sz="1200" dirty="0"/>
                      <a:t>8</a:t>
                    </a:r>
                    <a:endParaRPr 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6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74" y="3734"/>
                    <a:ext cx="276" cy="116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tIns="0" bIns="0" anchor="ctr">
                    <a:spAutoFit/>
                  </a:bodyPr>
                  <a:lstStyle/>
                  <a:p>
                    <a:r>
                      <a:rPr lang="en-US" sz="1200" dirty="0">
                        <a:latin typeface="+mj-lt"/>
                      </a:rPr>
                      <a:t>URL</a:t>
                    </a:r>
                    <a:endParaRPr lang="en-US" sz="1200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</p:grpSp>
            <p:grpSp>
              <p:nvGrpSpPr>
                <p:cNvPr id="60" name="Group 69"/>
                <p:cNvGrpSpPr>
                  <a:grpSpLocks/>
                </p:cNvGrpSpPr>
                <p:nvPr/>
              </p:nvGrpSpPr>
              <p:grpSpPr bwMode="auto">
                <a:xfrm>
                  <a:off x="1584" y="2544"/>
                  <a:ext cx="1632" cy="1248"/>
                  <a:chOff x="1584" y="2544"/>
                  <a:chExt cx="1632" cy="1248"/>
                </a:xfrm>
              </p:grpSpPr>
              <p:sp>
                <p:nvSpPr>
                  <p:cNvPr id="70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2976"/>
                    <a:ext cx="1632" cy="816"/>
                  </a:xfrm>
                  <a:prstGeom prst="ellipse">
                    <a:avLst/>
                  </a:prstGeom>
                  <a:solidFill>
                    <a:srgbClr val="FF9966"/>
                  </a:solidFill>
                  <a:ln w="12700">
                    <a:noFill/>
                    <a:round/>
                    <a:headEnd/>
                    <a:tailEnd/>
                  </a:ln>
                  <a:effectLst>
                    <a:prstShdw prst="shdw17" dist="17961" dir="2700000">
                      <a:srgbClr val="995C3D">
                        <a:alpha val="74997"/>
                      </a:srgbClr>
                    </a:prstShdw>
                  </a:effectLst>
                </p:spPr>
                <p:txBody>
                  <a:bodyPr wrap="none" tIns="0" bIns="0" anchor="ctr"/>
                  <a:lstStyle/>
                  <a:p>
                    <a:endParaRPr lang="en-US" dirty="0"/>
                  </a:p>
                </p:txBody>
              </p:sp>
              <p:grpSp>
                <p:nvGrpSpPr>
                  <p:cNvPr id="71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1728" y="3168"/>
                    <a:ext cx="1344" cy="336"/>
                    <a:chOff x="1728" y="3168"/>
                    <a:chExt cx="1344" cy="336"/>
                  </a:xfrm>
                </p:grpSpPr>
                <p:sp>
                  <p:nvSpPr>
                    <p:cNvPr id="74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28" y="3168"/>
                      <a:ext cx="240" cy="336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 w="12700">
                      <a:noFill/>
                      <a:round/>
                      <a:headEnd/>
                      <a:tailEnd/>
                    </a:ln>
                    <a:effectLst>
                      <a:prstShdw prst="shdw17" dist="17961" dir="2700000">
                        <a:srgbClr val="4D4D4D"/>
                      </a:prstShdw>
                    </a:effectLst>
                  </p:spPr>
                  <p:txBody>
                    <a:bodyPr wrap="none" tIns="0" bIns="0" anchor="ctr"/>
                    <a:lstStyle/>
                    <a:p>
                      <a:r>
                        <a:rPr lang="en-US" sz="1200" b="1" dirty="0"/>
                        <a:t>#1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5" name="Oval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86" y="3168"/>
                      <a:ext cx="240" cy="336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 w="12700">
                      <a:noFill/>
                      <a:round/>
                      <a:headEnd/>
                      <a:tailEnd/>
                    </a:ln>
                    <a:effectLst>
                      <a:prstShdw prst="shdw17" dist="17961" dir="2700000">
                        <a:srgbClr val="4D4D4D"/>
                      </a:prstShdw>
                    </a:effectLst>
                  </p:spPr>
                  <p:txBody>
                    <a:bodyPr wrap="none" tIns="0" bIns="0" anchor="ctr"/>
                    <a:lstStyle/>
                    <a:p>
                      <a:pPr>
                        <a:defRPr/>
                      </a:pPr>
                      <a:r>
                        <a:rPr lang="en-US" sz="1200" b="1" dirty="0">
                          <a:latin typeface="Arial" pitchFamily="-106" charset="0"/>
                          <a:ea typeface="+mn-ea"/>
                        </a:rPr>
                        <a:t>#2</a:t>
                      </a:r>
                    </a:p>
                  </p:txBody>
                </p:sp>
                <p:sp>
                  <p:nvSpPr>
                    <p:cNvPr id="76" name="Oval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32" y="3168"/>
                      <a:ext cx="240" cy="336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 w="12700">
                      <a:noFill/>
                      <a:round/>
                      <a:headEnd/>
                      <a:tailEnd/>
                    </a:ln>
                    <a:effectLst>
                      <a:prstShdw prst="shdw17" dist="17961" dir="2700000">
                        <a:srgbClr val="4D4D4D"/>
                      </a:prstShdw>
                    </a:effectLst>
                  </p:spPr>
                  <p:txBody>
                    <a:bodyPr wrap="none" tIns="0" bIns="0" anchor="ctr"/>
                    <a:lstStyle/>
                    <a:p>
                      <a:r>
                        <a:rPr lang="en-US" sz="1200" b="1" dirty="0"/>
                        <a:t>#n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7" name="Oval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0" y="3168"/>
                      <a:ext cx="240" cy="336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 w="12700">
                      <a:noFill/>
                      <a:round/>
                      <a:headEnd/>
                      <a:tailEnd/>
                    </a:ln>
                    <a:effectLst>
                      <a:prstShdw prst="shdw17" dist="17961" dir="2700000">
                        <a:srgbClr val="4D4D4D"/>
                      </a:prstShdw>
                    </a:effectLst>
                  </p:spPr>
                  <p:txBody>
                    <a:bodyPr wrap="none" tIns="0" bIns="0" anchor="ctr"/>
                    <a:lstStyle/>
                    <a:p>
                      <a:pPr>
                        <a:defRPr/>
                      </a:pPr>
                      <a:r>
                        <a:rPr lang="en-US" sz="1200" b="1" dirty="0">
                          <a:latin typeface="Arial" pitchFamily="-106" charset="0"/>
                          <a:ea typeface="+mn-ea"/>
                        </a:rPr>
                        <a:t>#4</a:t>
                      </a:r>
                    </a:p>
                  </p:txBody>
                </p:sp>
                <p:sp>
                  <p:nvSpPr>
                    <p:cNvPr id="78" name="Oval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6" y="3168"/>
                      <a:ext cx="240" cy="336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 w="12700">
                      <a:noFill/>
                      <a:round/>
                      <a:headEnd/>
                      <a:tailEnd/>
                    </a:ln>
                    <a:effectLst>
                      <a:prstShdw prst="shdw17" dist="17961" dir="2700000">
                        <a:srgbClr val="4D4D4D"/>
                      </a:prstShdw>
                    </a:effectLst>
                  </p:spPr>
                  <p:txBody>
                    <a:bodyPr wrap="none" tIns="0" bIns="0" anchor="ctr"/>
                    <a:lstStyle/>
                    <a:p>
                      <a:r>
                        <a:rPr lang="en-US" sz="1200" b="1" dirty="0"/>
                        <a:t>#3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cxnSp>
                <p:nvCxnSpPr>
                  <p:cNvPr id="72" name="AutoShape 77"/>
                  <p:cNvCxnSpPr>
                    <a:cxnSpLocks noChangeShapeType="1"/>
                    <a:endCxn id="70" idx="7"/>
                  </p:cNvCxnSpPr>
                  <p:nvPr/>
                </p:nvCxnSpPr>
                <p:spPr bwMode="auto">
                  <a:xfrm>
                    <a:off x="2304" y="2544"/>
                    <a:ext cx="673" cy="551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bg1">
                        <a:lumMod val="65000"/>
                      </a:schemeClr>
                    </a:solidFill>
                    <a:prstDash val="sysDot"/>
                    <a:round/>
                    <a:headEnd/>
                    <a:tailEnd/>
                  </a:ln>
                </p:spPr>
              </p:cxnSp>
              <p:cxnSp>
                <p:nvCxnSpPr>
                  <p:cNvPr id="73" name="AutoShape 78"/>
                  <p:cNvCxnSpPr>
                    <a:cxnSpLocks noChangeShapeType="1"/>
                    <a:endCxn id="70" idx="2"/>
                  </p:cNvCxnSpPr>
                  <p:nvPr/>
                </p:nvCxnSpPr>
                <p:spPr bwMode="auto">
                  <a:xfrm flipH="1">
                    <a:off x="1584" y="2544"/>
                    <a:ext cx="240" cy="840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bg1">
                        <a:lumMod val="65000"/>
                      </a:schemeClr>
                    </a:solidFill>
                    <a:prstDash val="sysDot"/>
                    <a:round/>
                    <a:headEnd/>
                    <a:tailEnd/>
                  </a:ln>
                </p:spPr>
              </p:cxnSp>
            </p:grpSp>
            <p:grpSp>
              <p:nvGrpSpPr>
                <p:cNvPr id="61" name="Group 79"/>
                <p:cNvGrpSpPr>
                  <a:grpSpLocks/>
                </p:cNvGrpSpPr>
                <p:nvPr/>
              </p:nvGrpSpPr>
              <p:grpSpPr bwMode="auto">
                <a:xfrm>
                  <a:off x="3190" y="2544"/>
                  <a:ext cx="1370" cy="768"/>
                  <a:chOff x="3190" y="2544"/>
                  <a:chExt cx="1370" cy="768"/>
                </a:xfrm>
              </p:grpSpPr>
              <p:grpSp>
                <p:nvGrpSpPr>
                  <p:cNvPr id="63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552" y="2688"/>
                    <a:ext cx="1008" cy="624"/>
                    <a:chOff x="3552" y="2688"/>
                    <a:chExt cx="1008" cy="624"/>
                  </a:xfrm>
                </p:grpSpPr>
                <p:sp>
                  <p:nvSpPr>
                    <p:cNvPr id="66" name="Oval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52" y="2688"/>
                      <a:ext cx="1008" cy="624"/>
                    </a:xfrm>
                    <a:prstGeom prst="ellipse">
                      <a:avLst/>
                    </a:prstGeom>
                    <a:solidFill>
                      <a:srgbClr val="FF9966"/>
                    </a:solidFill>
                    <a:ln w="12700">
                      <a:noFill/>
                      <a:round/>
                      <a:headEnd/>
                      <a:tailEnd/>
                    </a:ln>
                    <a:effectLst>
                      <a:prstShdw prst="shdw17" dist="17961" dir="2700000">
                        <a:srgbClr val="995C3D">
                          <a:alpha val="74997"/>
                        </a:srgbClr>
                      </a:prstShdw>
                    </a:effectLst>
                  </p:spPr>
                  <p:txBody>
                    <a:bodyPr wrap="none" tIns="0" bIns="0" anchor="ctr"/>
                    <a:lstStyle/>
                    <a:p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grpSp>
                  <p:nvGrpSpPr>
                    <p:cNvPr id="67" name="Group 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2" y="2832"/>
                      <a:ext cx="528" cy="336"/>
                      <a:chOff x="3792" y="2832"/>
                      <a:chExt cx="528" cy="336"/>
                    </a:xfrm>
                  </p:grpSpPr>
                  <p:sp>
                    <p:nvSpPr>
                      <p:cNvPr id="68" name="Oval 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92" y="2832"/>
                        <a:ext cx="240" cy="336"/>
                      </a:xfrm>
                      <a:prstGeom prst="ellipse">
                        <a:avLst/>
                      </a:prstGeom>
                      <a:solidFill>
                        <a:schemeClr val="bg1">
                          <a:lumMod val="75000"/>
                        </a:schemeClr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>
                        <a:prstShdw prst="shdw17" dist="17961" dir="2700000">
                          <a:srgbClr val="4D4D4D"/>
                        </a:prstShdw>
                      </a:effectLst>
                    </p:spPr>
                    <p:txBody>
                      <a:bodyPr wrap="none" tIns="0" bIns="0" anchor="ctr"/>
                      <a:lstStyle/>
                      <a:p>
                        <a:r>
                          <a:rPr lang="en-US" sz="1200" b="1" dirty="0"/>
                          <a:t>#1</a:t>
                        </a:r>
                        <a:endParaRPr lang="en-US" sz="12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69" name="Oval 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80" y="2832"/>
                        <a:ext cx="240" cy="336"/>
                      </a:xfrm>
                      <a:prstGeom prst="ellipse">
                        <a:avLst/>
                      </a:prstGeom>
                      <a:solidFill>
                        <a:schemeClr val="bg1">
                          <a:lumMod val="75000"/>
                        </a:schemeClr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>
                        <a:prstShdw prst="shdw17" dist="17961" dir="2700000">
                          <a:srgbClr val="4D4D4D"/>
                        </a:prstShdw>
                      </a:effectLst>
                    </p:spPr>
                    <p:txBody>
                      <a:bodyPr wrap="none" tIns="0" bIns="0" anchor="ctr"/>
                      <a:lstStyle/>
                      <a:p>
                        <a:r>
                          <a:rPr lang="en-US" sz="1200" b="1" dirty="0"/>
                          <a:t>#2</a:t>
                        </a:r>
                        <a:endParaRPr lang="en-US" sz="12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</p:grpSp>
              <p:cxnSp>
                <p:nvCxnSpPr>
                  <p:cNvPr id="64" name="AutoShape 85"/>
                  <p:cNvCxnSpPr>
                    <a:cxnSpLocks noChangeShapeType="1"/>
                    <a:endCxn id="66" idx="2"/>
                  </p:cNvCxnSpPr>
                  <p:nvPr/>
                </p:nvCxnSpPr>
                <p:spPr bwMode="auto">
                  <a:xfrm>
                    <a:off x="3190" y="2646"/>
                    <a:ext cx="362" cy="354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bg1">
                        <a:lumMod val="65000"/>
                      </a:schemeClr>
                    </a:solidFill>
                    <a:prstDash val="sysDot"/>
                    <a:round/>
                    <a:headEnd/>
                    <a:tailEnd/>
                  </a:ln>
                </p:spPr>
              </p:cxnSp>
              <p:cxnSp>
                <p:nvCxnSpPr>
                  <p:cNvPr id="65" name="AutoShape 86"/>
                  <p:cNvCxnSpPr>
                    <a:cxnSpLocks noChangeShapeType="1"/>
                    <a:endCxn id="66" idx="0"/>
                  </p:cNvCxnSpPr>
                  <p:nvPr/>
                </p:nvCxnSpPr>
                <p:spPr bwMode="auto">
                  <a:xfrm>
                    <a:off x="3600" y="2544"/>
                    <a:ext cx="456" cy="144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bg1">
                        <a:lumMod val="65000"/>
                      </a:schemeClr>
                    </a:solidFill>
                    <a:prstDash val="sysDot"/>
                    <a:round/>
                    <a:headEnd/>
                    <a:tailEnd/>
                  </a:ln>
                </p:spPr>
              </p:cxnSp>
            </p:grpSp>
            <p:cxnSp>
              <p:nvCxnSpPr>
                <p:cNvPr id="62" name="AutoShape 87"/>
                <p:cNvCxnSpPr>
                  <a:cxnSpLocks noChangeShapeType="1"/>
                  <a:stCxn id="77" idx="4"/>
                  <a:endCxn id="80" idx="1"/>
                </p:cNvCxnSpPr>
                <p:nvPr/>
              </p:nvCxnSpPr>
              <p:spPr bwMode="auto">
                <a:xfrm rot="16200000" flipH="1">
                  <a:off x="2986" y="3158"/>
                  <a:ext cx="88" cy="779"/>
                </a:xfrm>
                <a:prstGeom prst="bentConnector2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</p:grpSp>
          <p:sp>
            <p:nvSpPr>
              <p:cNvPr id="57" name="Text Box 88"/>
              <p:cNvSpPr txBox="1">
                <a:spLocks noChangeArrowheads="1"/>
              </p:cNvSpPr>
              <p:nvPr/>
            </p:nvSpPr>
            <p:spPr bwMode="auto">
              <a:xfrm>
                <a:off x="2694" y="3264"/>
                <a:ext cx="209" cy="13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tIns="0" bIns="0" anchor="ctr">
                <a:spAutoFit/>
              </a:bodyPr>
              <a:lstStyle/>
              <a:p>
                <a:r>
                  <a:rPr lang="en-US" sz="1400" dirty="0"/>
                  <a:t>...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4" name="Straight Connector 93"/>
            <p:cNvCxnSpPr>
              <a:stCxn id="91" idx="1"/>
            </p:cNvCxnSpPr>
            <p:nvPr/>
          </p:nvCxnSpPr>
          <p:spPr>
            <a:xfrm rot="5400000" flipH="1" flipV="1">
              <a:off x="7700169" y="4652171"/>
              <a:ext cx="1" cy="243046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Line 58"/>
            <p:cNvSpPr>
              <a:spLocks noChangeShapeType="1"/>
            </p:cNvSpPr>
            <p:nvPr/>
          </p:nvSpPr>
          <p:spPr bwMode="auto">
            <a:xfrm>
              <a:off x="6858000" y="5486400"/>
              <a:ext cx="4764" cy="7620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6" name="Line 58"/>
            <p:cNvSpPr>
              <a:spLocks noChangeShapeType="1"/>
            </p:cNvSpPr>
            <p:nvPr/>
          </p:nvSpPr>
          <p:spPr bwMode="auto">
            <a:xfrm>
              <a:off x="7144388" y="5486400"/>
              <a:ext cx="4764" cy="7620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6019800" y="1371600"/>
            <a:ext cx="2286000" cy="12192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Global Handle Registry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0108" y="2819400"/>
            <a:ext cx="1693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Client gets request</a:t>
            </a:r>
          </a:p>
          <a:p>
            <a:pPr algn="ctr"/>
            <a:r>
              <a:rPr lang="en-US" sz="1200" dirty="0" smtClean="0">
                <a:latin typeface="+mn-lt"/>
              </a:rPr>
              <a:t>to resolve hdl:123/456</a:t>
            </a:r>
            <a:endParaRPr lang="en-US" sz="12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9000" y="1371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tabLst>
                <a:tab pos="171450" algn="l"/>
              </a:tabLst>
            </a:pPr>
            <a:r>
              <a:rPr lang="en-US" sz="1200" dirty="0" smtClean="0">
                <a:latin typeface="+mn-lt"/>
              </a:rPr>
              <a:t>1. Client sends request to Global to resolve 0.NA/123 (prefix handle for 123/456)</a:t>
            </a:r>
            <a:endParaRPr lang="en-US" sz="1200" dirty="0">
              <a:latin typeface="+mn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2057400"/>
            <a:ext cx="3200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278708" y="1143000"/>
            <a:ext cx="1346200" cy="1714500"/>
            <a:chOff x="1278708" y="1143000"/>
            <a:chExt cx="1346200" cy="1714500"/>
          </a:xfrm>
        </p:grpSpPr>
        <p:grpSp>
          <p:nvGrpSpPr>
            <p:cNvPr id="15" name="Group 14"/>
            <p:cNvGrpSpPr/>
            <p:nvPr/>
          </p:nvGrpSpPr>
          <p:grpSpPr>
            <a:xfrm>
              <a:off x="1278708" y="1143000"/>
              <a:ext cx="1346200" cy="1714500"/>
              <a:chOff x="1278708" y="1143000"/>
              <a:chExt cx="1346200" cy="1714500"/>
            </a:xfrm>
          </p:grpSpPr>
          <p:pic>
            <p:nvPicPr>
              <p:cNvPr id="3074" name="Picture 2" descr="C:\Users\crey\AppData\Local\Microsoft\Windows\Temporary Internet Files\Content.IE5\7S2I6YC0\MC900436075[1].wm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278708" y="1143000"/>
                <a:ext cx="1346200" cy="1714500"/>
              </a:xfrm>
              <a:prstGeom prst="rect">
                <a:avLst/>
              </a:prstGeom>
              <a:noFill/>
            </p:spPr>
          </p:pic>
          <p:sp>
            <p:nvSpPr>
              <p:cNvPr id="10" name="Rounded Rectangle 9"/>
              <p:cNvSpPr/>
              <p:nvPr/>
            </p:nvSpPr>
            <p:spPr>
              <a:xfrm>
                <a:off x="1647824" y="1504950"/>
                <a:ext cx="523875" cy="609600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1752600" y="1600200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752600" y="1647825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752600" y="1704975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/>
            <p:cNvSpPr txBox="1"/>
            <p:nvPr/>
          </p:nvSpPr>
          <p:spPr>
            <a:xfrm>
              <a:off x="1600200" y="1752600"/>
              <a:ext cx="627095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latin typeface="+mj-lt"/>
                </a:rPr>
                <a:t>hdl:123/456</a:t>
              </a:r>
              <a:endParaRPr lang="en-US" sz="700" dirty="0">
                <a:latin typeface="+mj-lt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1752600" y="1946687"/>
              <a:ext cx="304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752600" y="1994312"/>
              <a:ext cx="304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6019800" y="1371600"/>
            <a:ext cx="2286000" cy="1219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Global Handle Registry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0108" y="2819400"/>
            <a:ext cx="1693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Client gets request</a:t>
            </a:r>
          </a:p>
          <a:p>
            <a:pPr algn="ctr"/>
            <a:r>
              <a:rPr lang="en-US" sz="1200" dirty="0" smtClean="0">
                <a:latin typeface="+mn-lt"/>
              </a:rPr>
              <a:t>to resolve hdl:123/456</a:t>
            </a:r>
            <a:endParaRPr lang="en-US" sz="12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9000" y="1443335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tabLst>
                <a:tab pos="57150" algn="l"/>
              </a:tabLst>
            </a:pPr>
            <a:r>
              <a:rPr lang="en-US" sz="1200" dirty="0" smtClean="0">
                <a:latin typeface="+mn-lt"/>
              </a:rPr>
              <a:t>2. Global Responds with Service Information for 123</a:t>
            </a:r>
            <a:endParaRPr lang="en-US" sz="1200" dirty="0">
              <a:latin typeface="+mn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743200" y="2057400"/>
            <a:ext cx="320040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3534946" y="3656956"/>
            <a:ext cx="19836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200" dirty="0">
                <a:latin typeface="+mn-lt"/>
              </a:rPr>
              <a:t>Service Information</a:t>
            </a:r>
          </a:p>
          <a:p>
            <a:pPr algn="ctr"/>
            <a:r>
              <a:rPr lang="en-US" sz="1200" dirty="0">
                <a:latin typeface="+mn-lt"/>
              </a:rPr>
              <a:t>Acme Local Handle Service 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3505200" y="2297690"/>
            <a:ext cx="1964811" cy="130341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Verdana" charset="0"/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>
            <a:off x="3521589" y="2893868"/>
            <a:ext cx="196481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" name="Line 25"/>
          <p:cNvSpPr>
            <a:spLocks noChangeShapeType="1"/>
          </p:cNvSpPr>
          <p:nvPr/>
        </p:nvSpPr>
        <p:spPr bwMode="auto">
          <a:xfrm>
            <a:off x="3521589" y="3275734"/>
            <a:ext cx="196481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>
            <a:off x="4118862" y="2286000"/>
            <a:ext cx="0" cy="130341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>
            <a:off x="4461202" y="2286000"/>
            <a:ext cx="0" cy="130341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>
            <a:off x="4803542" y="2286000"/>
            <a:ext cx="0" cy="130341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>
            <a:off x="5144060" y="2286000"/>
            <a:ext cx="0" cy="130341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3536156" y="2382652"/>
            <a:ext cx="28245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" b="1" dirty="0" smtClean="0">
                <a:solidFill>
                  <a:schemeClr val="tx1"/>
                </a:solidFill>
                <a:latin typeface="Verdana" charset="0"/>
              </a:rPr>
              <a:t>IP</a:t>
            </a:r>
            <a:endParaRPr lang="en-US" b="1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>
            <a:off x="3521589" y="2547072"/>
            <a:ext cx="196481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4115220" y="2386548"/>
            <a:ext cx="2808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" b="1" dirty="0">
                <a:solidFill>
                  <a:schemeClr val="tx1"/>
                </a:solidFill>
                <a:latin typeface="Verdana" charset="0"/>
              </a:rPr>
              <a:t>xc</a:t>
            </a:r>
            <a:endParaRPr lang="en-US" b="1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4488516" y="2365880"/>
            <a:ext cx="329593" cy="22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" b="1" dirty="0">
                <a:solidFill>
                  <a:schemeClr val="tx1"/>
                </a:solidFill>
                <a:latin typeface="Verdana" charset="0"/>
              </a:rPr>
              <a:t>xc</a:t>
            </a:r>
            <a:endParaRPr lang="en-US" b="1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4827214" y="2350294"/>
            <a:ext cx="329593" cy="22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" b="1" dirty="0">
                <a:solidFill>
                  <a:schemeClr val="tx1"/>
                </a:solidFill>
                <a:latin typeface="Verdana" charset="0"/>
              </a:rPr>
              <a:t>xc</a:t>
            </a:r>
            <a:endParaRPr lang="en-US" b="1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32" name="Text Box 35"/>
          <p:cNvSpPr txBox="1">
            <a:spLocks noChangeArrowheads="1"/>
          </p:cNvSpPr>
          <p:nvPr/>
        </p:nvSpPr>
        <p:spPr bwMode="auto">
          <a:xfrm>
            <a:off x="4115220" y="2539278"/>
            <a:ext cx="329593" cy="22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" b="1" dirty="0">
                <a:solidFill>
                  <a:schemeClr val="tx1"/>
                </a:solidFill>
                <a:latin typeface="Verdana" charset="0"/>
              </a:rPr>
              <a:t>xc</a:t>
            </a:r>
            <a:endParaRPr lang="en-US" b="1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4115220" y="2626952"/>
            <a:ext cx="329593" cy="22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" b="1" dirty="0">
                <a:solidFill>
                  <a:schemeClr val="tx1"/>
                </a:solidFill>
                <a:latin typeface="Verdana" charset="0"/>
              </a:rPr>
              <a:t>xc</a:t>
            </a:r>
            <a:endParaRPr lang="en-US" b="1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4115220" y="2712677"/>
            <a:ext cx="329593" cy="22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" b="1" dirty="0">
                <a:solidFill>
                  <a:schemeClr val="tx1"/>
                </a:solidFill>
                <a:latin typeface="Verdana" charset="0"/>
              </a:rPr>
              <a:t>xc</a:t>
            </a:r>
            <a:endParaRPr lang="en-US" b="1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4115220" y="2872437"/>
            <a:ext cx="329593" cy="22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" b="1" dirty="0">
                <a:solidFill>
                  <a:schemeClr val="tx1"/>
                </a:solidFill>
                <a:latin typeface="Verdana" charset="0"/>
              </a:rPr>
              <a:t>xc</a:t>
            </a:r>
            <a:endParaRPr lang="en-US" b="1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4115220" y="2958162"/>
            <a:ext cx="329593" cy="22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" b="1" dirty="0">
                <a:solidFill>
                  <a:schemeClr val="tx1"/>
                </a:solidFill>
                <a:latin typeface="Verdana" charset="0"/>
              </a:rPr>
              <a:t>xc</a:t>
            </a:r>
            <a:endParaRPr lang="en-US" b="1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4115220" y="3045835"/>
            <a:ext cx="329593" cy="22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" b="1" dirty="0">
                <a:solidFill>
                  <a:schemeClr val="tx1"/>
                </a:solidFill>
                <a:latin typeface="Verdana" charset="0"/>
              </a:rPr>
              <a:t>xc</a:t>
            </a:r>
            <a:endParaRPr lang="en-US" b="1" dirty="0">
              <a:solidFill>
                <a:schemeClr val="tx1"/>
              </a:solidFill>
              <a:latin typeface="Verdana" charset="0"/>
            </a:endParaRPr>
          </a:p>
        </p:txBody>
      </p:sp>
      <p:grpSp>
        <p:nvGrpSpPr>
          <p:cNvPr id="38" name="Group 41"/>
          <p:cNvGrpSpPr>
            <a:grpSpLocks/>
          </p:cNvGrpSpPr>
          <p:nvPr/>
        </p:nvGrpSpPr>
        <p:grpSpPr bwMode="auto">
          <a:xfrm>
            <a:off x="4115220" y="3215337"/>
            <a:ext cx="329593" cy="397452"/>
            <a:chOff x="670" y="1149"/>
            <a:chExt cx="185" cy="222"/>
          </a:xfrm>
        </p:grpSpPr>
        <p:sp>
          <p:nvSpPr>
            <p:cNvPr id="88" name="Text Box 42"/>
            <p:cNvSpPr txBox="1">
              <a:spLocks noChangeArrowheads="1"/>
            </p:cNvSpPr>
            <p:nvPr/>
          </p:nvSpPr>
          <p:spPr bwMode="auto">
            <a:xfrm>
              <a:off x="670" y="1149"/>
              <a:ext cx="18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89" name="Text Box 43"/>
            <p:cNvSpPr txBox="1">
              <a:spLocks noChangeArrowheads="1"/>
            </p:cNvSpPr>
            <p:nvPr/>
          </p:nvSpPr>
          <p:spPr bwMode="auto">
            <a:xfrm>
              <a:off x="670" y="1198"/>
              <a:ext cx="18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90" name="Text Box 44"/>
            <p:cNvSpPr txBox="1">
              <a:spLocks noChangeArrowheads="1"/>
            </p:cNvSpPr>
            <p:nvPr/>
          </p:nvSpPr>
          <p:spPr bwMode="auto">
            <a:xfrm>
              <a:off x="670" y="1246"/>
              <a:ext cx="18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grpSp>
        <p:nvGrpSpPr>
          <p:cNvPr id="39" name="Group 45"/>
          <p:cNvGrpSpPr>
            <a:grpSpLocks/>
          </p:cNvGrpSpPr>
          <p:nvPr/>
        </p:nvGrpSpPr>
        <p:grpSpPr bwMode="auto">
          <a:xfrm>
            <a:off x="4488516" y="3254303"/>
            <a:ext cx="329593" cy="403297"/>
            <a:chOff x="671" y="1150"/>
            <a:chExt cx="185" cy="221"/>
          </a:xfrm>
        </p:grpSpPr>
        <p:sp>
          <p:nvSpPr>
            <p:cNvPr id="85" name="Text Box 46"/>
            <p:cNvSpPr txBox="1">
              <a:spLocks noChangeArrowheads="1"/>
            </p:cNvSpPr>
            <p:nvPr/>
          </p:nvSpPr>
          <p:spPr bwMode="auto">
            <a:xfrm>
              <a:off x="671" y="1150"/>
              <a:ext cx="18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86" name="Text Box 47"/>
            <p:cNvSpPr txBox="1">
              <a:spLocks noChangeArrowheads="1"/>
            </p:cNvSpPr>
            <p:nvPr/>
          </p:nvSpPr>
          <p:spPr bwMode="auto">
            <a:xfrm>
              <a:off x="671" y="1197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87" name="Text Box 48"/>
            <p:cNvSpPr txBox="1">
              <a:spLocks noChangeArrowheads="1"/>
            </p:cNvSpPr>
            <p:nvPr/>
          </p:nvSpPr>
          <p:spPr bwMode="auto">
            <a:xfrm>
              <a:off x="671" y="1246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grpSp>
        <p:nvGrpSpPr>
          <p:cNvPr id="40" name="Group 49"/>
          <p:cNvGrpSpPr>
            <a:grpSpLocks/>
          </p:cNvGrpSpPr>
          <p:nvPr/>
        </p:nvGrpSpPr>
        <p:grpSpPr bwMode="auto">
          <a:xfrm>
            <a:off x="4479411" y="2897765"/>
            <a:ext cx="320488" cy="399401"/>
            <a:chOff x="670" y="1152"/>
            <a:chExt cx="180" cy="219"/>
          </a:xfrm>
        </p:grpSpPr>
        <p:sp>
          <p:nvSpPr>
            <p:cNvPr id="82" name="Text Box 50"/>
            <p:cNvSpPr txBox="1">
              <a:spLocks noChangeArrowheads="1"/>
            </p:cNvSpPr>
            <p:nvPr/>
          </p:nvSpPr>
          <p:spPr bwMode="auto">
            <a:xfrm>
              <a:off x="670" y="1152"/>
              <a:ext cx="180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83" name="Text Box 51"/>
            <p:cNvSpPr txBox="1">
              <a:spLocks noChangeArrowheads="1"/>
            </p:cNvSpPr>
            <p:nvPr/>
          </p:nvSpPr>
          <p:spPr bwMode="auto">
            <a:xfrm>
              <a:off x="670" y="1198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84" name="Text Box 52"/>
            <p:cNvSpPr txBox="1">
              <a:spLocks noChangeArrowheads="1"/>
            </p:cNvSpPr>
            <p:nvPr/>
          </p:nvSpPr>
          <p:spPr bwMode="auto">
            <a:xfrm>
              <a:off x="670" y="1246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grpSp>
        <p:nvGrpSpPr>
          <p:cNvPr id="41" name="Group 53"/>
          <p:cNvGrpSpPr>
            <a:grpSpLocks/>
          </p:cNvGrpSpPr>
          <p:nvPr/>
        </p:nvGrpSpPr>
        <p:grpSpPr bwMode="auto">
          <a:xfrm>
            <a:off x="4479411" y="2558761"/>
            <a:ext cx="320488" cy="403297"/>
            <a:chOff x="670" y="1150"/>
            <a:chExt cx="180" cy="221"/>
          </a:xfrm>
        </p:grpSpPr>
        <p:sp>
          <p:nvSpPr>
            <p:cNvPr id="79" name="Text Box 54"/>
            <p:cNvSpPr txBox="1">
              <a:spLocks noChangeArrowheads="1"/>
            </p:cNvSpPr>
            <p:nvPr/>
          </p:nvSpPr>
          <p:spPr bwMode="auto">
            <a:xfrm>
              <a:off x="670" y="1150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80" name="Text Box 55"/>
            <p:cNvSpPr txBox="1">
              <a:spLocks noChangeArrowheads="1"/>
            </p:cNvSpPr>
            <p:nvPr/>
          </p:nvSpPr>
          <p:spPr bwMode="auto">
            <a:xfrm>
              <a:off x="670" y="1197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81" name="Text Box 56"/>
            <p:cNvSpPr txBox="1">
              <a:spLocks noChangeArrowheads="1"/>
            </p:cNvSpPr>
            <p:nvPr/>
          </p:nvSpPr>
          <p:spPr bwMode="auto">
            <a:xfrm>
              <a:off x="670" y="1246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grpSp>
        <p:nvGrpSpPr>
          <p:cNvPr id="42" name="Group 57"/>
          <p:cNvGrpSpPr>
            <a:grpSpLocks/>
          </p:cNvGrpSpPr>
          <p:nvPr/>
        </p:nvGrpSpPr>
        <p:grpSpPr bwMode="auto">
          <a:xfrm>
            <a:off x="4827214" y="2558761"/>
            <a:ext cx="320488" cy="403297"/>
            <a:chOff x="670" y="1150"/>
            <a:chExt cx="180" cy="221"/>
          </a:xfrm>
        </p:grpSpPr>
        <p:sp>
          <p:nvSpPr>
            <p:cNvPr id="76" name="Text Box 58"/>
            <p:cNvSpPr txBox="1">
              <a:spLocks noChangeArrowheads="1"/>
            </p:cNvSpPr>
            <p:nvPr/>
          </p:nvSpPr>
          <p:spPr bwMode="auto">
            <a:xfrm>
              <a:off x="670" y="1150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77" name="Text Box 59"/>
            <p:cNvSpPr txBox="1">
              <a:spLocks noChangeArrowheads="1"/>
            </p:cNvSpPr>
            <p:nvPr/>
          </p:nvSpPr>
          <p:spPr bwMode="auto">
            <a:xfrm>
              <a:off x="670" y="1197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78" name="Text Box 60"/>
            <p:cNvSpPr txBox="1">
              <a:spLocks noChangeArrowheads="1"/>
            </p:cNvSpPr>
            <p:nvPr/>
          </p:nvSpPr>
          <p:spPr bwMode="auto">
            <a:xfrm>
              <a:off x="670" y="1246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grpSp>
        <p:nvGrpSpPr>
          <p:cNvPr id="43" name="Group 61"/>
          <p:cNvGrpSpPr>
            <a:grpSpLocks/>
          </p:cNvGrpSpPr>
          <p:nvPr/>
        </p:nvGrpSpPr>
        <p:grpSpPr bwMode="auto">
          <a:xfrm>
            <a:off x="5193226" y="2558761"/>
            <a:ext cx="274964" cy="403297"/>
            <a:chOff x="683" y="1150"/>
            <a:chExt cx="155" cy="221"/>
          </a:xfrm>
        </p:grpSpPr>
        <p:sp>
          <p:nvSpPr>
            <p:cNvPr id="73" name="Text Box 62"/>
            <p:cNvSpPr txBox="1">
              <a:spLocks noChangeArrowheads="1"/>
            </p:cNvSpPr>
            <p:nvPr/>
          </p:nvSpPr>
          <p:spPr bwMode="auto">
            <a:xfrm>
              <a:off x="683" y="1150"/>
              <a:ext cx="15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..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74" name="Text Box 63"/>
            <p:cNvSpPr txBox="1">
              <a:spLocks noChangeArrowheads="1"/>
            </p:cNvSpPr>
            <p:nvPr/>
          </p:nvSpPr>
          <p:spPr bwMode="auto">
            <a:xfrm>
              <a:off x="683" y="1197"/>
              <a:ext cx="15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..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75" name="Text Box 64"/>
            <p:cNvSpPr txBox="1">
              <a:spLocks noChangeArrowheads="1"/>
            </p:cNvSpPr>
            <p:nvPr/>
          </p:nvSpPr>
          <p:spPr bwMode="auto">
            <a:xfrm>
              <a:off x="683" y="1246"/>
              <a:ext cx="15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..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grpSp>
        <p:nvGrpSpPr>
          <p:cNvPr id="44" name="Group 65"/>
          <p:cNvGrpSpPr>
            <a:grpSpLocks/>
          </p:cNvGrpSpPr>
          <p:nvPr/>
        </p:nvGrpSpPr>
        <p:grpSpPr bwMode="auto">
          <a:xfrm>
            <a:off x="4827214" y="2897765"/>
            <a:ext cx="320488" cy="399401"/>
            <a:chOff x="670" y="1152"/>
            <a:chExt cx="180" cy="219"/>
          </a:xfrm>
        </p:grpSpPr>
        <p:sp>
          <p:nvSpPr>
            <p:cNvPr id="70" name="Text Box 66"/>
            <p:cNvSpPr txBox="1">
              <a:spLocks noChangeArrowheads="1"/>
            </p:cNvSpPr>
            <p:nvPr/>
          </p:nvSpPr>
          <p:spPr bwMode="auto">
            <a:xfrm>
              <a:off x="670" y="1152"/>
              <a:ext cx="180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71" name="Text Box 67"/>
            <p:cNvSpPr txBox="1">
              <a:spLocks noChangeArrowheads="1"/>
            </p:cNvSpPr>
            <p:nvPr/>
          </p:nvSpPr>
          <p:spPr bwMode="auto">
            <a:xfrm>
              <a:off x="670" y="1198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72" name="Text Box 68"/>
            <p:cNvSpPr txBox="1">
              <a:spLocks noChangeArrowheads="1"/>
            </p:cNvSpPr>
            <p:nvPr/>
          </p:nvSpPr>
          <p:spPr bwMode="auto">
            <a:xfrm>
              <a:off x="670" y="1246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grpSp>
        <p:nvGrpSpPr>
          <p:cNvPr id="45" name="Group 69"/>
          <p:cNvGrpSpPr>
            <a:grpSpLocks/>
          </p:cNvGrpSpPr>
          <p:nvPr/>
        </p:nvGrpSpPr>
        <p:grpSpPr bwMode="auto">
          <a:xfrm>
            <a:off x="5193226" y="2889972"/>
            <a:ext cx="274964" cy="397452"/>
            <a:chOff x="683" y="1152"/>
            <a:chExt cx="155" cy="219"/>
          </a:xfrm>
        </p:grpSpPr>
        <p:sp>
          <p:nvSpPr>
            <p:cNvPr id="67" name="Text Box 70"/>
            <p:cNvSpPr txBox="1">
              <a:spLocks noChangeArrowheads="1"/>
            </p:cNvSpPr>
            <p:nvPr/>
          </p:nvSpPr>
          <p:spPr bwMode="auto">
            <a:xfrm>
              <a:off x="683" y="1152"/>
              <a:ext cx="15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..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68" name="Text Box 71"/>
            <p:cNvSpPr txBox="1">
              <a:spLocks noChangeArrowheads="1"/>
            </p:cNvSpPr>
            <p:nvPr/>
          </p:nvSpPr>
          <p:spPr bwMode="auto">
            <a:xfrm>
              <a:off x="683" y="1198"/>
              <a:ext cx="15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..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69" name="Text Box 72"/>
            <p:cNvSpPr txBox="1">
              <a:spLocks noChangeArrowheads="1"/>
            </p:cNvSpPr>
            <p:nvPr/>
          </p:nvSpPr>
          <p:spPr bwMode="auto">
            <a:xfrm>
              <a:off x="683" y="1246"/>
              <a:ext cx="15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..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grpSp>
        <p:nvGrpSpPr>
          <p:cNvPr id="46" name="Group 73"/>
          <p:cNvGrpSpPr>
            <a:grpSpLocks/>
          </p:cNvGrpSpPr>
          <p:nvPr/>
        </p:nvGrpSpPr>
        <p:grpSpPr bwMode="auto">
          <a:xfrm>
            <a:off x="4827214" y="3254303"/>
            <a:ext cx="320488" cy="403297"/>
            <a:chOff x="670" y="1150"/>
            <a:chExt cx="180" cy="221"/>
          </a:xfrm>
        </p:grpSpPr>
        <p:sp>
          <p:nvSpPr>
            <p:cNvPr id="64" name="Text Box 74"/>
            <p:cNvSpPr txBox="1">
              <a:spLocks noChangeArrowheads="1"/>
            </p:cNvSpPr>
            <p:nvPr/>
          </p:nvSpPr>
          <p:spPr bwMode="auto">
            <a:xfrm>
              <a:off x="670" y="1150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65" name="Text Box 75"/>
            <p:cNvSpPr txBox="1">
              <a:spLocks noChangeArrowheads="1"/>
            </p:cNvSpPr>
            <p:nvPr/>
          </p:nvSpPr>
          <p:spPr bwMode="auto">
            <a:xfrm>
              <a:off x="670" y="1197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66" name="Text Box 76"/>
            <p:cNvSpPr txBox="1">
              <a:spLocks noChangeArrowheads="1"/>
            </p:cNvSpPr>
            <p:nvPr/>
          </p:nvSpPr>
          <p:spPr bwMode="auto">
            <a:xfrm>
              <a:off x="670" y="1246"/>
              <a:ext cx="1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grpSp>
        <p:nvGrpSpPr>
          <p:cNvPr id="47" name="Group 77"/>
          <p:cNvGrpSpPr>
            <a:grpSpLocks/>
          </p:cNvGrpSpPr>
          <p:nvPr/>
        </p:nvGrpSpPr>
        <p:grpSpPr bwMode="auto">
          <a:xfrm>
            <a:off x="5193226" y="3254303"/>
            <a:ext cx="274964" cy="403297"/>
            <a:chOff x="683" y="1150"/>
            <a:chExt cx="155" cy="221"/>
          </a:xfrm>
        </p:grpSpPr>
        <p:sp>
          <p:nvSpPr>
            <p:cNvPr id="61" name="Text Box 78"/>
            <p:cNvSpPr txBox="1">
              <a:spLocks noChangeArrowheads="1"/>
            </p:cNvSpPr>
            <p:nvPr/>
          </p:nvSpPr>
          <p:spPr bwMode="auto">
            <a:xfrm>
              <a:off x="683" y="1150"/>
              <a:ext cx="15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..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62" name="Text Box 79"/>
            <p:cNvSpPr txBox="1">
              <a:spLocks noChangeArrowheads="1"/>
            </p:cNvSpPr>
            <p:nvPr/>
          </p:nvSpPr>
          <p:spPr bwMode="auto">
            <a:xfrm>
              <a:off x="683" y="1197"/>
              <a:ext cx="15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..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63" name="Text Box 80"/>
            <p:cNvSpPr txBox="1">
              <a:spLocks noChangeArrowheads="1"/>
            </p:cNvSpPr>
            <p:nvPr/>
          </p:nvSpPr>
          <p:spPr bwMode="auto">
            <a:xfrm>
              <a:off x="683" y="1246"/>
              <a:ext cx="15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..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sp>
        <p:nvSpPr>
          <p:cNvPr id="48" name="Text Box 81"/>
          <p:cNvSpPr txBox="1">
            <a:spLocks noChangeArrowheads="1"/>
          </p:cNvSpPr>
          <p:nvPr/>
        </p:nvSpPr>
        <p:spPr bwMode="auto">
          <a:xfrm>
            <a:off x="5178658" y="2365880"/>
            <a:ext cx="305921" cy="22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" b="1" dirty="0">
                <a:solidFill>
                  <a:schemeClr val="tx1"/>
                </a:solidFill>
                <a:latin typeface="Verdana" charset="0"/>
              </a:rPr>
              <a:t>...</a:t>
            </a:r>
            <a:endParaRPr lang="en-US" b="1" dirty="0">
              <a:solidFill>
                <a:schemeClr val="tx1"/>
              </a:solidFill>
              <a:latin typeface="Verdana" charset="0"/>
            </a:endParaRPr>
          </a:p>
        </p:txBody>
      </p:sp>
      <p:grpSp>
        <p:nvGrpSpPr>
          <p:cNvPr id="49" name="Group 82"/>
          <p:cNvGrpSpPr>
            <a:grpSpLocks/>
          </p:cNvGrpSpPr>
          <p:nvPr/>
        </p:nvGrpSpPr>
        <p:grpSpPr bwMode="auto">
          <a:xfrm>
            <a:off x="3505200" y="2580193"/>
            <a:ext cx="593632" cy="358486"/>
            <a:chOff x="327" y="787"/>
            <a:chExt cx="333" cy="198"/>
          </a:xfrm>
        </p:grpSpPr>
        <p:sp>
          <p:nvSpPr>
            <p:cNvPr id="58" name="Text Box 83"/>
            <p:cNvSpPr txBox="1">
              <a:spLocks noChangeArrowheads="1"/>
            </p:cNvSpPr>
            <p:nvPr/>
          </p:nvSpPr>
          <p:spPr bwMode="auto">
            <a:xfrm>
              <a:off x="327" y="787"/>
              <a:ext cx="302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xcccxv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59" name="Text Box 84"/>
            <p:cNvSpPr txBox="1">
              <a:spLocks noChangeArrowheads="1"/>
            </p:cNvSpPr>
            <p:nvPr/>
          </p:nvSpPr>
          <p:spPr bwMode="auto">
            <a:xfrm>
              <a:off x="418" y="826"/>
              <a:ext cx="242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xccx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60" name="Text Box 85"/>
            <p:cNvSpPr txBox="1">
              <a:spLocks noChangeArrowheads="1"/>
            </p:cNvSpPr>
            <p:nvPr/>
          </p:nvSpPr>
          <p:spPr bwMode="auto">
            <a:xfrm>
              <a:off x="415" y="860"/>
              <a:ext cx="242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xccx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grpSp>
        <p:nvGrpSpPr>
          <p:cNvPr id="50" name="Group 86"/>
          <p:cNvGrpSpPr>
            <a:grpSpLocks/>
          </p:cNvGrpSpPr>
          <p:nvPr/>
        </p:nvGrpSpPr>
        <p:grpSpPr bwMode="auto">
          <a:xfrm>
            <a:off x="3516126" y="2886075"/>
            <a:ext cx="593632" cy="360435"/>
            <a:chOff x="327" y="786"/>
            <a:chExt cx="334" cy="199"/>
          </a:xfrm>
        </p:grpSpPr>
        <p:sp>
          <p:nvSpPr>
            <p:cNvPr id="55" name="Text Box 87"/>
            <p:cNvSpPr txBox="1">
              <a:spLocks noChangeArrowheads="1"/>
            </p:cNvSpPr>
            <p:nvPr/>
          </p:nvSpPr>
          <p:spPr bwMode="auto">
            <a:xfrm>
              <a:off x="327" y="786"/>
              <a:ext cx="30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xcccxv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56" name="Text Box 88"/>
            <p:cNvSpPr txBox="1">
              <a:spLocks noChangeArrowheads="1"/>
            </p:cNvSpPr>
            <p:nvPr/>
          </p:nvSpPr>
          <p:spPr bwMode="auto">
            <a:xfrm>
              <a:off x="418" y="826"/>
              <a:ext cx="24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xccx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57" name="Text Box 89"/>
            <p:cNvSpPr txBox="1">
              <a:spLocks noChangeArrowheads="1"/>
            </p:cNvSpPr>
            <p:nvPr/>
          </p:nvSpPr>
          <p:spPr bwMode="auto">
            <a:xfrm>
              <a:off x="415" y="860"/>
              <a:ext cx="24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xccx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grpSp>
        <p:nvGrpSpPr>
          <p:cNvPr id="51" name="Group 90"/>
          <p:cNvGrpSpPr>
            <a:grpSpLocks/>
          </p:cNvGrpSpPr>
          <p:nvPr/>
        </p:nvGrpSpPr>
        <p:grpSpPr bwMode="auto">
          <a:xfrm>
            <a:off x="3516126" y="3232872"/>
            <a:ext cx="593632" cy="362383"/>
            <a:chOff x="327" y="785"/>
            <a:chExt cx="334" cy="200"/>
          </a:xfrm>
        </p:grpSpPr>
        <p:sp>
          <p:nvSpPr>
            <p:cNvPr id="52" name="Text Box 91"/>
            <p:cNvSpPr txBox="1">
              <a:spLocks noChangeArrowheads="1"/>
            </p:cNvSpPr>
            <p:nvPr/>
          </p:nvSpPr>
          <p:spPr bwMode="auto">
            <a:xfrm>
              <a:off x="327" y="785"/>
              <a:ext cx="30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xcccxv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53" name="Text Box 92"/>
            <p:cNvSpPr txBox="1">
              <a:spLocks noChangeArrowheads="1"/>
            </p:cNvSpPr>
            <p:nvPr/>
          </p:nvSpPr>
          <p:spPr bwMode="auto">
            <a:xfrm>
              <a:off x="418" y="827"/>
              <a:ext cx="24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xccx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54" name="Text Box 93"/>
            <p:cNvSpPr txBox="1">
              <a:spLocks noChangeArrowheads="1"/>
            </p:cNvSpPr>
            <p:nvPr/>
          </p:nvSpPr>
          <p:spPr bwMode="auto">
            <a:xfrm>
              <a:off x="415" y="860"/>
              <a:ext cx="243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600" b="1" dirty="0">
                  <a:solidFill>
                    <a:schemeClr val="tx1"/>
                  </a:solidFill>
                  <a:latin typeface="Verdana" charset="0"/>
                </a:rPr>
                <a:t>xccx</a:t>
              </a:r>
              <a:endParaRPr lang="en-US" b="1" dirty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1278708" y="1143000"/>
            <a:ext cx="1346200" cy="1714500"/>
            <a:chOff x="1278708" y="1143000"/>
            <a:chExt cx="1346200" cy="1714500"/>
          </a:xfrm>
        </p:grpSpPr>
        <p:grpSp>
          <p:nvGrpSpPr>
            <p:cNvPr id="92" name="Group 14"/>
            <p:cNvGrpSpPr/>
            <p:nvPr/>
          </p:nvGrpSpPr>
          <p:grpSpPr>
            <a:xfrm>
              <a:off x="1278708" y="1143000"/>
              <a:ext cx="1346200" cy="1714500"/>
              <a:chOff x="1278708" y="1143000"/>
              <a:chExt cx="1346200" cy="1714500"/>
            </a:xfrm>
          </p:grpSpPr>
          <p:pic>
            <p:nvPicPr>
              <p:cNvPr id="96" name="Picture 2" descr="C:\Users\crey\AppData\Local\Microsoft\Windows\Temporary Internet Files\Content.IE5\7S2I6YC0\MC900436075[1].wm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278708" y="1143000"/>
                <a:ext cx="1346200" cy="1714500"/>
              </a:xfrm>
              <a:prstGeom prst="rect">
                <a:avLst/>
              </a:prstGeom>
              <a:noFill/>
            </p:spPr>
          </p:pic>
          <p:sp>
            <p:nvSpPr>
              <p:cNvPr id="97" name="Rounded Rectangle 96"/>
              <p:cNvSpPr/>
              <p:nvPr/>
            </p:nvSpPr>
            <p:spPr>
              <a:xfrm>
                <a:off x="1647824" y="1504950"/>
                <a:ext cx="523875" cy="609600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>
                <a:off x="1752600" y="1600200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1752600" y="1647825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1752600" y="1704975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TextBox 92"/>
            <p:cNvSpPr txBox="1"/>
            <p:nvPr/>
          </p:nvSpPr>
          <p:spPr>
            <a:xfrm>
              <a:off x="1600200" y="1752600"/>
              <a:ext cx="627095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latin typeface="+mj-lt"/>
                </a:rPr>
                <a:t>hdl:123/456</a:t>
              </a:r>
              <a:endParaRPr lang="en-US" sz="700" dirty="0">
                <a:latin typeface="+mj-lt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1752600" y="1946687"/>
              <a:ext cx="304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752600" y="1994312"/>
              <a:ext cx="304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"/>
          <p:cNvSpPr>
            <a:spLocks noChangeArrowheads="1"/>
          </p:cNvSpPr>
          <p:nvPr/>
        </p:nvSpPr>
        <p:spPr bwMode="auto">
          <a:xfrm>
            <a:off x="1447800" y="1838325"/>
            <a:ext cx="7391400" cy="4114800"/>
          </a:xfrm>
          <a:prstGeom prst="rect">
            <a:avLst/>
          </a:prstGeom>
          <a:solidFill>
            <a:schemeClr val="bg1"/>
          </a:solidFill>
          <a:ln w="12700">
            <a:solidFill>
              <a:srgbClr val="EAEAEA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247" name="AutoShape 4"/>
          <p:cNvSpPr>
            <a:spLocks noChangeArrowheads="1"/>
          </p:cNvSpPr>
          <p:nvPr/>
        </p:nvSpPr>
        <p:spPr bwMode="auto">
          <a:xfrm flipH="1" flipV="1">
            <a:off x="358775" y="1752600"/>
            <a:ext cx="1031875" cy="4267200"/>
          </a:xfrm>
          <a:prstGeom prst="rtTriangle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8" name="Text Box 6"/>
          <p:cNvSpPr txBox="1">
            <a:spLocks noChangeArrowheads="1"/>
          </p:cNvSpPr>
          <p:nvPr/>
        </p:nvSpPr>
        <p:spPr bwMode="auto">
          <a:xfrm>
            <a:off x="1981200" y="2491681"/>
            <a:ext cx="11338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Primary Site </a:t>
            </a:r>
          </a:p>
        </p:txBody>
      </p:sp>
      <p:sp>
        <p:nvSpPr>
          <p:cNvPr id="249" name="Text Box 7"/>
          <p:cNvSpPr txBox="1">
            <a:spLocks noChangeArrowheads="1"/>
          </p:cNvSpPr>
          <p:nvPr/>
        </p:nvSpPr>
        <p:spPr bwMode="auto">
          <a:xfrm>
            <a:off x="3733800" y="2769493"/>
            <a:ext cx="10599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123.45.67.8</a:t>
            </a:r>
          </a:p>
        </p:txBody>
      </p:sp>
      <p:sp>
        <p:nvSpPr>
          <p:cNvPr id="250" name="Text Box 8"/>
          <p:cNvSpPr txBox="1">
            <a:spLocks noChangeArrowheads="1"/>
          </p:cNvSpPr>
          <p:nvPr/>
        </p:nvSpPr>
        <p:spPr bwMode="auto">
          <a:xfrm>
            <a:off x="5332413" y="2004318"/>
            <a:ext cx="6306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Port #</a:t>
            </a:r>
          </a:p>
        </p:txBody>
      </p:sp>
      <p:sp>
        <p:nvSpPr>
          <p:cNvPr id="251" name="Text Box 9"/>
          <p:cNvSpPr txBox="1">
            <a:spLocks noChangeArrowheads="1"/>
          </p:cNvSpPr>
          <p:nvPr/>
        </p:nvSpPr>
        <p:spPr bwMode="auto">
          <a:xfrm>
            <a:off x="1981200" y="5041206"/>
            <a:ext cx="14214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Secondary Site B</a:t>
            </a:r>
          </a:p>
        </p:txBody>
      </p:sp>
      <p:sp>
        <p:nvSpPr>
          <p:cNvPr id="252" name="Text Box 10"/>
          <p:cNvSpPr txBox="1">
            <a:spLocks noChangeArrowheads="1"/>
          </p:cNvSpPr>
          <p:nvPr/>
        </p:nvSpPr>
        <p:spPr bwMode="auto">
          <a:xfrm>
            <a:off x="2362200" y="3879156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1</a:t>
            </a:r>
          </a:p>
        </p:txBody>
      </p:sp>
      <p:sp>
        <p:nvSpPr>
          <p:cNvPr id="253" name="Text Box 11"/>
          <p:cNvSpPr txBox="1">
            <a:spLocks noChangeArrowheads="1"/>
          </p:cNvSpPr>
          <p:nvPr/>
        </p:nvSpPr>
        <p:spPr bwMode="auto">
          <a:xfrm>
            <a:off x="2362200" y="2769493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1</a:t>
            </a:r>
          </a:p>
        </p:txBody>
      </p:sp>
      <p:sp>
        <p:nvSpPr>
          <p:cNvPr id="254" name="Text Box 12"/>
          <p:cNvSpPr txBox="1">
            <a:spLocks noChangeArrowheads="1"/>
          </p:cNvSpPr>
          <p:nvPr/>
        </p:nvSpPr>
        <p:spPr bwMode="auto">
          <a:xfrm>
            <a:off x="2362200" y="4183956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2</a:t>
            </a:r>
          </a:p>
        </p:txBody>
      </p:sp>
      <p:sp>
        <p:nvSpPr>
          <p:cNvPr id="255" name="Text Box 13"/>
          <p:cNvSpPr txBox="1">
            <a:spLocks noChangeArrowheads="1"/>
          </p:cNvSpPr>
          <p:nvPr/>
        </p:nvSpPr>
        <p:spPr bwMode="auto">
          <a:xfrm>
            <a:off x="2362200" y="4520506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3</a:t>
            </a:r>
          </a:p>
        </p:txBody>
      </p:sp>
      <p:sp>
        <p:nvSpPr>
          <p:cNvPr id="256" name="Text Box 14"/>
          <p:cNvSpPr txBox="1">
            <a:spLocks noChangeArrowheads="1"/>
          </p:cNvSpPr>
          <p:nvPr/>
        </p:nvSpPr>
        <p:spPr bwMode="auto">
          <a:xfrm>
            <a:off x="2362200" y="5433318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1</a:t>
            </a:r>
          </a:p>
        </p:txBody>
      </p:sp>
      <p:sp>
        <p:nvSpPr>
          <p:cNvPr id="257" name="Text Box 15"/>
          <p:cNvSpPr txBox="1">
            <a:spLocks noChangeArrowheads="1"/>
          </p:cNvSpPr>
          <p:nvPr/>
        </p:nvSpPr>
        <p:spPr bwMode="auto">
          <a:xfrm>
            <a:off x="2362200" y="3044131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2</a:t>
            </a:r>
          </a:p>
        </p:txBody>
      </p:sp>
      <p:sp>
        <p:nvSpPr>
          <p:cNvPr id="258" name="Text Box 16"/>
          <p:cNvSpPr txBox="1">
            <a:spLocks noChangeArrowheads="1"/>
          </p:cNvSpPr>
          <p:nvPr/>
        </p:nvSpPr>
        <p:spPr bwMode="auto">
          <a:xfrm>
            <a:off x="3733800" y="3044131"/>
            <a:ext cx="10599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123.52.67.9</a:t>
            </a:r>
          </a:p>
        </p:txBody>
      </p:sp>
      <p:sp>
        <p:nvSpPr>
          <p:cNvPr id="259" name="Text Box 17"/>
          <p:cNvSpPr txBox="1">
            <a:spLocks noChangeArrowheads="1"/>
          </p:cNvSpPr>
          <p:nvPr/>
        </p:nvSpPr>
        <p:spPr bwMode="auto">
          <a:xfrm>
            <a:off x="3732213" y="3879156"/>
            <a:ext cx="12426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321.54.678.12</a:t>
            </a:r>
          </a:p>
        </p:txBody>
      </p:sp>
      <p:sp>
        <p:nvSpPr>
          <p:cNvPr id="260" name="Text Box 18"/>
          <p:cNvSpPr txBox="1">
            <a:spLocks noChangeArrowheads="1"/>
          </p:cNvSpPr>
          <p:nvPr/>
        </p:nvSpPr>
        <p:spPr bwMode="auto">
          <a:xfrm>
            <a:off x="3732213" y="4183956"/>
            <a:ext cx="12426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321.54.678.14</a:t>
            </a:r>
          </a:p>
        </p:txBody>
      </p:sp>
      <p:sp>
        <p:nvSpPr>
          <p:cNvPr id="261" name="Text Box 19"/>
          <p:cNvSpPr txBox="1">
            <a:spLocks noChangeArrowheads="1"/>
          </p:cNvSpPr>
          <p:nvPr/>
        </p:nvSpPr>
        <p:spPr bwMode="auto">
          <a:xfrm>
            <a:off x="3733800" y="4518918"/>
            <a:ext cx="9685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762.34.1.1</a:t>
            </a:r>
          </a:p>
        </p:txBody>
      </p:sp>
      <p:sp>
        <p:nvSpPr>
          <p:cNvPr id="262" name="Text Box 20"/>
          <p:cNvSpPr txBox="1">
            <a:spLocks noChangeArrowheads="1"/>
          </p:cNvSpPr>
          <p:nvPr/>
        </p:nvSpPr>
        <p:spPr bwMode="auto">
          <a:xfrm>
            <a:off x="3733800" y="5433318"/>
            <a:ext cx="10599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123.45.67.4</a:t>
            </a:r>
          </a:p>
        </p:txBody>
      </p:sp>
      <p:sp>
        <p:nvSpPr>
          <p:cNvPr id="263" name="Text Box 21"/>
          <p:cNvSpPr txBox="1">
            <a:spLocks noChangeArrowheads="1"/>
          </p:cNvSpPr>
          <p:nvPr/>
        </p:nvSpPr>
        <p:spPr bwMode="auto">
          <a:xfrm>
            <a:off x="6596063" y="2004318"/>
            <a:ext cx="94596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Public Key</a:t>
            </a:r>
          </a:p>
        </p:txBody>
      </p:sp>
      <p:sp>
        <p:nvSpPr>
          <p:cNvPr id="264" name="Text Box 22"/>
          <p:cNvSpPr txBox="1">
            <a:spLocks noChangeArrowheads="1"/>
          </p:cNvSpPr>
          <p:nvPr/>
        </p:nvSpPr>
        <p:spPr bwMode="auto">
          <a:xfrm>
            <a:off x="8107363" y="1988930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265" name="Text Box 23"/>
          <p:cNvSpPr txBox="1">
            <a:spLocks noChangeArrowheads="1"/>
          </p:cNvSpPr>
          <p:nvPr/>
        </p:nvSpPr>
        <p:spPr bwMode="auto">
          <a:xfrm>
            <a:off x="5535613" y="5433318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66" name="Text Box 24"/>
          <p:cNvSpPr txBox="1">
            <a:spLocks noChangeArrowheads="1"/>
          </p:cNvSpPr>
          <p:nvPr/>
        </p:nvSpPr>
        <p:spPr bwMode="auto">
          <a:xfrm>
            <a:off x="6638925" y="2769493"/>
            <a:ext cx="9060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K03RLQ...</a:t>
            </a:r>
          </a:p>
        </p:txBody>
      </p:sp>
      <p:sp>
        <p:nvSpPr>
          <p:cNvPr id="267" name="Text Box 25"/>
          <p:cNvSpPr txBox="1">
            <a:spLocks noChangeArrowheads="1"/>
          </p:cNvSpPr>
          <p:nvPr/>
        </p:nvSpPr>
        <p:spPr bwMode="auto">
          <a:xfrm>
            <a:off x="5535613" y="4183956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68" name="Text Box 26"/>
          <p:cNvSpPr txBox="1">
            <a:spLocks noChangeArrowheads="1"/>
          </p:cNvSpPr>
          <p:nvPr/>
        </p:nvSpPr>
        <p:spPr bwMode="auto">
          <a:xfrm>
            <a:off x="5535613" y="4518918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69" name="Text Box 27"/>
          <p:cNvSpPr txBox="1">
            <a:spLocks noChangeArrowheads="1"/>
          </p:cNvSpPr>
          <p:nvPr/>
        </p:nvSpPr>
        <p:spPr bwMode="auto">
          <a:xfrm>
            <a:off x="5535613" y="3879156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70" name="Text Box 28"/>
          <p:cNvSpPr txBox="1">
            <a:spLocks noChangeArrowheads="1"/>
          </p:cNvSpPr>
          <p:nvPr/>
        </p:nvSpPr>
        <p:spPr bwMode="auto">
          <a:xfrm>
            <a:off x="5535613" y="3044131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71" name="Text Box 29"/>
          <p:cNvSpPr txBox="1">
            <a:spLocks noChangeArrowheads="1"/>
          </p:cNvSpPr>
          <p:nvPr/>
        </p:nvSpPr>
        <p:spPr bwMode="auto">
          <a:xfrm>
            <a:off x="5535613" y="2769493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72" name="Text Box 30"/>
          <p:cNvSpPr txBox="1">
            <a:spLocks noChangeArrowheads="1"/>
          </p:cNvSpPr>
          <p:nvPr/>
        </p:nvSpPr>
        <p:spPr bwMode="auto">
          <a:xfrm>
            <a:off x="6638925" y="3044131"/>
            <a:ext cx="9880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5&amp;M#FG...</a:t>
            </a:r>
          </a:p>
        </p:txBody>
      </p:sp>
      <p:sp>
        <p:nvSpPr>
          <p:cNvPr id="273" name="Text Box 31"/>
          <p:cNvSpPr txBox="1">
            <a:spLocks noChangeArrowheads="1"/>
          </p:cNvSpPr>
          <p:nvPr/>
        </p:nvSpPr>
        <p:spPr bwMode="auto">
          <a:xfrm>
            <a:off x="6691313" y="3879156"/>
            <a:ext cx="8098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F^*JLS...</a:t>
            </a:r>
          </a:p>
        </p:txBody>
      </p:sp>
      <p:sp>
        <p:nvSpPr>
          <p:cNvPr id="274" name="Text Box 32"/>
          <p:cNvSpPr txBox="1">
            <a:spLocks noChangeArrowheads="1"/>
          </p:cNvSpPr>
          <p:nvPr/>
        </p:nvSpPr>
        <p:spPr bwMode="auto">
          <a:xfrm>
            <a:off x="6713538" y="4183956"/>
            <a:ext cx="8194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3E$T%...</a:t>
            </a:r>
          </a:p>
        </p:txBody>
      </p:sp>
      <p:sp>
        <p:nvSpPr>
          <p:cNvPr id="275" name="Text Box 33"/>
          <p:cNvSpPr txBox="1">
            <a:spLocks noChangeArrowheads="1"/>
          </p:cNvSpPr>
          <p:nvPr/>
        </p:nvSpPr>
        <p:spPr bwMode="auto">
          <a:xfrm>
            <a:off x="6713538" y="4518918"/>
            <a:ext cx="8154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A2S4D...</a:t>
            </a:r>
          </a:p>
        </p:txBody>
      </p:sp>
      <p:sp>
        <p:nvSpPr>
          <p:cNvPr id="276" name="Text Box 34"/>
          <p:cNvSpPr txBox="1">
            <a:spLocks noChangeArrowheads="1"/>
          </p:cNvSpPr>
          <p:nvPr/>
        </p:nvSpPr>
        <p:spPr bwMode="auto">
          <a:xfrm>
            <a:off x="6691313" y="5433318"/>
            <a:ext cx="9108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N0L8H7...</a:t>
            </a:r>
          </a:p>
        </p:txBody>
      </p:sp>
      <p:sp>
        <p:nvSpPr>
          <p:cNvPr id="277" name="Rectangle 35"/>
          <p:cNvSpPr>
            <a:spLocks noChangeArrowheads="1"/>
          </p:cNvSpPr>
          <p:nvPr/>
        </p:nvSpPr>
        <p:spPr bwMode="auto">
          <a:xfrm>
            <a:off x="1447800" y="1838325"/>
            <a:ext cx="7391400" cy="411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278" name="Line 36"/>
          <p:cNvSpPr>
            <a:spLocks noChangeShapeType="1"/>
          </p:cNvSpPr>
          <p:nvPr/>
        </p:nvSpPr>
        <p:spPr bwMode="auto">
          <a:xfrm>
            <a:off x="3611563" y="1838325"/>
            <a:ext cx="3175" cy="411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279" name="Line 37"/>
          <p:cNvSpPr>
            <a:spLocks noChangeShapeType="1"/>
          </p:cNvSpPr>
          <p:nvPr/>
        </p:nvSpPr>
        <p:spPr bwMode="auto">
          <a:xfrm>
            <a:off x="5164138" y="1838325"/>
            <a:ext cx="0" cy="411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280" name="Line 38"/>
          <p:cNvSpPr>
            <a:spLocks noChangeShapeType="1"/>
          </p:cNvSpPr>
          <p:nvPr/>
        </p:nvSpPr>
        <p:spPr bwMode="auto">
          <a:xfrm>
            <a:off x="6410325" y="1838325"/>
            <a:ext cx="0" cy="411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281" name="Line 39"/>
          <p:cNvSpPr>
            <a:spLocks noChangeShapeType="1"/>
          </p:cNvSpPr>
          <p:nvPr/>
        </p:nvSpPr>
        <p:spPr bwMode="auto">
          <a:xfrm>
            <a:off x="3614738" y="2508250"/>
            <a:ext cx="5224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282" name="Line 40"/>
          <p:cNvSpPr>
            <a:spLocks noChangeShapeType="1"/>
          </p:cNvSpPr>
          <p:nvPr/>
        </p:nvSpPr>
        <p:spPr bwMode="auto">
          <a:xfrm>
            <a:off x="1447800" y="3448050"/>
            <a:ext cx="7391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283" name="Line 41"/>
          <p:cNvSpPr>
            <a:spLocks noChangeShapeType="1"/>
          </p:cNvSpPr>
          <p:nvPr/>
        </p:nvSpPr>
        <p:spPr bwMode="auto">
          <a:xfrm>
            <a:off x="1447800" y="4962525"/>
            <a:ext cx="7391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284" name="Line 42"/>
          <p:cNvSpPr>
            <a:spLocks noChangeShapeType="1"/>
          </p:cNvSpPr>
          <p:nvPr/>
        </p:nvSpPr>
        <p:spPr bwMode="auto">
          <a:xfrm>
            <a:off x="7802563" y="1838325"/>
            <a:ext cx="0" cy="411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285" name="Text Box 43"/>
          <p:cNvSpPr txBox="1">
            <a:spLocks noChangeArrowheads="1"/>
          </p:cNvSpPr>
          <p:nvPr/>
        </p:nvSpPr>
        <p:spPr bwMode="auto">
          <a:xfrm>
            <a:off x="8107363" y="2754105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286" name="Text Box 44"/>
          <p:cNvSpPr txBox="1">
            <a:spLocks noChangeArrowheads="1"/>
          </p:cNvSpPr>
          <p:nvPr/>
        </p:nvSpPr>
        <p:spPr bwMode="auto">
          <a:xfrm>
            <a:off x="8107363" y="3863768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287" name="Text Box 45"/>
          <p:cNvSpPr txBox="1">
            <a:spLocks noChangeArrowheads="1"/>
          </p:cNvSpPr>
          <p:nvPr/>
        </p:nvSpPr>
        <p:spPr bwMode="auto">
          <a:xfrm>
            <a:off x="8107363" y="2979530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288" name="Text Box 46"/>
          <p:cNvSpPr txBox="1">
            <a:spLocks noChangeArrowheads="1"/>
          </p:cNvSpPr>
          <p:nvPr/>
        </p:nvSpPr>
        <p:spPr bwMode="auto">
          <a:xfrm>
            <a:off x="8107363" y="4168568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289" name="Text Box 47"/>
          <p:cNvSpPr txBox="1">
            <a:spLocks noChangeArrowheads="1"/>
          </p:cNvSpPr>
          <p:nvPr/>
        </p:nvSpPr>
        <p:spPr bwMode="auto">
          <a:xfrm>
            <a:off x="8107363" y="4473368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290" name="Text Box 48"/>
          <p:cNvSpPr txBox="1">
            <a:spLocks noChangeArrowheads="1"/>
          </p:cNvSpPr>
          <p:nvPr/>
        </p:nvSpPr>
        <p:spPr bwMode="auto">
          <a:xfrm>
            <a:off x="8107363" y="5387768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291" name="Text Box 49"/>
          <p:cNvSpPr txBox="1">
            <a:spLocks noChangeArrowheads="1"/>
          </p:cNvSpPr>
          <p:nvPr/>
        </p:nvSpPr>
        <p:spPr bwMode="auto">
          <a:xfrm>
            <a:off x="3749675" y="1969393"/>
            <a:ext cx="9665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IP Address</a:t>
            </a:r>
          </a:p>
        </p:txBody>
      </p:sp>
      <p:sp>
        <p:nvSpPr>
          <p:cNvPr id="292" name="Text Box 50"/>
          <p:cNvSpPr txBox="1">
            <a:spLocks noChangeArrowheads="1"/>
          </p:cNvSpPr>
          <p:nvPr/>
        </p:nvSpPr>
        <p:spPr bwMode="auto">
          <a:xfrm>
            <a:off x="1752600" y="3498156"/>
            <a:ext cx="14294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Secondary Site A</a:t>
            </a:r>
          </a:p>
        </p:txBody>
      </p:sp>
      <p:sp>
        <p:nvSpPr>
          <p:cNvPr id="293" name="AutoShape 51"/>
          <p:cNvSpPr>
            <a:spLocks noChangeArrowheads="1"/>
          </p:cNvSpPr>
          <p:nvPr/>
        </p:nvSpPr>
        <p:spPr bwMode="auto">
          <a:xfrm>
            <a:off x="2047875" y="681038"/>
            <a:ext cx="6664325" cy="1062037"/>
          </a:xfrm>
          <a:prstGeom prst="rtTriangle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94" name="Group 52"/>
          <p:cNvGrpSpPr>
            <a:grpSpLocks/>
          </p:cNvGrpSpPr>
          <p:nvPr/>
        </p:nvGrpSpPr>
        <p:grpSpPr bwMode="auto">
          <a:xfrm>
            <a:off x="330200" y="584200"/>
            <a:ext cx="1727200" cy="1101725"/>
            <a:chOff x="960" y="2256"/>
            <a:chExt cx="1088" cy="694"/>
          </a:xfrm>
        </p:grpSpPr>
        <p:sp>
          <p:nvSpPr>
            <p:cNvPr id="295" name="Rectangle 53"/>
            <p:cNvSpPr>
              <a:spLocks noChangeArrowheads="1"/>
            </p:cNvSpPr>
            <p:nvPr/>
          </p:nvSpPr>
          <p:spPr bwMode="auto">
            <a:xfrm>
              <a:off x="960" y="2262"/>
              <a:ext cx="1079" cy="6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1" dirty="0">
                <a:latin typeface="Verdana" charset="0"/>
              </a:endParaRPr>
            </a:p>
          </p:txBody>
        </p:sp>
        <p:grpSp>
          <p:nvGrpSpPr>
            <p:cNvPr id="296" name="Group 54"/>
            <p:cNvGrpSpPr>
              <a:grpSpLocks/>
            </p:cNvGrpSpPr>
            <p:nvPr/>
          </p:nvGrpSpPr>
          <p:grpSpPr bwMode="auto">
            <a:xfrm>
              <a:off x="960" y="2256"/>
              <a:ext cx="1088" cy="704"/>
              <a:chOff x="214" y="291"/>
              <a:chExt cx="1088" cy="704"/>
            </a:xfrm>
          </p:grpSpPr>
          <p:sp>
            <p:nvSpPr>
              <p:cNvPr id="297" name="Line 55"/>
              <p:cNvSpPr>
                <a:spLocks noChangeShapeType="1"/>
              </p:cNvSpPr>
              <p:nvPr/>
            </p:nvSpPr>
            <p:spPr bwMode="auto">
              <a:xfrm>
                <a:off x="223" y="603"/>
                <a:ext cx="107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98" name="Line 56"/>
              <p:cNvSpPr>
                <a:spLocks noChangeShapeType="1"/>
              </p:cNvSpPr>
              <p:nvPr/>
            </p:nvSpPr>
            <p:spPr bwMode="auto">
              <a:xfrm>
                <a:off x="223" y="799"/>
                <a:ext cx="107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99" name="Line 57"/>
              <p:cNvSpPr>
                <a:spLocks noChangeShapeType="1"/>
              </p:cNvSpPr>
              <p:nvPr/>
            </p:nvSpPr>
            <p:spPr bwMode="auto">
              <a:xfrm>
                <a:off x="551" y="291"/>
                <a:ext cx="0" cy="6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00" name="Line 58"/>
              <p:cNvSpPr>
                <a:spLocks noChangeShapeType="1"/>
              </p:cNvSpPr>
              <p:nvPr/>
            </p:nvSpPr>
            <p:spPr bwMode="auto">
              <a:xfrm>
                <a:off x="739" y="291"/>
                <a:ext cx="0" cy="6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01" name="Line 59"/>
              <p:cNvSpPr>
                <a:spLocks noChangeShapeType="1"/>
              </p:cNvSpPr>
              <p:nvPr/>
            </p:nvSpPr>
            <p:spPr bwMode="auto">
              <a:xfrm>
                <a:off x="927" y="291"/>
                <a:ext cx="0" cy="6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02" name="Line 60"/>
              <p:cNvSpPr>
                <a:spLocks noChangeShapeType="1"/>
              </p:cNvSpPr>
              <p:nvPr/>
            </p:nvSpPr>
            <p:spPr bwMode="auto">
              <a:xfrm>
                <a:off x="1114" y="291"/>
                <a:ext cx="0" cy="6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03" name="Text Box 61"/>
              <p:cNvSpPr txBox="1">
                <a:spLocks noChangeArrowheads="1"/>
              </p:cNvSpPr>
              <p:nvPr/>
            </p:nvSpPr>
            <p:spPr bwMode="auto">
              <a:xfrm>
                <a:off x="231" y="330"/>
                <a:ext cx="29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xcccxv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304" name="Line 62"/>
              <p:cNvSpPr>
                <a:spLocks noChangeShapeType="1"/>
              </p:cNvSpPr>
              <p:nvPr/>
            </p:nvSpPr>
            <p:spPr bwMode="auto">
              <a:xfrm>
                <a:off x="223" y="425"/>
                <a:ext cx="107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05" name="Text Box 63"/>
              <p:cNvSpPr txBox="1">
                <a:spLocks noChangeArrowheads="1"/>
              </p:cNvSpPr>
              <p:nvPr/>
            </p:nvSpPr>
            <p:spPr bwMode="auto">
              <a:xfrm>
                <a:off x="549" y="332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306" name="Text Box 64"/>
              <p:cNvSpPr txBox="1">
                <a:spLocks noChangeArrowheads="1"/>
              </p:cNvSpPr>
              <p:nvPr/>
            </p:nvSpPr>
            <p:spPr bwMode="auto">
              <a:xfrm>
                <a:off x="754" y="332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307" name="Text Box 65"/>
              <p:cNvSpPr txBox="1">
                <a:spLocks noChangeArrowheads="1"/>
              </p:cNvSpPr>
              <p:nvPr/>
            </p:nvSpPr>
            <p:spPr bwMode="auto">
              <a:xfrm>
                <a:off x="940" y="324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308" name="Text Box 66"/>
              <p:cNvSpPr txBox="1">
                <a:spLocks noChangeArrowheads="1"/>
              </p:cNvSpPr>
              <p:nvPr/>
            </p:nvSpPr>
            <p:spPr bwMode="auto">
              <a:xfrm>
                <a:off x="549" y="421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309" name="Text Box 67"/>
              <p:cNvSpPr txBox="1">
                <a:spLocks noChangeArrowheads="1"/>
              </p:cNvSpPr>
              <p:nvPr/>
            </p:nvSpPr>
            <p:spPr bwMode="auto">
              <a:xfrm>
                <a:off x="549" y="466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310" name="Text Box 68"/>
              <p:cNvSpPr txBox="1">
                <a:spLocks noChangeArrowheads="1"/>
              </p:cNvSpPr>
              <p:nvPr/>
            </p:nvSpPr>
            <p:spPr bwMode="auto">
              <a:xfrm>
                <a:off x="549" y="510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311" name="Text Box 69"/>
              <p:cNvSpPr txBox="1">
                <a:spLocks noChangeArrowheads="1"/>
              </p:cNvSpPr>
              <p:nvPr/>
            </p:nvSpPr>
            <p:spPr bwMode="auto">
              <a:xfrm>
                <a:off x="549" y="592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312" name="Text Box 70"/>
              <p:cNvSpPr txBox="1">
                <a:spLocks noChangeArrowheads="1"/>
              </p:cNvSpPr>
              <p:nvPr/>
            </p:nvSpPr>
            <p:spPr bwMode="auto">
              <a:xfrm>
                <a:off x="549" y="636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313" name="Text Box 71"/>
              <p:cNvSpPr txBox="1">
                <a:spLocks noChangeArrowheads="1"/>
              </p:cNvSpPr>
              <p:nvPr/>
            </p:nvSpPr>
            <p:spPr bwMode="auto">
              <a:xfrm>
                <a:off x="549" y="681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grpSp>
            <p:nvGrpSpPr>
              <p:cNvPr id="314" name="Group 72"/>
              <p:cNvGrpSpPr>
                <a:grpSpLocks/>
              </p:cNvGrpSpPr>
              <p:nvPr/>
            </p:nvGrpSpPr>
            <p:grpSpPr bwMode="auto">
              <a:xfrm>
                <a:off x="549" y="768"/>
                <a:ext cx="176" cy="204"/>
                <a:chOff x="670" y="1149"/>
                <a:chExt cx="180" cy="222"/>
              </a:xfrm>
            </p:grpSpPr>
            <p:sp>
              <p:nvSpPr>
                <p:cNvPr id="364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670" y="1149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65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670" y="1198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66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315" name="Group 76"/>
              <p:cNvGrpSpPr>
                <a:grpSpLocks/>
              </p:cNvGrpSpPr>
              <p:nvPr/>
            </p:nvGrpSpPr>
            <p:grpSpPr bwMode="auto">
              <a:xfrm>
                <a:off x="754" y="788"/>
                <a:ext cx="176" cy="207"/>
                <a:chOff x="671" y="1150"/>
                <a:chExt cx="180" cy="221"/>
              </a:xfrm>
            </p:grpSpPr>
            <p:sp>
              <p:nvSpPr>
                <p:cNvPr id="361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671" y="1150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62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671" y="1197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63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671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316" name="Group 80"/>
              <p:cNvGrpSpPr>
                <a:grpSpLocks/>
              </p:cNvGrpSpPr>
              <p:nvPr/>
            </p:nvGrpSpPr>
            <p:grpSpPr bwMode="auto">
              <a:xfrm>
                <a:off x="749" y="605"/>
                <a:ext cx="176" cy="205"/>
                <a:chOff x="670" y="1152"/>
                <a:chExt cx="180" cy="219"/>
              </a:xfrm>
            </p:grpSpPr>
            <p:sp>
              <p:nvSpPr>
                <p:cNvPr id="358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670" y="1152"/>
                  <a:ext cx="180" cy="1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59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670" y="1198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60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317" name="Group 84"/>
              <p:cNvGrpSpPr>
                <a:grpSpLocks/>
              </p:cNvGrpSpPr>
              <p:nvPr/>
            </p:nvGrpSpPr>
            <p:grpSpPr bwMode="auto">
              <a:xfrm>
                <a:off x="749" y="431"/>
                <a:ext cx="176" cy="207"/>
                <a:chOff x="670" y="1150"/>
                <a:chExt cx="180" cy="221"/>
              </a:xfrm>
            </p:grpSpPr>
            <p:sp>
              <p:nvSpPr>
                <p:cNvPr id="355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670" y="1150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56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670" y="1197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57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318" name="Group 88"/>
              <p:cNvGrpSpPr>
                <a:grpSpLocks/>
              </p:cNvGrpSpPr>
              <p:nvPr/>
            </p:nvGrpSpPr>
            <p:grpSpPr bwMode="auto">
              <a:xfrm>
                <a:off x="940" y="431"/>
                <a:ext cx="176" cy="207"/>
                <a:chOff x="670" y="1150"/>
                <a:chExt cx="180" cy="221"/>
              </a:xfrm>
            </p:grpSpPr>
            <p:sp>
              <p:nvSpPr>
                <p:cNvPr id="352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670" y="1150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53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670" y="1197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54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319" name="Group 92"/>
              <p:cNvGrpSpPr>
                <a:grpSpLocks/>
              </p:cNvGrpSpPr>
              <p:nvPr/>
            </p:nvGrpSpPr>
            <p:grpSpPr bwMode="auto">
              <a:xfrm>
                <a:off x="1141" y="431"/>
                <a:ext cx="151" cy="207"/>
                <a:chOff x="683" y="1150"/>
                <a:chExt cx="155" cy="221"/>
              </a:xfrm>
            </p:grpSpPr>
            <p:sp>
              <p:nvSpPr>
                <p:cNvPr id="349" name="Text Box 93"/>
                <p:cNvSpPr txBox="1">
                  <a:spLocks noChangeArrowheads="1"/>
                </p:cNvSpPr>
                <p:nvPr/>
              </p:nvSpPr>
              <p:spPr bwMode="auto">
                <a:xfrm>
                  <a:off x="683" y="1150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50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683" y="1197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51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683" y="1246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320" name="Group 96"/>
              <p:cNvGrpSpPr>
                <a:grpSpLocks/>
              </p:cNvGrpSpPr>
              <p:nvPr/>
            </p:nvGrpSpPr>
            <p:grpSpPr bwMode="auto">
              <a:xfrm>
                <a:off x="940" y="605"/>
                <a:ext cx="176" cy="205"/>
                <a:chOff x="670" y="1152"/>
                <a:chExt cx="180" cy="219"/>
              </a:xfrm>
            </p:grpSpPr>
            <p:sp>
              <p:nvSpPr>
                <p:cNvPr id="346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670" y="1152"/>
                  <a:ext cx="180" cy="1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47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670" y="1198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48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321" name="Group 100"/>
              <p:cNvGrpSpPr>
                <a:grpSpLocks/>
              </p:cNvGrpSpPr>
              <p:nvPr/>
            </p:nvGrpSpPr>
            <p:grpSpPr bwMode="auto">
              <a:xfrm>
                <a:off x="1141" y="601"/>
                <a:ext cx="151" cy="204"/>
                <a:chOff x="683" y="1152"/>
                <a:chExt cx="155" cy="219"/>
              </a:xfrm>
            </p:grpSpPr>
            <p:sp>
              <p:nvSpPr>
                <p:cNvPr id="343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683" y="1152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44" name="Text Box 102"/>
                <p:cNvSpPr txBox="1">
                  <a:spLocks noChangeArrowheads="1"/>
                </p:cNvSpPr>
                <p:nvPr/>
              </p:nvSpPr>
              <p:spPr bwMode="auto">
                <a:xfrm>
                  <a:off x="683" y="1198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45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683" y="1246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322" name="Group 104"/>
              <p:cNvGrpSpPr>
                <a:grpSpLocks/>
              </p:cNvGrpSpPr>
              <p:nvPr/>
            </p:nvGrpSpPr>
            <p:grpSpPr bwMode="auto">
              <a:xfrm>
                <a:off x="940" y="788"/>
                <a:ext cx="176" cy="207"/>
                <a:chOff x="670" y="1150"/>
                <a:chExt cx="180" cy="221"/>
              </a:xfrm>
            </p:grpSpPr>
            <p:sp>
              <p:nvSpPr>
                <p:cNvPr id="340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670" y="1150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41" name="Text Box 106"/>
                <p:cNvSpPr txBox="1">
                  <a:spLocks noChangeArrowheads="1"/>
                </p:cNvSpPr>
                <p:nvPr/>
              </p:nvSpPr>
              <p:spPr bwMode="auto">
                <a:xfrm>
                  <a:off x="670" y="1197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42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323" name="Group 108"/>
              <p:cNvGrpSpPr>
                <a:grpSpLocks/>
              </p:cNvGrpSpPr>
              <p:nvPr/>
            </p:nvGrpSpPr>
            <p:grpSpPr bwMode="auto">
              <a:xfrm>
                <a:off x="1141" y="788"/>
                <a:ext cx="151" cy="207"/>
                <a:chOff x="683" y="1150"/>
                <a:chExt cx="155" cy="221"/>
              </a:xfrm>
            </p:grpSpPr>
            <p:sp>
              <p:nvSpPr>
                <p:cNvPr id="337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683" y="1150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38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683" y="1197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39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683" y="1246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sp>
            <p:nvSpPr>
              <p:cNvPr id="324" name="Text Box 112"/>
              <p:cNvSpPr txBox="1">
                <a:spLocks noChangeArrowheads="1"/>
              </p:cNvSpPr>
              <p:nvPr/>
            </p:nvSpPr>
            <p:spPr bwMode="auto">
              <a:xfrm>
                <a:off x="1133" y="332"/>
                <a:ext cx="168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...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grpSp>
            <p:nvGrpSpPr>
              <p:cNvPr id="325" name="Group 113"/>
              <p:cNvGrpSpPr>
                <a:grpSpLocks/>
              </p:cNvGrpSpPr>
              <p:nvPr/>
            </p:nvGrpSpPr>
            <p:grpSpPr bwMode="auto">
              <a:xfrm>
                <a:off x="214" y="442"/>
                <a:ext cx="326" cy="184"/>
                <a:chOff x="327" y="787"/>
                <a:chExt cx="333" cy="198"/>
              </a:xfrm>
            </p:grpSpPr>
            <p:sp>
              <p:nvSpPr>
                <p:cNvPr id="334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327" y="787"/>
                  <a:ext cx="302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xcccxv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35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418" y="826"/>
                  <a:ext cx="242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36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415" y="860"/>
                  <a:ext cx="242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326" name="Group 117"/>
              <p:cNvGrpSpPr>
                <a:grpSpLocks/>
              </p:cNvGrpSpPr>
              <p:nvPr/>
            </p:nvGrpSpPr>
            <p:grpSpPr bwMode="auto">
              <a:xfrm>
                <a:off x="220" y="599"/>
                <a:ext cx="326" cy="185"/>
                <a:chOff x="327" y="786"/>
                <a:chExt cx="334" cy="199"/>
              </a:xfrm>
            </p:grpSpPr>
            <p:sp>
              <p:nvSpPr>
                <p:cNvPr id="331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327" y="786"/>
                  <a:ext cx="30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xcccxv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32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418" y="826"/>
                  <a:ext cx="24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33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415" y="860"/>
                  <a:ext cx="24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327" name="Group 121"/>
              <p:cNvGrpSpPr>
                <a:grpSpLocks/>
              </p:cNvGrpSpPr>
              <p:nvPr/>
            </p:nvGrpSpPr>
            <p:grpSpPr bwMode="auto">
              <a:xfrm>
                <a:off x="220" y="777"/>
                <a:ext cx="326" cy="186"/>
                <a:chOff x="327" y="785"/>
                <a:chExt cx="334" cy="200"/>
              </a:xfrm>
            </p:grpSpPr>
            <p:sp>
              <p:nvSpPr>
                <p:cNvPr id="328" name="Text Box 122"/>
                <p:cNvSpPr txBox="1">
                  <a:spLocks noChangeArrowheads="1"/>
                </p:cNvSpPr>
                <p:nvPr/>
              </p:nvSpPr>
              <p:spPr bwMode="auto">
                <a:xfrm>
                  <a:off x="327" y="785"/>
                  <a:ext cx="30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xcccxv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29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418" y="827"/>
                  <a:ext cx="24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330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415" y="860"/>
                  <a:ext cx="24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</p:grpSp>
      </p:grpSp>
      <p:sp>
        <p:nvSpPr>
          <p:cNvPr id="367" name="Text Box 5"/>
          <p:cNvSpPr txBox="1">
            <a:spLocks noChangeArrowheads="1"/>
          </p:cNvSpPr>
          <p:nvPr/>
        </p:nvSpPr>
        <p:spPr bwMode="auto">
          <a:xfrm>
            <a:off x="3351213" y="6019026"/>
            <a:ext cx="36311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 b="1" dirty="0">
                <a:latin typeface="+mn-lt"/>
              </a:rPr>
              <a:t>Service Information - Acme Local Handle Service</a:t>
            </a:r>
            <a:r>
              <a:rPr lang="en-US" sz="120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47800" y="1838325"/>
            <a:ext cx="7391400" cy="4114800"/>
          </a:xfrm>
          <a:prstGeom prst="rect">
            <a:avLst/>
          </a:prstGeom>
          <a:solidFill>
            <a:schemeClr val="bg1"/>
          </a:solidFill>
          <a:ln w="12700">
            <a:solidFill>
              <a:srgbClr val="EAEAEA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flipH="1" flipV="1">
            <a:off x="358775" y="1752600"/>
            <a:ext cx="1031875" cy="4267200"/>
          </a:xfrm>
          <a:prstGeom prst="rtTriangle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981200" y="2491681"/>
            <a:ext cx="11338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Primary Site 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33800" y="2769493"/>
            <a:ext cx="10599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123.45.67.8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332413" y="2004318"/>
            <a:ext cx="6306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Port #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981200" y="5041206"/>
            <a:ext cx="14214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Secondary Site B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362200" y="3879156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1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362200" y="2769493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1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362200" y="4183956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2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362200" y="4520506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3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362200" y="5433318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1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362200" y="3044131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2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733800" y="3044131"/>
            <a:ext cx="10599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123.52.67.9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3732213" y="3879156"/>
            <a:ext cx="12426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321.54.678.12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732213" y="4183956"/>
            <a:ext cx="12426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321.54.678.14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3733800" y="4518918"/>
            <a:ext cx="9685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762.34.1.1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3733800" y="5433318"/>
            <a:ext cx="10599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123.45.67.4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6596063" y="2004318"/>
            <a:ext cx="94596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Public Key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8107363" y="1988930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5535613" y="5433318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6638925" y="2769493"/>
            <a:ext cx="9060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K03RLQ...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5535613" y="4183956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5535613" y="4518918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535613" y="3879156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5535613" y="3044131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5535613" y="2769493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6638925" y="3044131"/>
            <a:ext cx="9880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5&amp;M#FG...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6691313" y="3879156"/>
            <a:ext cx="8098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F^*JLS...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6713538" y="4183956"/>
            <a:ext cx="8194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3E$T%...</a:t>
            </a: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6713538" y="4518918"/>
            <a:ext cx="8154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A2S4D...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6691313" y="5433318"/>
            <a:ext cx="9108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N0L8H7...</a:t>
            </a:r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1447800" y="1838325"/>
            <a:ext cx="7391400" cy="411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>
            <a:off x="3611563" y="1838325"/>
            <a:ext cx="3175" cy="411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37" name="Line 37"/>
          <p:cNvSpPr>
            <a:spLocks noChangeShapeType="1"/>
          </p:cNvSpPr>
          <p:nvPr/>
        </p:nvSpPr>
        <p:spPr bwMode="auto">
          <a:xfrm>
            <a:off x="5164138" y="1838325"/>
            <a:ext cx="0" cy="411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38" name="Line 38"/>
          <p:cNvSpPr>
            <a:spLocks noChangeShapeType="1"/>
          </p:cNvSpPr>
          <p:nvPr/>
        </p:nvSpPr>
        <p:spPr bwMode="auto">
          <a:xfrm>
            <a:off x="6410325" y="1838325"/>
            <a:ext cx="0" cy="411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39" name="Line 39"/>
          <p:cNvSpPr>
            <a:spLocks noChangeShapeType="1"/>
          </p:cNvSpPr>
          <p:nvPr/>
        </p:nvSpPr>
        <p:spPr bwMode="auto">
          <a:xfrm>
            <a:off x="3614738" y="2508250"/>
            <a:ext cx="5224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1447800" y="3448050"/>
            <a:ext cx="7391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41" name="Line 41"/>
          <p:cNvSpPr>
            <a:spLocks noChangeShapeType="1"/>
          </p:cNvSpPr>
          <p:nvPr/>
        </p:nvSpPr>
        <p:spPr bwMode="auto">
          <a:xfrm>
            <a:off x="1447800" y="4962525"/>
            <a:ext cx="7391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42" name="Line 42"/>
          <p:cNvSpPr>
            <a:spLocks noChangeShapeType="1"/>
          </p:cNvSpPr>
          <p:nvPr/>
        </p:nvSpPr>
        <p:spPr bwMode="auto">
          <a:xfrm>
            <a:off x="7802563" y="1838325"/>
            <a:ext cx="0" cy="411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43" name="Text Box 43"/>
          <p:cNvSpPr txBox="1">
            <a:spLocks noChangeArrowheads="1"/>
          </p:cNvSpPr>
          <p:nvPr/>
        </p:nvSpPr>
        <p:spPr bwMode="auto">
          <a:xfrm>
            <a:off x="8107363" y="2754105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8107363" y="3863768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45" name="Text Box 45"/>
          <p:cNvSpPr txBox="1">
            <a:spLocks noChangeArrowheads="1"/>
          </p:cNvSpPr>
          <p:nvPr/>
        </p:nvSpPr>
        <p:spPr bwMode="auto">
          <a:xfrm>
            <a:off x="8107363" y="2979530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46" name="Text Box 46"/>
          <p:cNvSpPr txBox="1">
            <a:spLocks noChangeArrowheads="1"/>
          </p:cNvSpPr>
          <p:nvPr/>
        </p:nvSpPr>
        <p:spPr bwMode="auto">
          <a:xfrm>
            <a:off x="8107363" y="4168568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8107363" y="4473368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48" name="Text Box 48"/>
          <p:cNvSpPr txBox="1">
            <a:spLocks noChangeArrowheads="1"/>
          </p:cNvSpPr>
          <p:nvPr/>
        </p:nvSpPr>
        <p:spPr bwMode="auto">
          <a:xfrm>
            <a:off x="8107363" y="5387768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49" name="Text Box 49"/>
          <p:cNvSpPr txBox="1">
            <a:spLocks noChangeArrowheads="1"/>
          </p:cNvSpPr>
          <p:nvPr/>
        </p:nvSpPr>
        <p:spPr bwMode="auto">
          <a:xfrm>
            <a:off x="3749675" y="1969393"/>
            <a:ext cx="9665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IP Address</a:t>
            </a:r>
          </a:p>
        </p:txBody>
      </p:sp>
      <p:sp>
        <p:nvSpPr>
          <p:cNvPr id="50" name="Text Box 50"/>
          <p:cNvSpPr txBox="1">
            <a:spLocks noChangeArrowheads="1"/>
          </p:cNvSpPr>
          <p:nvPr/>
        </p:nvSpPr>
        <p:spPr bwMode="auto">
          <a:xfrm>
            <a:off x="1752600" y="3498156"/>
            <a:ext cx="14294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rgbClr val="3333FF"/>
                </a:solidFill>
                <a:latin typeface="+mj-lt"/>
              </a:rPr>
              <a:t>Secondary Site A</a:t>
            </a:r>
          </a:p>
        </p:txBody>
      </p:sp>
      <p:sp>
        <p:nvSpPr>
          <p:cNvPr id="51" name="AutoShape 51"/>
          <p:cNvSpPr>
            <a:spLocks noChangeArrowheads="1"/>
          </p:cNvSpPr>
          <p:nvPr/>
        </p:nvSpPr>
        <p:spPr bwMode="auto">
          <a:xfrm>
            <a:off x="2047875" y="681038"/>
            <a:ext cx="6664325" cy="1062037"/>
          </a:xfrm>
          <a:prstGeom prst="rtTriangle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52" name="Group 52"/>
          <p:cNvGrpSpPr>
            <a:grpSpLocks/>
          </p:cNvGrpSpPr>
          <p:nvPr/>
        </p:nvGrpSpPr>
        <p:grpSpPr bwMode="auto">
          <a:xfrm>
            <a:off x="330200" y="584200"/>
            <a:ext cx="1727200" cy="1101725"/>
            <a:chOff x="960" y="2256"/>
            <a:chExt cx="1088" cy="694"/>
          </a:xfrm>
        </p:grpSpPr>
        <p:sp>
          <p:nvSpPr>
            <p:cNvPr id="53" name="Rectangle 53"/>
            <p:cNvSpPr>
              <a:spLocks noChangeArrowheads="1"/>
            </p:cNvSpPr>
            <p:nvPr/>
          </p:nvSpPr>
          <p:spPr bwMode="auto">
            <a:xfrm>
              <a:off x="960" y="2262"/>
              <a:ext cx="1079" cy="6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1" dirty="0">
                <a:latin typeface="Verdana" charset="0"/>
              </a:endParaRPr>
            </a:p>
          </p:txBody>
        </p:sp>
        <p:grpSp>
          <p:nvGrpSpPr>
            <p:cNvPr id="54" name="Group 54"/>
            <p:cNvGrpSpPr>
              <a:grpSpLocks/>
            </p:cNvGrpSpPr>
            <p:nvPr/>
          </p:nvGrpSpPr>
          <p:grpSpPr bwMode="auto">
            <a:xfrm>
              <a:off x="960" y="2256"/>
              <a:ext cx="1088" cy="704"/>
              <a:chOff x="214" y="291"/>
              <a:chExt cx="1088" cy="704"/>
            </a:xfrm>
          </p:grpSpPr>
          <p:sp>
            <p:nvSpPr>
              <p:cNvPr id="55" name="Line 55"/>
              <p:cNvSpPr>
                <a:spLocks noChangeShapeType="1"/>
              </p:cNvSpPr>
              <p:nvPr/>
            </p:nvSpPr>
            <p:spPr bwMode="auto">
              <a:xfrm>
                <a:off x="223" y="603"/>
                <a:ext cx="107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6" name="Line 56"/>
              <p:cNvSpPr>
                <a:spLocks noChangeShapeType="1"/>
              </p:cNvSpPr>
              <p:nvPr/>
            </p:nvSpPr>
            <p:spPr bwMode="auto">
              <a:xfrm>
                <a:off x="223" y="799"/>
                <a:ext cx="107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7" name="Line 57"/>
              <p:cNvSpPr>
                <a:spLocks noChangeShapeType="1"/>
              </p:cNvSpPr>
              <p:nvPr/>
            </p:nvSpPr>
            <p:spPr bwMode="auto">
              <a:xfrm>
                <a:off x="551" y="291"/>
                <a:ext cx="0" cy="6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8" name="Line 58"/>
              <p:cNvSpPr>
                <a:spLocks noChangeShapeType="1"/>
              </p:cNvSpPr>
              <p:nvPr/>
            </p:nvSpPr>
            <p:spPr bwMode="auto">
              <a:xfrm>
                <a:off x="739" y="291"/>
                <a:ext cx="0" cy="6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9" name="Line 59"/>
              <p:cNvSpPr>
                <a:spLocks noChangeShapeType="1"/>
              </p:cNvSpPr>
              <p:nvPr/>
            </p:nvSpPr>
            <p:spPr bwMode="auto">
              <a:xfrm>
                <a:off x="927" y="291"/>
                <a:ext cx="0" cy="6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0" name="Line 60"/>
              <p:cNvSpPr>
                <a:spLocks noChangeShapeType="1"/>
              </p:cNvSpPr>
              <p:nvPr/>
            </p:nvSpPr>
            <p:spPr bwMode="auto">
              <a:xfrm>
                <a:off x="1114" y="291"/>
                <a:ext cx="0" cy="6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1" name="Text Box 61"/>
              <p:cNvSpPr txBox="1">
                <a:spLocks noChangeArrowheads="1"/>
              </p:cNvSpPr>
              <p:nvPr/>
            </p:nvSpPr>
            <p:spPr bwMode="auto">
              <a:xfrm>
                <a:off x="231" y="330"/>
                <a:ext cx="29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xcccxv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2" name="Line 62"/>
              <p:cNvSpPr>
                <a:spLocks noChangeShapeType="1"/>
              </p:cNvSpPr>
              <p:nvPr/>
            </p:nvSpPr>
            <p:spPr bwMode="auto">
              <a:xfrm>
                <a:off x="223" y="425"/>
                <a:ext cx="107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3" name="Text Box 63"/>
              <p:cNvSpPr txBox="1">
                <a:spLocks noChangeArrowheads="1"/>
              </p:cNvSpPr>
              <p:nvPr/>
            </p:nvSpPr>
            <p:spPr bwMode="auto">
              <a:xfrm>
                <a:off x="549" y="332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4" name="Text Box 64"/>
              <p:cNvSpPr txBox="1">
                <a:spLocks noChangeArrowheads="1"/>
              </p:cNvSpPr>
              <p:nvPr/>
            </p:nvSpPr>
            <p:spPr bwMode="auto">
              <a:xfrm>
                <a:off x="754" y="332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5" name="Text Box 65"/>
              <p:cNvSpPr txBox="1">
                <a:spLocks noChangeArrowheads="1"/>
              </p:cNvSpPr>
              <p:nvPr/>
            </p:nvSpPr>
            <p:spPr bwMode="auto">
              <a:xfrm>
                <a:off x="940" y="324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6" name="Text Box 66"/>
              <p:cNvSpPr txBox="1">
                <a:spLocks noChangeArrowheads="1"/>
              </p:cNvSpPr>
              <p:nvPr/>
            </p:nvSpPr>
            <p:spPr bwMode="auto">
              <a:xfrm>
                <a:off x="549" y="421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7" name="Text Box 67"/>
              <p:cNvSpPr txBox="1">
                <a:spLocks noChangeArrowheads="1"/>
              </p:cNvSpPr>
              <p:nvPr/>
            </p:nvSpPr>
            <p:spPr bwMode="auto">
              <a:xfrm>
                <a:off x="549" y="466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8" name="Text Box 68"/>
              <p:cNvSpPr txBox="1">
                <a:spLocks noChangeArrowheads="1"/>
              </p:cNvSpPr>
              <p:nvPr/>
            </p:nvSpPr>
            <p:spPr bwMode="auto">
              <a:xfrm>
                <a:off x="549" y="510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9" name="Text Box 69"/>
              <p:cNvSpPr txBox="1">
                <a:spLocks noChangeArrowheads="1"/>
              </p:cNvSpPr>
              <p:nvPr/>
            </p:nvSpPr>
            <p:spPr bwMode="auto">
              <a:xfrm>
                <a:off x="549" y="592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70" name="Text Box 70"/>
              <p:cNvSpPr txBox="1">
                <a:spLocks noChangeArrowheads="1"/>
              </p:cNvSpPr>
              <p:nvPr/>
            </p:nvSpPr>
            <p:spPr bwMode="auto">
              <a:xfrm>
                <a:off x="549" y="636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71" name="Text Box 71"/>
              <p:cNvSpPr txBox="1">
                <a:spLocks noChangeArrowheads="1"/>
              </p:cNvSpPr>
              <p:nvPr/>
            </p:nvSpPr>
            <p:spPr bwMode="auto">
              <a:xfrm>
                <a:off x="549" y="681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grpSp>
            <p:nvGrpSpPr>
              <p:cNvPr id="72" name="Group 72"/>
              <p:cNvGrpSpPr>
                <a:grpSpLocks/>
              </p:cNvGrpSpPr>
              <p:nvPr/>
            </p:nvGrpSpPr>
            <p:grpSpPr bwMode="auto">
              <a:xfrm>
                <a:off x="549" y="766"/>
                <a:ext cx="176" cy="204"/>
                <a:chOff x="670" y="1149"/>
                <a:chExt cx="180" cy="222"/>
              </a:xfrm>
            </p:grpSpPr>
            <p:sp>
              <p:nvSpPr>
                <p:cNvPr id="122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670" y="1149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23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670" y="1198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24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3" name="Group 76"/>
              <p:cNvGrpSpPr>
                <a:grpSpLocks/>
              </p:cNvGrpSpPr>
              <p:nvPr/>
            </p:nvGrpSpPr>
            <p:grpSpPr bwMode="auto">
              <a:xfrm>
                <a:off x="754" y="788"/>
                <a:ext cx="176" cy="207"/>
                <a:chOff x="671" y="1150"/>
                <a:chExt cx="180" cy="221"/>
              </a:xfrm>
            </p:grpSpPr>
            <p:sp>
              <p:nvSpPr>
                <p:cNvPr id="119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671" y="1150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20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671" y="1197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21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671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4" name="Group 80"/>
              <p:cNvGrpSpPr>
                <a:grpSpLocks/>
              </p:cNvGrpSpPr>
              <p:nvPr/>
            </p:nvGrpSpPr>
            <p:grpSpPr bwMode="auto">
              <a:xfrm>
                <a:off x="749" y="603"/>
                <a:ext cx="176" cy="205"/>
                <a:chOff x="670" y="1152"/>
                <a:chExt cx="180" cy="219"/>
              </a:xfrm>
            </p:grpSpPr>
            <p:sp>
              <p:nvSpPr>
                <p:cNvPr id="116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670" y="1152"/>
                  <a:ext cx="180" cy="1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17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670" y="1198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18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5" name="Group 84"/>
              <p:cNvGrpSpPr>
                <a:grpSpLocks/>
              </p:cNvGrpSpPr>
              <p:nvPr/>
            </p:nvGrpSpPr>
            <p:grpSpPr bwMode="auto">
              <a:xfrm>
                <a:off x="749" y="431"/>
                <a:ext cx="176" cy="207"/>
                <a:chOff x="670" y="1150"/>
                <a:chExt cx="180" cy="221"/>
              </a:xfrm>
            </p:grpSpPr>
            <p:sp>
              <p:nvSpPr>
                <p:cNvPr id="113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670" y="1150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14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670" y="1197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15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6" name="Group 88"/>
              <p:cNvGrpSpPr>
                <a:grpSpLocks/>
              </p:cNvGrpSpPr>
              <p:nvPr/>
            </p:nvGrpSpPr>
            <p:grpSpPr bwMode="auto">
              <a:xfrm>
                <a:off x="940" y="431"/>
                <a:ext cx="176" cy="207"/>
                <a:chOff x="670" y="1150"/>
                <a:chExt cx="180" cy="221"/>
              </a:xfrm>
            </p:grpSpPr>
            <p:sp>
              <p:nvSpPr>
                <p:cNvPr id="110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670" y="1150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11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670" y="1197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12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7" name="Group 92"/>
              <p:cNvGrpSpPr>
                <a:grpSpLocks/>
              </p:cNvGrpSpPr>
              <p:nvPr/>
            </p:nvGrpSpPr>
            <p:grpSpPr bwMode="auto">
              <a:xfrm>
                <a:off x="1141" y="431"/>
                <a:ext cx="151" cy="207"/>
                <a:chOff x="683" y="1150"/>
                <a:chExt cx="155" cy="221"/>
              </a:xfrm>
            </p:grpSpPr>
            <p:sp>
              <p:nvSpPr>
                <p:cNvPr id="107" name="Text Box 93"/>
                <p:cNvSpPr txBox="1">
                  <a:spLocks noChangeArrowheads="1"/>
                </p:cNvSpPr>
                <p:nvPr/>
              </p:nvSpPr>
              <p:spPr bwMode="auto">
                <a:xfrm>
                  <a:off x="683" y="1150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8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683" y="1197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9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683" y="1246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8" name="Group 96"/>
              <p:cNvGrpSpPr>
                <a:grpSpLocks/>
              </p:cNvGrpSpPr>
              <p:nvPr/>
            </p:nvGrpSpPr>
            <p:grpSpPr bwMode="auto">
              <a:xfrm>
                <a:off x="940" y="603"/>
                <a:ext cx="176" cy="205"/>
                <a:chOff x="670" y="1152"/>
                <a:chExt cx="180" cy="219"/>
              </a:xfrm>
            </p:grpSpPr>
            <p:sp>
              <p:nvSpPr>
                <p:cNvPr id="104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670" y="1152"/>
                  <a:ext cx="180" cy="1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5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670" y="1198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6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9" name="Group 100"/>
              <p:cNvGrpSpPr>
                <a:grpSpLocks/>
              </p:cNvGrpSpPr>
              <p:nvPr/>
            </p:nvGrpSpPr>
            <p:grpSpPr bwMode="auto">
              <a:xfrm>
                <a:off x="1141" y="601"/>
                <a:ext cx="151" cy="204"/>
                <a:chOff x="683" y="1152"/>
                <a:chExt cx="155" cy="219"/>
              </a:xfrm>
            </p:grpSpPr>
            <p:sp>
              <p:nvSpPr>
                <p:cNvPr id="101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683" y="1152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2" name="Text Box 102"/>
                <p:cNvSpPr txBox="1">
                  <a:spLocks noChangeArrowheads="1"/>
                </p:cNvSpPr>
                <p:nvPr/>
              </p:nvSpPr>
              <p:spPr bwMode="auto">
                <a:xfrm>
                  <a:off x="683" y="1198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3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683" y="1246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80" name="Group 104"/>
              <p:cNvGrpSpPr>
                <a:grpSpLocks/>
              </p:cNvGrpSpPr>
              <p:nvPr/>
            </p:nvGrpSpPr>
            <p:grpSpPr bwMode="auto">
              <a:xfrm>
                <a:off x="940" y="788"/>
                <a:ext cx="176" cy="207"/>
                <a:chOff x="670" y="1150"/>
                <a:chExt cx="180" cy="221"/>
              </a:xfrm>
            </p:grpSpPr>
            <p:sp>
              <p:nvSpPr>
                <p:cNvPr id="98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670" y="1150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9" name="Text Box 106"/>
                <p:cNvSpPr txBox="1">
                  <a:spLocks noChangeArrowheads="1"/>
                </p:cNvSpPr>
                <p:nvPr/>
              </p:nvSpPr>
              <p:spPr bwMode="auto">
                <a:xfrm>
                  <a:off x="670" y="1197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0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81" name="Group 108"/>
              <p:cNvGrpSpPr>
                <a:grpSpLocks/>
              </p:cNvGrpSpPr>
              <p:nvPr/>
            </p:nvGrpSpPr>
            <p:grpSpPr bwMode="auto">
              <a:xfrm>
                <a:off x="1141" y="788"/>
                <a:ext cx="151" cy="207"/>
                <a:chOff x="683" y="1150"/>
                <a:chExt cx="155" cy="221"/>
              </a:xfrm>
            </p:grpSpPr>
            <p:sp>
              <p:nvSpPr>
                <p:cNvPr id="95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683" y="1150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6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683" y="1197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7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683" y="1246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sp>
            <p:nvSpPr>
              <p:cNvPr id="82" name="Text Box 112"/>
              <p:cNvSpPr txBox="1">
                <a:spLocks noChangeArrowheads="1"/>
              </p:cNvSpPr>
              <p:nvPr/>
            </p:nvSpPr>
            <p:spPr bwMode="auto">
              <a:xfrm>
                <a:off x="1133" y="332"/>
                <a:ext cx="168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...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grpSp>
            <p:nvGrpSpPr>
              <p:cNvPr id="83" name="Group 113"/>
              <p:cNvGrpSpPr>
                <a:grpSpLocks/>
              </p:cNvGrpSpPr>
              <p:nvPr/>
            </p:nvGrpSpPr>
            <p:grpSpPr bwMode="auto">
              <a:xfrm>
                <a:off x="214" y="442"/>
                <a:ext cx="326" cy="184"/>
                <a:chOff x="327" y="787"/>
                <a:chExt cx="333" cy="198"/>
              </a:xfrm>
            </p:grpSpPr>
            <p:sp>
              <p:nvSpPr>
                <p:cNvPr id="92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327" y="787"/>
                  <a:ext cx="302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xcccxv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3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418" y="826"/>
                  <a:ext cx="242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4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415" y="860"/>
                  <a:ext cx="242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84" name="Group 117"/>
              <p:cNvGrpSpPr>
                <a:grpSpLocks/>
              </p:cNvGrpSpPr>
              <p:nvPr/>
            </p:nvGrpSpPr>
            <p:grpSpPr bwMode="auto">
              <a:xfrm>
                <a:off x="220" y="599"/>
                <a:ext cx="326" cy="185"/>
                <a:chOff x="327" y="786"/>
                <a:chExt cx="334" cy="199"/>
              </a:xfrm>
            </p:grpSpPr>
            <p:sp>
              <p:nvSpPr>
                <p:cNvPr id="89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327" y="786"/>
                  <a:ext cx="30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xcccxv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0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418" y="826"/>
                  <a:ext cx="24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1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415" y="860"/>
                  <a:ext cx="24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85" name="Group 121"/>
              <p:cNvGrpSpPr>
                <a:grpSpLocks/>
              </p:cNvGrpSpPr>
              <p:nvPr/>
            </p:nvGrpSpPr>
            <p:grpSpPr bwMode="auto">
              <a:xfrm>
                <a:off x="220" y="775"/>
                <a:ext cx="326" cy="186"/>
                <a:chOff x="327" y="785"/>
                <a:chExt cx="334" cy="200"/>
              </a:xfrm>
            </p:grpSpPr>
            <p:sp>
              <p:nvSpPr>
                <p:cNvPr id="86" name="Text Box 122"/>
                <p:cNvSpPr txBox="1">
                  <a:spLocks noChangeArrowheads="1"/>
                </p:cNvSpPr>
                <p:nvPr/>
              </p:nvSpPr>
              <p:spPr bwMode="auto">
                <a:xfrm>
                  <a:off x="327" y="785"/>
                  <a:ext cx="30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xcccxv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87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418" y="827"/>
                  <a:ext cx="24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88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415" y="860"/>
                  <a:ext cx="24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</p:grpSp>
      </p:grpSp>
      <p:sp>
        <p:nvSpPr>
          <p:cNvPr id="125" name="Text Box 5"/>
          <p:cNvSpPr txBox="1">
            <a:spLocks noChangeArrowheads="1"/>
          </p:cNvSpPr>
          <p:nvPr/>
        </p:nvSpPr>
        <p:spPr bwMode="auto">
          <a:xfrm>
            <a:off x="3351213" y="6019026"/>
            <a:ext cx="36311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 b="1" dirty="0">
                <a:latin typeface="+mn-lt"/>
              </a:rPr>
              <a:t>Service Information - Acme Local Handle Service</a:t>
            </a:r>
            <a:r>
              <a:rPr lang="en-US" sz="120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47800" y="1838325"/>
            <a:ext cx="7391400" cy="4114800"/>
          </a:xfrm>
          <a:prstGeom prst="rect">
            <a:avLst/>
          </a:prstGeom>
          <a:solidFill>
            <a:schemeClr val="bg1"/>
          </a:solidFill>
          <a:ln w="12700">
            <a:solidFill>
              <a:srgbClr val="EAEAEA"/>
            </a:solidFill>
            <a:miter lim="800000"/>
            <a:headEnd/>
            <a:tailEnd/>
          </a:ln>
        </p:spPr>
        <p:txBody>
          <a:bodyPr wrap="none" tIns="0" bIns="0" anchor="ctr"/>
          <a:lstStyle/>
          <a:p>
            <a:endParaRPr lang="en-US" sz="1400" dirty="0">
              <a:latin typeface="+mj-lt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flipH="1" flipV="1">
            <a:off x="358775" y="1752600"/>
            <a:ext cx="1031875" cy="4267200"/>
          </a:xfrm>
          <a:prstGeom prst="rtTriangle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981200" y="2491681"/>
            <a:ext cx="11338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Primary Site 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33800" y="2769493"/>
            <a:ext cx="10599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123.45.67.8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332413" y="2004318"/>
            <a:ext cx="6306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Port #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981200" y="5041206"/>
            <a:ext cx="14214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Secondary Site B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362200" y="3879156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1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362200" y="2769493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1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362200" y="4183956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2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362200" y="4520506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rgbClr val="3333FF"/>
                </a:solidFill>
                <a:latin typeface="+mj-lt"/>
              </a:rPr>
              <a:t>Server 3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362200" y="5433318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1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362200" y="3044131"/>
            <a:ext cx="793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Server 2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733800" y="3044131"/>
            <a:ext cx="10599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123.52.67.9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3732213" y="3879156"/>
            <a:ext cx="12426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321.54.678.12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732213" y="4183956"/>
            <a:ext cx="12426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321.54.678.14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3733800" y="4518918"/>
            <a:ext cx="9685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rgbClr val="3333FF"/>
                </a:solidFill>
                <a:latin typeface="+mj-lt"/>
              </a:rPr>
              <a:t>762.34.1.1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3733800" y="5433318"/>
            <a:ext cx="10599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123.45.67.4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6596063" y="2004318"/>
            <a:ext cx="94596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Public Key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8107363" y="1988930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5535613" y="5433318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6638925" y="2769493"/>
            <a:ext cx="9060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K03RLQ...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5535613" y="4183956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5535613" y="4518918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rgbClr val="3333FF"/>
                </a:solidFill>
                <a:latin typeface="+mj-lt"/>
              </a:rPr>
              <a:t>2641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535613" y="3879156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5535613" y="3044131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5535613" y="2769493"/>
            <a:ext cx="550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2641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6638925" y="3044131"/>
            <a:ext cx="9880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5&amp;M#FG...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6691313" y="3879156"/>
            <a:ext cx="8098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F^*JLS...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6713538" y="4183956"/>
            <a:ext cx="8194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3E$T%...</a:t>
            </a: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6713538" y="4518918"/>
            <a:ext cx="8154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rgbClr val="3333FF"/>
                </a:solidFill>
                <a:latin typeface="+mj-lt"/>
              </a:rPr>
              <a:t>A2S4D...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6691313" y="5433318"/>
            <a:ext cx="9108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N0L8H7...</a:t>
            </a:r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1447800" y="1838325"/>
            <a:ext cx="7391400" cy="411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>
            <a:off x="3611563" y="1838325"/>
            <a:ext cx="3175" cy="411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37" name="Line 37"/>
          <p:cNvSpPr>
            <a:spLocks noChangeShapeType="1"/>
          </p:cNvSpPr>
          <p:nvPr/>
        </p:nvSpPr>
        <p:spPr bwMode="auto">
          <a:xfrm>
            <a:off x="5164138" y="1838325"/>
            <a:ext cx="0" cy="411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38" name="Line 38"/>
          <p:cNvSpPr>
            <a:spLocks noChangeShapeType="1"/>
          </p:cNvSpPr>
          <p:nvPr/>
        </p:nvSpPr>
        <p:spPr bwMode="auto">
          <a:xfrm>
            <a:off x="6410325" y="1838325"/>
            <a:ext cx="0" cy="411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39" name="Line 39"/>
          <p:cNvSpPr>
            <a:spLocks noChangeShapeType="1"/>
          </p:cNvSpPr>
          <p:nvPr/>
        </p:nvSpPr>
        <p:spPr bwMode="auto">
          <a:xfrm>
            <a:off x="3614738" y="2508250"/>
            <a:ext cx="5224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1447800" y="3448050"/>
            <a:ext cx="7391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41" name="Line 41"/>
          <p:cNvSpPr>
            <a:spLocks noChangeShapeType="1"/>
          </p:cNvSpPr>
          <p:nvPr/>
        </p:nvSpPr>
        <p:spPr bwMode="auto">
          <a:xfrm>
            <a:off x="1447800" y="4962525"/>
            <a:ext cx="7391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42" name="Line 42"/>
          <p:cNvSpPr>
            <a:spLocks noChangeShapeType="1"/>
          </p:cNvSpPr>
          <p:nvPr/>
        </p:nvSpPr>
        <p:spPr bwMode="auto">
          <a:xfrm>
            <a:off x="7802563" y="1838325"/>
            <a:ext cx="0" cy="411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 dirty="0">
              <a:latin typeface="+mj-lt"/>
            </a:endParaRPr>
          </a:p>
        </p:txBody>
      </p:sp>
      <p:sp>
        <p:nvSpPr>
          <p:cNvPr id="43" name="Text Box 43"/>
          <p:cNvSpPr txBox="1">
            <a:spLocks noChangeArrowheads="1"/>
          </p:cNvSpPr>
          <p:nvPr/>
        </p:nvSpPr>
        <p:spPr bwMode="auto">
          <a:xfrm>
            <a:off x="8107363" y="2754105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8107363" y="3863768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45" name="Text Box 45"/>
          <p:cNvSpPr txBox="1">
            <a:spLocks noChangeArrowheads="1"/>
          </p:cNvSpPr>
          <p:nvPr/>
        </p:nvSpPr>
        <p:spPr bwMode="auto">
          <a:xfrm>
            <a:off x="8107363" y="2979530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46" name="Text Box 46"/>
          <p:cNvSpPr txBox="1">
            <a:spLocks noChangeArrowheads="1"/>
          </p:cNvSpPr>
          <p:nvPr/>
        </p:nvSpPr>
        <p:spPr bwMode="auto">
          <a:xfrm>
            <a:off x="8107363" y="4168568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8107363" y="4473368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rgbClr val="3333FF"/>
                </a:solidFill>
                <a:latin typeface="+mj-lt"/>
              </a:rPr>
              <a:t>...</a:t>
            </a:r>
          </a:p>
        </p:txBody>
      </p:sp>
      <p:sp>
        <p:nvSpPr>
          <p:cNvPr id="48" name="Text Box 48"/>
          <p:cNvSpPr txBox="1">
            <a:spLocks noChangeArrowheads="1"/>
          </p:cNvSpPr>
          <p:nvPr/>
        </p:nvSpPr>
        <p:spPr bwMode="auto">
          <a:xfrm>
            <a:off x="8107363" y="5387768"/>
            <a:ext cx="3481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...</a:t>
            </a:r>
          </a:p>
        </p:txBody>
      </p:sp>
      <p:sp>
        <p:nvSpPr>
          <p:cNvPr id="49" name="Text Box 49"/>
          <p:cNvSpPr txBox="1">
            <a:spLocks noChangeArrowheads="1"/>
          </p:cNvSpPr>
          <p:nvPr/>
        </p:nvSpPr>
        <p:spPr bwMode="auto">
          <a:xfrm>
            <a:off x="3749675" y="1969393"/>
            <a:ext cx="9665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+mj-lt"/>
              </a:rPr>
              <a:t>IP Address</a:t>
            </a:r>
          </a:p>
        </p:txBody>
      </p:sp>
      <p:sp>
        <p:nvSpPr>
          <p:cNvPr id="50" name="Text Box 50"/>
          <p:cNvSpPr txBox="1">
            <a:spLocks noChangeArrowheads="1"/>
          </p:cNvSpPr>
          <p:nvPr/>
        </p:nvSpPr>
        <p:spPr bwMode="auto">
          <a:xfrm>
            <a:off x="1752600" y="3498156"/>
            <a:ext cx="14294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400" b="1" dirty="0">
                <a:solidFill>
                  <a:srgbClr val="3333FF"/>
                </a:solidFill>
                <a:latin typeface="+mj-lt"/>
              </a:rPr>
              <a:t>Secondary Site A</a:t>
            </a:r>
          </a:p>
        </p:txBody>
      </p:sp>
      <p:sp>
        <p:nvSpPr>
          <p:cNvPr id="51" name="AutoShape 51"/>
          <p:cNvSpPr>
            <a:spLocks noChangeArrowheads="1"/>
          </p:cNvSpPr>
          <p:nvPr/>
        </p:nvSpPr>
        <p:spPr bwMode="auto">
          <a:xfrm>
            <a:off x="2047875" y="681038"/>
            <a:ext cx="6664325" cy="1062037"/>
          </a:xfrm>
          <a:prstGeom prst="rtTriangle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52" name="Group 52"/>
          <p:cNvGrpSpPr>
            <a:grpSpLocks/>
          </p:cNvGrpSpPr>
          <p:nvPr/>
        </p:nvGrpSpPr>
        <p:grpSpPr bwMode="auto">
          <a:xfrm>
            <a:off x="330200" y="584200"/>
            <a:ext cx="1727200" cy="1101725"/>
            <a:chOff x="960" y="2256"/>
            <a:chExt cx="1088" cy="694"/>
          </a:xfrm>
        </p:grpSpPr>
        <p:sp>
          <p:nvSpPr>
            <p:cNvPr id="53" name="Rectangle 53"/>
            <p:cNvSpPr>
              <a:spLocks noChangeArrowheads="1"/>
            </p:cNvSpPr>
            <p:nvPr/>
          </p:nvSpPr>
          <p:spPr bwMode="auto">
            <a:xfrm>
              <a:off x="960" y="2262"/>
              <a:ext cx="1079" cy="6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1" dirty="0">
                <a:latin typeface="Verdana" charset="0"/>
              </a:endParaRPr>
            </a:p>
          </p:txBody>
        </p:sp>
        <p:grpSp>
          <p:nvGrpSpPr>
            <p:cNvPr id="54" name="Group 54"/>
            <p:cNvGrpSpPr>
              <a:grpSpLocks/>
            </p:cNvGrpSpPr>
            <p:nvPr/>
          </p:nvGrpSpPr>
          <p:grpSpPr bwMode="auto">
            <a:xfrm>
              <a:off x="960" y="2256"/>
              <a:ext cx="1088" cy="704"/>
              <a:chOff x="214" y="291"/>
              <a:chExt cx="1088" cy="704"/>
            </a:xfrm>
          </p:grpSpPr>
          <p:sp>
            <p:nvSpPr>
              <p:cNvPr id="55" name="Line 55"/>
              <p:cNvSpPr>
                <a:spLocks noChangeShapeType="1"/>
              </p:cNvSpPr>
              <p:nvPr/>
            </p:nvSpPr>
            <p:spPr bwMode="auto">
              <a:xfrm>
                <a:off x="223" y="603"/>
                <a:ext cx="107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6" name="Line 56"/>
              <p:cNvSpPr>
                <a:spLocks noChangeShapeType="1"/>
              </p:cNvSpPr>
              <p:nvPr/>
            </p:nvSpPr>
            <p:spPr bwMode="auto">
              <a:xfrm>
                <a:off x="223" y="799"/>
                <a:ext cx="107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7" name="Line 57"/>
              <p:cNvSpPr>
                <a:spLocks noChangeShapeType="1"/>
              </p:cNvSpPr>
              <p:nvPr/>
            </p:nvSpPr>
            <p:spPr bwMode="auto">
              <a:xfrm>
                <a:off x="551" y="291"/>
                <a:ext cx="0" cy="6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8" name="Line 58"/>
              <p:cNvSpPr>
                <a:spLocks noChangeShapeType="1"/>
              </p:cNvSpPr>
              <p:nvPr/>
            </p:nvSpPr>
            <p:spPr bwMode="auto">
              <a:xfrm>
                <a:off x="739" y="291"/>
                <a:ext cx="0" cy="6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9" name="Line 59"/>
              <p:cNvSpPr>
                <a:spLocks noChangeShapeType="1"/>
              </p:cNvSpPr>
              <p:nvPr/>
            </p:nvSpPr>
            <p:spPr bwMode="auto">
              <a:xfrm>
                <a:off x="927" y="291"/>
                <a:ext cx="0" cy="6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0" name="Line 60"/>
              <p:cNvSpPr>
                <a:spLocks noChangeShapeType="1"/>
              </p:cNvSpPr>
              <p:nvPr/>
            </p:nvSpPr>
            <p:spPr bwMode="auto">
              <a:xfrm>
                <a:off x="1114" y="291"/>
                <a:ext cx="0" cy="6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1" name="Text Box 61"/>
              <p:cNvSpPr txBox="1">
                <a:spLocks noChangeArrowheads="1"/>
              </p:cNvSpPr>
              <p:nvPr/>
            </p:nvSpPr>
            <p:spPr bwMode="auto">
              <a:xfrm>
                <a:off x="231" y="330"/>
                <a:ext cx="29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xcccxv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2" name="Line 62"/>
              <p:cNvSpPr>
                <a:spLocks noChangeShapeType="1"/>
              </p:cNvSpPr>
              <p:nvPr/>
            </p:nvSpPr>
            <p:spPr bwMode="auto">
              <a:xfrm>
                <a:off x="223" y="425"/>
                <a:ext cx="107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3" name="Text Box 63"/>
              <p:cNvSpPr txBox="1">
                <a:spLocks noChangeArrowheads="1"/>
              </p:cNvSpPr>
              <p:nvPr/>
            </p:nvSpPr>
            <p:spPr bwMode="auto">
              <a:xfrm>
                <a:off x="549" y="332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4" name="Text Box 64"/>
              <p:cNvSpPr txBox="1">
                <a:spLocks noChangeArrowheads="1"/>
              </p:cNvSpPr>
              <p:nvPr/>
            </p:nvSpPr>
            <p:spPr bwMode="auto">
              <a:xfrm>
                <a:off x="754" y="332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5" name="Text Box 65"/>
              <p:cNvSpPr txBox="1">
                <a:spLocks noChangeArrowheads="1"/>
              </p:cNvSpPr>
              <p:nvPr/>
            </p:nvSpPr>
            <p:spPr bwMode="auto">
              <a:xfrm>
                <a:off x="940" y="324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6" name="Text Box 66"/>
              <p:cNvSpPr txBox="1">
                <a:spLocks noChangeArrowheads="1"/>
              </p:cNvSpPr>
              <p:nvPr/>
            </p:nvSpPr>
            <p:spPr bwMode="auto">
              <a:xfrm>
                <a:off x="549" y="421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7" name="Text Box 67"/>
              <p:cNvSpPr txBox="1">
                <a:spLocks noChangeArrowheads="1"/>
              </p:cNvSpPr>
              <p:nvPr/>
            </p:nvSpPr>
            <p:spPr bwMode="auto">
              <a:xfrm>
                <a:off x="549" y="466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8" name="Text Box 68"/>
              <p:cNvSpPr txBox="1">
                <a:spLocks noChangeArrowheads="1"/>
              </p:cNvSpPr>
              <p:nvPr/>
            </p:nvSpPr>
            <p:spPr bwMode="auto">
              <a:xfrm>
                <a:off x="549" y="510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69" name="Text Box 69"/>
              <p:cNvSpPr txBox="1">
                <a:spLocks noChangeArrowheads="1"/>
              </p:cNvSpPr>
              <p:nvPr/>
            </p:nvSpPr>
            <p:spPr bwMode="auto">
              <a:xfrm>
                <a:off x="549" y="592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70" name="Text Box 70"/>
              <p:cNvSpPr txBox="1">
                <a:spLocks noChangeArrowheads="1"/>
              </p:cNvSpPr>
              <p:nvPr/>
            </p:nvSpPr>
            <p:spPr bwMode="auto">
              <a:xfrm>
                <a:off x="549" y="636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sp>
            <p:nvSpPr>
              <p:cNvPr id="71" name="Text Box 71"/>
              <p:cNvSpPr txBox="1">
                <a:spLocks noChangeArrowheads="1"/>
              </p:cNvSpPr>
              <p:nvPr/>
            </p:nvSpPr>
            <p:spPr bwMode="auto">
              <a:xfrm>
                <a:off x="549" y="681"/>
                <a:ext cx="176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xc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grpSp>
            <p:nvGrpSpPr>
              <p:cNvPr id="72" name="Group 72"/>
              <p:cNvGrpSpPr>
                <a:grpSpLocks/>
              </p:cNvGrpSpPr>
              <p:nvPr/>
            </p:nvGrpSpPr>
            <p:grpSpPr bwMode="auto">
              <a:xfrm>
                <a:off x="549" y="764"/>
                <a:ext cx="176" cy="204"/>
                <a:chOff x="670" y="1149"/>
                <a:chExt cx="180" cy="222"/>
              </a:xfrm>
            </p:grpSpPr>
            <p:sp>
              <p:nvSpPr>
                <p:cNvPr id="122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670" y="1149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23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670" y="1198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24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3" name="Group 76"/>
              <p:cNvGrpSpPr>
                <a:grpSpLocks/>
              </p:cNvGrpSpPr>
              <p:nvPr/>
            </p:nvGrpSpPr>
            <p:grpSpPr bwMode="auto">
              <a:xfrm>
                <a:off x="754" y="788"/>
                <a:ext cx="176" cy="207"/>
                <a:chOff x="671" y="1150"/>
                <a:chExt cx="180" cy="221"/>
              </a:xfrm>
            </p:grpSpPr>
            <p:sp>
              <p:nvSpPr>
                <p:cNvPr id="119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671" y="1150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20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671" y="1197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21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671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4" name="Group 80"/>
              <p:cNvGrpSpPr>
                <a:grpSpLocks/>
              </p:cNvGrpSpPr>
              <p:nvPr/>
            </p:nvGrpSpPr>
            <p:grpSpPr bwMode="auto">
              <a:xfrm>
                <a:off x="749" y="601"/>
                <a:ext cx="176" cy="205"/>
                <a:chOff x="670" y="1152"/>
                <a:chExt cx="180" cy="219"/>
              </a:xfrm>
            </p:grpSpPr>
            <p:sp>
              <p:nvSpPr>
                <p:cNvPr id="116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670" y="1152"/>
                  <a:ext cx="180" cy="1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17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670" y="1198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18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5" name="Group 84"/>
              <p:cNvGrpSpPr>
                <a:grpSpLocks/>
              </p:cNvGrpSpPr>
              <p:nvPr/>
            </p:nvGrpSpPr>
            <p:grpSpPr bwMode="auto">
              <a:xfrm>
                <a:off x="749" y="431"/>
                <a:ext cx="176" cy="207"/>
                <a:chOff x="670" y="1150"/>
                <a:chExt cx="180" cy="221"/>
              </a:xfrm>
            </p:grpSpPr>
            <p:sp>
              <p:nvSpPr>
                <p:cNvPr id="113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670" y="1150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14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670" y="1197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15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6" name="Group 88"/>
              <p:cNvGrpSpPr>
                <a:grpSpLocks/>
              </p:cNvGrpSpPr>
              <p:nvPr/>
            </p:nvGrpSpPr>
            <p:grpSpPr bwMode="auto">
              <a:xfrm>
                <a:off x="940" y="431"/>
                <a:ext cx="176" cy="207"/>
                <a:chOff x="670" y="1150"/>
                <a:chExt cx="180" cy="221"/>
              </a:xfrm>
            </p:grpSpPr>
            <p:sp>
              <p:nvSpPr>
                <p:cNvPr id="110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670" y="1150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11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670" y="1197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12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7" name="Group 92"/>
              <p:cNvGrpSpPr>
                <a:grpSpLocks/>
              </p:cNvGrpSpPr>
              <p:nvPr/>
            </p:nvGrpSpPr>
            <p:grpSpPr bwMode="auto">
              <a:xfrm>
                <a:off x="1141" y="431"/>
                <a:ext cx="151" cy="207"/>
                <a:chOff x="683" y="1150"/>
                <a:chExt cx="155" cy="221"/>
              </a:xfrm>
            </p:grpSpPr>
            <p:sp>
              <p:nvSpPr>
                <p:cNvPr id="107" name="Text Box 93"/>
                <p:cNvSpPr txBox="1">
                  <a:spLocks noChangeArrowheads="1"/>
                </p:cNvSpPr>
                <p:nvPr/>
              </p:nvSpPr>
              <p:spPr bwMode="auto">
                <a:xfrm>
                  <a:off x="683" y="1150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8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683" y="1197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9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683" y="1246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8" name="Group 96"/>
              <p:cNvGrpSpPr>
                <a:grpSpLocks/>
              </p:cNvGrpSpPr>
              <p:nvPr/>
            </p:nvGrpSpPr>
            <p:grpSpPr bwMode="auto">
              <a:xfrm>
                <a:off x="940" y="601"/>
                <a:ext cx="176" cy="205"/>
                <a:chOff x="670" y="1152"/>
                <a:chExt cx="180" cy="219"/>
              </a:xfrm>
            </p:grpSpPr>
            <p:sp>
              <p:nvSpPr>
                <p:cNvPr id="104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670" y="1152"/>
                  <a:ext cx="180" cy="1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5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670" y="1198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6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79" name="Group 100"/>
              <p:cNvGrpSpPr>
                <a:grpSpLocks/>
              </p:cNvGrpSpPr>
              <p:nvPr/>
            </p:nvGrpSpPr>
            <p:grpSpPr bwMode="auto">
              <a:xfrm>
                <a:off x="1141" y="601"/>
                <a:ext cx="151" cy="204"/>
                <a:chOff x="683" y="1152"/>
                <a:chExt cx="155" cy="219"/>
              </a:xfrm>
            </p:grpSpPr>
            <p:sp>
              <p:nvSpPr>
                <p:cNvPr id="101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683" y="1152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2" name="Text Box 102"/>
                <p:cNvSpPr txBox="1">
                  <a:spLocks noChangeArrowheads="1"/>
                </p:cNvSpPr>
                <p:nvPr/>
              </p:nvSpPr>
              <p:spPr bwMode="auto">
                <a:xfrm>
                  <a:off x="683" y="1198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3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683" y="1246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80" name="Group 104"/>
              <p:cNvGrpSpPr>
                <a:grpSpLocks/>
              </p:cNvGrpSpPr>
              <p:nvPr/>
            </p:nvGrpSpPr>
            <p:grpSpPr bwMode="auto">
              <a:xfrm>
                <a:off x="940" y="788"/>
                <a:ext cx="176" cy="207"/>
                <a:chOff x="670" y="1150"/>
                <a:chExt cx="180" cy="221"/>
              </a:xfrm>
            </p:grpSpPr>
            <p:sp>
              <p:nvSpPr>
                <p:cNvPr id="98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670" y="1150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9" name="Text Box 106"/>
                <p:cNvSpPr txBox="1">
                  <a:spLocks noChangeArrowheads="1"/>
                </p:cNvSpPr>
                <p:nvPr/>
              </p:nvSpPr>
              <p:spPr bwMode="auto">
                <a:xfrm>
                  <a:off x="670" y="1197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100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670" y="1246"/>
                  <a:ext cx="180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81" name="Group 108"/>
              <p:cNvGrpSpPr>
                <a:grpSpLocks/>
              </p:cNvGrpSpPr>
              <p:nvPr/>
            </p:nvGrpSpPr>
            <p:grpSpPr bwMode="auto">
              <a:xfrm>
                <a:off x="1141" y="788"/>
                <a:ext cx="151" cy="207"/>
                <a:chOff x="683" y="1150"/>
                <a:chExt cx="155" cy="221"/>
              </a:xfrm>
            </p:grpSpPr>
            <p:sp>
              <p:nvSpPr>
                <p:cNvPr id="95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683" y="1150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6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683" y="1197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7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683" y="1246"/>
                  <a:ext cx="155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..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sp>
            <p:nvSpPr>
              <p:cNvPr id="82" name="Text Box 112"/>
              <p:cNvSpPr txBox="1">
                <a:spLocks noChangeArrowheads="1"/>
              </p:cNvSpPr>
              <p:nvPr/>
            </p:nvSpPr>
            <p:spPr bwMode="auto">
              <a:xfrm>
                <a:off x="1133" y="332"/>
                <a:ext cx="168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600" b="1" dirty="0">
                    <a:solidFill>
                      <a:schemeClr val="tx1"/>
                    </a:solidFill>
                    <a:latin typeface="Verdana" charset="0"/>
                  </a:rPr>
                  <a:t>...</a:t>
                </a:r>
                <a:endParaRPr lang="en-US" b="1" dirty="0">
                  <a:solidFill>
                    <a:schemeClr val="tx1"/>
                  </a:solidFill>
                  <a:latin typeface="Verdana" charset="0"/>
                </a:endParaRPr>
              </a:p>
            </p:txBody>
          </p:sp>
          <p:grpSp>
            <p:nvGrpSpPr>
              <p:cNvPr id="83" name="Group 113"/>
              <p:cNvGrpSpPr>
                <a:grpSpLocks/>
              </p:cNvGrpSpPr>
              <p:nvPr/>
            </p:nvGrpSpPr>
            <p:grpSpPr bwMode="auto">
              <a:xfrm>
                <a:off x="214" y="442"/>
                <a:ext cx="326" cy="184"/>
                <a:chOff x="327" y="787"/>
                <a:chExt cx="333" cy="198"/>
              </a:xfrm>
            </p:grpSpPr>
            <p:sp>
              <p:nvSpPr>
                <p:cNvPr id="92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327" y="787"/>
                  <a:ext cx="302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xcccxv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3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418" y="826"/>
                  <a:ext cx="242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4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415" y="860"/>
                  <a:ext cx="242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84" name="Group 117"/>
              <p:cNvGrpSpPr>
                <a:grpSpLocks/>
              </p:cNvGrpSpPr>
              <p:nvPr/>
            </p:nvGrpSpPr>
            <p:grpSpPr bwMode="auto">
              <a:xfrm>
                <a:off x="220" y="599"/>
                <a:ext cx="326" cy="185"/>
                <a:chOff x="327" y="786"/>
                <a:chExt cx="334" cy="199"/>
              </a:xfrm>
            </p:grpSpPr>
            <p:sp>
              <p:nvSpPr>
                <p:cNvPr id="89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327" y="786"/>
                  <a:ext cx="30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xcccxv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0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418" y="826"/>
                  <a:ext cx="24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91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415" y="860"/>
                  <a:ext cx="24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  <p:grpSp>
            <p:nvGrpSpPr>
              <p:cNvPr id="85" name="Group 121"/>
              <p:cNvGrpSpPr>
                <a:grpSpLocks/>
              </p:cNvGrpSpPr>
              <p:nvPr/>
            </p:nvGrpSpPr>
            <p:grpSpPr bwMode="auto">
              <a:xfrm>
                <a:off x="220" y="773"/>
                <a:ext cx="326" cy="186"/>
                <a:chOff x="327" y="785"/>
                <a:chExt cx="334" cy="200"/>
              </a:xfrm>
            </p:grpSpPr>
            <p:sp>
              <p:nvSpPr>
                <p:cNvPr id="86" name="Text Box 122"/>
                <p:cNvSpPr txBox="1">
                  <a:spLocks noChangeArrowheads="1"/>
                </p:cNvSpPr>
                <p:nvPr/>
              </p:nvSpPr>
              <p:spPr bwMode="auto">
                <a:xfrm>
                  <a:off x="327" y="785"/>
                  <a:ext cx="30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xcccxv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87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418" y="827"/>
                  <a:ext cx="24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  <p:sp>
              <p:nvSpPr>
                <p:cNvPr id="88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415" y="860"/>
                  <a:ext cx="243" cy="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600" b="1" dirty="0">
                      <a:solidFill>
                        <a:schemeClr val="tx1"/>
                      </a:solidFill>
                      <a:latin typeface="Verdana" charset="0"/>
                    </a:rPr>
                    <a:t>xccx</a:t>
                  </a:r>
                  <a:endParaRPr lang="en-US" b="1" dirty="0">
                    <a:solidFill>
                      <a:schemeClr val="tx1"/>
                    </a:solidFill>
                    <a:latin typeface="Verdana" charset="0"/>
                  </a:endParaRPr>
                </a:p>
              </p:txBody>
            </p:sp>
          </p:grpSp>
        </p:grpSp>
      </p:grpSp>
      <p:sp>
        <p:nvSpPr>
          <p:cNvPr id="125" name="Text Box 5"/>
          <p:cNvSpPr txBox="1">
            <a:spLocks noChangeArrowheads="1"/>
          </p:cNvSpPr>
          <p:nvPr/>
        </p:nvSpPr>
        <p:spPr bwMode="auto">
          <a:xfrm>
            <a:off x="3351213" y="6019026"/>
            <a:ext cx="36311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 b="1" dirty="0">
                <a:latin typeface="+mn-lt"/>
              </a:rPr>
              <a:t>Service Information - Acme Local Handle Service</a:t>
            </a:r>
            <a:r>
              <a:rPr lang="en-US" sz="120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17"/>
          <p:cNvSpPr>
            <a:spLocks noChangeArrowheads="1"/>
          </p:cNvSpPr>
          <p:nvPr/>
        </p:nvSpPr>
        <p:spPr bwMode="auto">
          <a:xfrm>
            <a:off x="2971800" y="3048000"/>
            <a:ext cx="5029200" cy="2743200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>
            <a:prstShdw prst="shdw17" dist="17961" dir="2700000">
              <a:srgbClr val="737373">
                <a:alpha val="74997"/>
              </a:srgbClr>
            </a:prstShdw>
          </a:effectLst>
        </p:spPr>
        <p:txBody>
          <a:bodyPr wrap="none" tIns="0" bIns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50108" y="2819400"/>
            <a:ext cx="1693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Client gets request</a:t>
            </a:r>
          </a:p>
          <a:p>
            <a:pPr algn="ctr"/>
            <a:r>
              <a:rPr lang="en-US" sz="1200" dirty="0" smtClean="0">
                <a:latin typeface="+mn-lt"/>
              </a:rPr>
              <a:t>to resolve hdl:123/456</a:t>
            </a:r>
            <a:endParaRPr lang="en-US" sz="1200" dirty="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78708" y="1143000"/>
            <a:ext cx="1346200" cy="1714500"/>
            <a:chOff x="1278708" y="1143000"/>
            <a:chExt cx="1346200" cy="1714500"/>
          </a:xfrm>
        </p:grpSpPr>
        <p:grpSp>
          <p:nvGrpSpPr>
            <p:cNvPr id="6" name="Group 14"/>
            <p:cNvGrpSpPr/>
            <p:nvPr/>
          </p:nvGrpSpPr>
          <p:grpSpPr>
            <a:xfrm>
              <a:off x="1278708" y="1143000"/>
              <a:ext cx="1346200" cy="1714500"/>
              <a:chOff x="1278708" y="1143000"/>
              <a:chExt cx="1346200" cy="1714500"/>
            </a:xfrm>
          </p:grpSpPr>
          <p:pic>
            <p:nvPicPr>
              <p:cNvPr id="10" name="Picture 2" descr="C:\Users\crey\AppData\Local\Microsoft\Windows\Temporary Internet Files\Content.IE5\7S2I6YC0\MC900436075[1].wm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278708" y="1143000"/>
                <a:ext cx="1346200" cy="1714500"/>
              </a:xfrm>
              <a:prstGeom prst="rect">
                <a:avLst/>
              </a:prstGeom>
              <a:noFill/>
            </p:spPr>
          </p:pic>
          <p:sp>
            <p:nvSpPr>
              <p:cNvPr id="11" name="Rounded Rectangle 10"/>
              <p:cNvSpPr/>
              <p:nvPr/>
            </p:nvSpPr>
            <p:spPr>
              <a:xfrm>
                <a:off x="1647824" y="1504950"/>
                <a:ext cx="523875" cy="609600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1752600" y="1600200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752600" y="1647825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752600" y="1704975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1600200" y="1752600"/>
              <a:ext cx="627095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latin typeface="+mj-lt"/>
                </a:rPr>
                <a:t>hdl:123/456</a:t>
              </a:r>
              <a:endParaRPr lang="en-US" sz="700" dirty="0">
                <a:latin typeface="+mj-lt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752600" y="1946687"/>
              <a:ext cx="304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52600" y="1994312"/>
              <a:ext cx="304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581400" y="2209800"/>
            <a:ext cx="18295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200" dirty="0">
                <a:latin typeface="+mn-lt"/>
              </a:rPr>
              <a:t>3. Client queries Server 3</a:t>
            </a:r>
          </a:p>
          <a:p>
            <a:pPr algn="l"/>
            <a:r>
              <a:rPr lang="en-US" sz="1200" dirty="0">
                <a:latin typeface="+mn-lt"/>
              </a:rPr>
              <a:t>    in Secondary Site A</a:t>
            </a:r>
          </a:p>
          <a:p>
            <a:pPr algn="l"/>
            <a:r>
              <a:rPr lang="en-US" sz="1200" dirty="0">
                <a:latin typeface="+mn-lt"/>
              </a:rPr>
              <a:t>    for 10.1000/1</a:t>
            </a:r>
          </a:p>
        </p:txBody>
      </p:sp>
      <p:grpSp>
        <p:nvGrpSpPr>
          <p:cNvPr id="19" name="Group 23"/>
          <p:cNvGrpSpPr>
            <a:grpSpLocks/>
          </p:cNvGrpSpPr>
          <p:nvPr/>
        </p:nvGrpSpPr>
        <p:grpSpPr bwMode="auto">
          <a:xfrm>
            <a:off x="5486400" y="3200400"/>
            <a:ext cx="1600200" cy="990600"/>
            <a:chOff x="3072" y="2352"/>
            <a:chExt cx="1008" cy="624"/>
          </a:xfrm>
        </p:grpSpPr>
        <p:sp>
          <p:nvSpPr>
            <p:cNvPr id="20" name="Oval 24"/>
            <p:cNvSpPr>
              <a:spLocks noChangeArrowheads="1"/>
            </p:cNvSpPr>
            <p:nvPr/>
          </p:nvSpPr>
          <p:spPr bwMode="auto">
            <a:xfrm>
              <a:off x="3072" y="2352"/>
              <a:ext cx="1008" cy="624"/>
            </a:xfrm>
            <a:prstGeom prst="ellipse">
              <a:avLst/>
            </a:prstGeom>
            <a:solidFill>
              <a:srgbClr val="FF9966"/>
            </a:solidFill>
            <a:ln w="12700">
              <a:noFill/>
              <a:round/>
              <a:headEnd/>
              <a:tailEnd/>
            </a:ln>
            <a:effectLst>
              <a:prstShdw prst="shdw17" dist="17961" dir="2700000">
                <a:srgbClr val="995C3D">
                  <a:alpha val="74997"/>
                </a:srgbClr>
              </a:prstShdw>
            </a:effectLst>
          </p:spPr>
          <p:txBody>
            <a:bodyPr wrap="none" tIns="0" bIns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Oval 25"/>
            <p:cNvSpPr>
              <a:spLocks noChangeArrowheads="1"/>
            </p:cNvSpPr>
            <p:nvPr/>
          </p:nvSpPr>
          <p:spPr bwMode="auto">
            <a:xfrm>
              <a:off x="3456" y="2478"/>
              <a:ext cx="240" cy="336"/>
            </a:xfrm>
            <a:prstGeom prst="ellipse">
              <a:avLst/>
            </a:prstGeom>
            <a:solidFill>
              <a:schemeClr val="bg2"/>
            </a:solidFill>
            <a:ln w="12700">
              <a:noFill/>
              <a:round/>
              <a:headEnd/>
              <a:tailEnd/>
            </a:ln>
            <a:effectLst>
              <a:prstShdw prst="shdw17" dist="17961" dir="2700000">
                <a:srgbClr val="4D4D4D"/>
              </a:prstShdw>
            </a:effectLst>
          </p:spPr>
          <p:txBody>
            <a:bodyPr wrap="none" tIns="0" bIns="0" anchor="ctr"/>
            <a:lstStyle/>
            <a:p>
              <a:pPr algn="ctr"/>
              <a:r>
                <a:rPr lang="en-US" sz="1400" dirty="0"/>
                <a:t>#1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2" name="Oval 26"/>
          <p:cNvSpPr>
            <a:spLocks noChangeArrowheads="1"/>
          </p:cNvSpPr>
          <p:nvPr/>
        </p:nvSpPr>
        <p:spPr bwMode="auto">
          <a:xfrm>
            <a:off x="4876800" y="4419600"/>
            <a:ext cx="1600200" cy="990600"/>
          </a:xfrm>
          <a:prstGeom prst="ellipse">
            <a:avLst/>
          </a:prstGeom>
          <a:solidFill>
            <a:srgbClr val="FF9966"/>
          </a:solidFill>
          <a:ln w="12700">
            <a:noFill/>
            <a:round/>
            <a:headEnd/>
            <a:tailEnd/>
          </a:ln>
          <a:effectLst>
            <a:prstShdw prst="shdw17" dist="17961" dir="2700000">
              <a:srgbClr val="995C3D">
                <a:alpha val="74997"/>
              </a:srgbClr>
            </a:prstShdw>
          </a:effectLst>
        </p:spPr>
        <p:txBody>
          <a:bodyPr wrap="none" tIns="0" bIns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Oval 27"/>
          <p:cNvSpPr>
            <a:spLocks noChangeArrowheads="1"/>
          </p:cNvSpPr>
          <p:nvPr/>
        </p:nvSpPr>
        <p:spPr bwMode="auto">
          <a:xfrm>
            <a:off x="5029200" y="4648200"/>
            <a:ext cx="381000" cy="533400"/>
          </a:xfrm>
          <a:prstGeom prst="ellipse">
            <a:avLst/>
          </a:prstGeom>
          <a:solidFill>
            <a:schemeClr val="bg2"/>
          </a:solidFill>
          <a:ln w="12700">
            <a:noFill/>
            <a:round/>
            <a:headEnd/>
            <a:tailEnd/>
          </a:ln>
          <a:effectLst>
            <a:prstShdw prst="shdw17" dist="17961" dir="2700000">
              <a:srgbClr val="4D4D4D"/>
            </a:prstShdw>
          </a:effectLst>
        </p:spPr>
        <p:txBody>
          <a:bodyPr wrap="none" tIns="0" bIns="0" anchor="ctr"/>
          <a:lstStyle/>
          <a:p>
            <a:pPr algn="ctr"/>
            <a:r>
              <a:rPr lang="en-US" sz="1400" dirty="0"/>
              <a:t>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Oval 28"/>
          <p:cNvSpPr>
            <a:spLocks noChangeArrowheads="1"/>
          </p:cNvSpPr>
          <p:nvPr/>
        </p:nvSpPr>
        <p:spPr bwMode="auto">
          <a:xfrm>
            <a:off x="5486400" y="4495800"/>
            <a:ext cx="381000" cy="533400"/>
          </a:xfrm>
          <a:prstGeom prst="ellipse">
            <a:avLst/>
          </a:prstGeom>
          <a:solidFill>
            <a:schemeClr val="bg2"/>
          </a:solidFill>
          <a:ln w="12700">
            <a:noFill/>
            <a:round/>
            <a:headEnd/>
            <a:tailEnd/>
          </a:ln>
          <a:effectLst>
            <a:prstShdw prst="shdw17" dist="17961" dir="2700000">
              <a:srgbClr val="4D4D4D"/>
            </a:prstShdw>
          </a:effectLst>
        </p:spPr>
        <p:txBody>
          <a:bodyPr wrap="none" tIns="0" bIns="0" anchor="ctr"/>
          <a:lstStyle/>
          <a:p>
            <a:pPr algn="ctr"/>
            <a:r>
              <a:rPr lang="en-US" sz="1400" dirty="0"/>
              <a:t>#2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Oval 29"/>
          <p:cNvSpPr>
            <a:spLocks noChangeArrowheads="1"/>
          </p:cNvSpPr>
          <p:nvPr/>
        </p:nvSpPr>
        <p:spPr bwMode="auto">
          <a:xfrm>
            <a:off x="5943600" y="4724400"/>
            <a:ext cx="381000" cy="533400"/>
          </a:xfrm>
          <a:prstGeom prst="ellipse">
            <a:avLst/>
          </a:prstGeom>
          <a:solidFill>
            <a:schemeClr val="bg2"/>
          </a:solidFill>
          <a:ln w="12700">
            <a:noFill/>
            <a:round/>
            <a:headEnd/>
            <a:tailEnd/>
          </a:ln>
          <a:effectLst>
            <a:prstShdw prst="shdw17" dist="17961" dir="2700000">
              <a:srgbClr val="4D4D4D"/>
            </a:prstShdw>
          </a:effectLst>
        </p:spPr>
        <p:txBody>
          <a:bodyPr wrap="none" tIns="0" bIns="0" anchor="ctr"/>
          <a:lstStyle/>
          <a:p>
            <a:pPr algn="ctr"/>
            <a:r>
              <a:rPr lang="en-US" sz="1400" dirty="0"/>
              <a:t>#3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5095875" y="5426611"/>
            <a:ext cx="1354538" cy="1846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+mn-lt"/>
              </a:rPr>
              <a:t>Secondary Site A</a:t>
            </a: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5649913" y="4197886"/>
            <a:ext cx="1354538" cy="1846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+mn-lt"/>
              </a:rPr>
              <a:t>Secondary Site B</a:t>
            </a:r>
          </a:p>
        </p:txBody>
      </p:sp>
      <p:sp>
        <p:nvSpPr>
          <p:cNvPr id="29" name="Text Box 34"/>
          <p:cNvSpPr txBox="1">
            <a:spLocks noChangeArrowheads="1"/>
          </p:cNvSpPr>
          <p:nvPr/>
        </p:nvSpPr>
        <p:spPr bwMode="auto">
          <a:xfrm>
            <a:off x="4324350" y="5867400"/>
            <a:ext cx="2514600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tIns="0" bIns="0" anchor="ctr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+mn-lt"/>
              </a:rPr>
              <a:t>Acme 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Local Handle </a:t>
            </a:r>
            <a:r>
              <a:rPr lang="en-US" sz="1400" dirty="0">
                <a:solidFill>
                  <a:schemeClr val="tx1"/>
                </a:solidFill>
                <a:latin typeface="+mn-lt"/>
              </a:rPr>
              <a:t>Service</a:t>
            </a:r>
          </a:p>
        </p:txBody>
      </p:sp>
      <p:sp>
        <p:nvSpPr>
          <p:cNvPr id="32" name="Oval 31"/>
          <p:cNvSpPr/>
          <p:nvPr/>
        </p:nvSpPr>
        <p:spPr>
          <a:xfrm>
            <a:off x="6019800" y="1371600"/>
            <a:ext cx="2286000" cy="1219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Global Handle Registry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endCxn id="25" idx="1"/>
          </p:cNvCxnSpPr>
          <p:nvPr/>
        </p:nvCxnSpPr>
        <p:spPr>
          <a:xfrm>
            <a:off x="2667002" y="2057402"/>
            <a:ext cx="3332394" cy="27451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18"/>
          <p:cNvGrpSpPr>
            <a:grpSpLocks/>
          </p:cNvGrpSpPr>
          <p:nvPr/>
        </p:nvGrpSpPr>
        <p:grpSpPr bwMode="auto">
          <a:xfrm>
            <a:off x="3200400" y="4038600"/>
            <a:ext cx="1600200" cy="990600"/>
            <a:chOff x="2016" y="2592"/>
            <a:chExt cx="1008" cy="624"/>
          </a:xfrm>
        </p:grpSpPr>
        <p:sp>
          <p:nvSpPr>
            <p:cNvPr id="36" name="Oval 19"/>
            <p:cNvSpPr>
              <a:spLocks noChangeArrowheads="1"/>
            </p:cNvSpPr>
            <p:nvPr/>
          </p:nvSpPr>
          <p:spPr bwMode="auto">
            <a:xfrm>
              <a:off x="2016" y="2592"/>
              <a:ext cx="1008" cy="624"/>
            </a:xfrm>
            <a:prstGeom prst="ellipse">
              <a:avLst/>
            </a:prstGeom>
            <a:solidFill>
              <a:srgbClr val="FF9966"/>
            </a:solidFill>
            <a:ln w="12700">
              <a:noFill/>
              <a:round/>
              <a:headEnd/>
              <a:tailEnd/>
            </a:ln>
            <a:effectLst>
              <a:prstShdw prst="shdw17" dist="17961" dir="2700000">
                <a:srgbClr val="995C3D">
                  <a:alpha val="74997"/>
                </a:srgbClr>
              </a:prstShdw>
            </a:effectLst>
          </p:spPr>
          <p:txBody>
            <a:bodyPr wrap="none" tIns="0" bIns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37" name="Group 20"/>
            <p:cNvGrpSpPr>
              <a:grpSpLocks/>
            </p:cNvGrpSpPr>
            <p:nvPr/>
          </p:nvGrpSpPr>
          <p:grpSpPr bwMode="auto">
            <a:xfrm>
              <a:off x="2256" y="2736"/>
              <a:ext cx="528" cy="336"/>
              <a:chOff x="3792" y="2832"/>
              <a:chExt cx="528" cy="336"/>
            </a:xfrm>
          </p:grpSpPr>
          <p:sp>
            <p:nvSpPr>
              <p:cNvPr id="38" name="Oval 21"/>
              <p:cNvSpPr>
                <a:spLocks noChangeArrowheads="1"/>
              </p:cNvSpPr>
              <p:nvPr/>
            </p:nvSpPr>
            <p:spPr bwMode="auto">
              <a:xfrm>
                <a:off x="3792" y="2832"/>
                <a:ext cx="240" cy="336"/>
              </a:xfrm>
              <a:prstGeom prst="ellipse">
                <a:avLst/>
              </a:prstGeom>
              <a:solidFill>
                <a:schemeClr val="bg2"/>
              </a:solidFill>
              <a:ln w="12700">
                <a:noFill/>
                <a:round/>
                <a:headEnd/>
                <a:tailEnd/>
              </a:ln>
              <a:effectLst>
                <a:prstShdw prst="shdw17" dist="17961" dir="2700000">
                  <a:srgbClr val="4D4D4D"/>
                </a:prstShdw>
              </a:effectLst>
            </p:spPr>
            <p:txBody>
              <a:bodyPr wrap="none" tIns="0" bIns="0" anchor="ctr"/>
              <a:lstStyle/>
              <a:p>
                <a:pPr algn="ctr"/>
                <a:r>
                  <a:rPr lang="en-US" sz="1400" dirty="0"/>
                  <a:t>#1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Oval 22"/>
              <p:cNvSpPr>
                <a:spLocks noChangeArrowheads="1"/>
              </p:cNvSpPr>
              <p:nvPr/>
            </p:nvSpPr>
            <p:spPr bwMode="auto">
              <a:xfrm>
                <a:off x="4080" y="2832"/>
                <a:ext cx="240" cy="336"/>
              </a:xfrm>
              <a:prstGeom prst="ellipse">
                <a:avLst/>
              </a:prstGeom>
              <a:solidFill>
                <a:schemeClr val="bg2"/>
              </a:solidFill>
              <a:ln w="12700">
                <a:noFill/>
                <a:round/>
                <a:headEnd/>
                <a:tailEnd/>
              </a:ln>
              <a:effectLst>
                <a:prstShdw prst="shdw17" dist="17961" dir="2700000">
                  <a:srgbClr val="4D4D4D"/>
                </a:prstShdw>
              </a:effectLst>
            </p:spPr>
            <p:txBody>
              <a:bodyPr wrap="none" tIns="0" bIns="0" anchor="ctr"/>
              <a:lstStyle/>
              <a:p>
                <a:pPr algn="ctr"/>
                <a:r>
                  <a:rPr lang="en-US" sz="1400" dirty="0"/>
                  <a:t>#2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3581400" y="5105400"/>
            <a:ext cx="1064202" cy="1846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  <a:latin typeface="+mn-lt"/>
              </a:rPr>
              <a:t>Primary Site</a:t>
            </a:r>
            <a:endParaRPr lang="en-US" sz="12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7"/>
          <p:cNvSpPr>
            <a:spLocks noChangeArrowheads="1"/>
          </p:cNvSpPr>
          <p:nvPr/>
        </p:nvSpPr>
        <p:spPr bwMode="auto">
          <a:xfrm>
            <a:off x="2971800" y="3048000"/>
            <a:ext cx="5029200" cy="2743200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>
            <a:prstShdw prst="shdw17" dist="17961" dir="2700000">
              <a:srgbClr val="737373">
                <a:alpha val="74997"/>
              </a:srgbClr>
            </a:prstShdw>
          </a:effectLst>
        </p:spPr>
        <p:txBody>
          <a:bodyPr wrap="none" tIns="0" bIns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50108" y="2819400"/>
            <a:ext cx="1693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Client gets request</a:t>
            </a:r>
          </a:p>
          <a:p>
            <a:pPr algn="ctr"/>
            <a:r>
              <a:rPr lang="en-US" sz="1200" dirty="0" smtClean="0">
                <a:latin typeface="+mn-lt"/>
              </a:rPr>
              <a:t>to resolve hdl:123/456</a:t>
            </a:r>
            <a:endParaRPr lang="en-US" sz="1200" dirty="0"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278708" y="1143000"/>
            <a:ext cx="1346200" cy="1714500"/>
            <a:chOff x="1278708" y="1143000"/>
            <a:chExt cx="1346200" cy="1714500"/>
          </a:xfrm>
        </p:grpSpPr>
        <p:grpSp>
          <p:nvGrpSpPr>
            <p:cNvPr id="7" name="Group 14"/>
            <p:cNvGrpSpPr/>
            <p:nvPr/>
          </p:nvGrpSpPr>
          <p:grpSpPr>
            <a:xfrm>
              <a:off x="1278708" y="1143000"/>
              <a:ext cx="1346200" cy="1714500"/>
              <a:chOff x="1278708" y="1143000"/>
              <a:chExt cx="1346200" cy="1714500"/>
            </a:xfrm>
          </p:grpSpPr>
          <p:pic>
            <p:nvPicPr>
              <p:cNvPr id="11" name="Picture 2" descr="C:\Users\crey\AppData\Local\Microsoft\Windows\Temporary Internet Files\Content.IE5\7S2I6YC0\MC900436075[1].wm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278708" y="1143000"/>
                <a:ext cx="1346200" cy="1714500"/>
              </a:xfrm>
              <a:prstGeom prst="rect">
                <a:avLst/>
              </a:prstGeom>
              <a:noFill/>
            </p:spPr>
          </p:pic>
          <p:sp>
            <p:nvSpPr>
              <p:cNvPr id="12" name="Rounded Rectangle 11"/>
              <p:cNvSpPr/>
              <p:nvPr/>
            </p:nvSpPr>
            <p:spPr>
              <a:xfrm>
                <a:off x="1647824" y="1504950"/>
                <a:ext cx="523875" cy="609600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1752600" y="1600200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752600" y="1647825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752600" y="1704975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6"/>
            <p:cNvSpPr txBox="1"/>
            <p:nvPr/>
          </p:nvSpPr>
          <p:spPr>
            <a:xfrm>
              <a:off x="1600200" y="1752600"/>
              <a:ext cx="627095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latin typeface="+mj-lt"/>
                </a:rPr>
                <a:t>hdl:123/456</a:t>
              </a:r>
              <a:endParaRPr lang="en-US" sz="700" dirty="0">
                <a:latin typeface="+mj-lt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752600" y="1946687"/>
              <a:ext cx="304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52600" y="1994312"/>
              <a:ext cx="304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23"/>
          <p:cNvGrpSpPr>
            <a:grpSpLocks/>
          </p:cNvGrpSpPr>
          <p:nvPr/>
        </p:nvGrpSpPr>
        <p:grpSpPr bwMode="auto">
          <a:xfrm>
            <a:off x="5486400" y="3200400"/>
            <a:ext cx="1600200" cy="990600"/>
            <a:chOff x="3072" y="2352"/>
            <a:chExt cx="1008" cy="624"/>
          </a:xfrm>
        </p:grpSpPr>
        <p:sp>
          <p:nvSpPr>
            <p:cNvPr id="18" name="Oval 24"/>
            <p:cNvSpPr>
              <a:spLocks noChangeArrowheads="1"/>
            </p:cNvSpPr>
            <p:nvPr/>
          </p:nvSpPr>
          <p:spPr bwMode="auto">
            <a:xfrm>
              <a:off x="3072" y="2352"/>
              <a:ext cx="1008" cy="624"/>
            </a:xfrm>
            <a:prstGeom prst="ellipse">
              <a:avLst/>
            </a:prstGeom>
            <a:solidFill>
              <a:srgbClr val="FF9966"/>
            </a:solidFill>
            <a:ln w="12700">
              <a:noFill/>
              <a:round/>
              <a:headEnd/>
              <a:tailEnd/>
            </a:ln>
            <a:effectLst>
              <a:prstShdw prst="shdw17" dist="17961" dir="2700000">
                <a:srgbClr val="995C3D">
                  <a:alpha val="74997"/>
                </a:srgbClr>
              </a:prstShdw>
            </a:effectLst>
          </p:spPr>
          <p:txBody>
            <a:bodyPr wrap="none" tIns="0" bIns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25"/>
            <p:cNvSpPr>
              <a:spLocks noChangeArrowheads="1"/>
            </p:cNvSpPr>
            <p:nvPr/>
          </p:nvSpPr>
          <p:spPr bwMode="auto">
            <a:xfrm>
              <a:off x="3456" y="2478"/>
              <a:ext cx="240" cy="336"/>
            </a:xfrm>
            <a:prstGeom prst="ellipse">
              <a:avLst/>
            </a:prstGeom>
            <a:solidFill>
              <a:schemeClr val="bg2"/>
            </a:solidFill>
            <a:ln w="12700">
              <a:noFill/>
              <a:round/>
              <a:headEnd/>
              <a:tailEnd/>
            </a:ln>
            <a:effectLst>
              <a:prstShdw prst="shdw17" dist="17961" dir="2700000">
                <a:srgbClr val="4D4D4D"/>
              </a:prstShdw>
            </a:effectLst>
          </p:spPr>
          <p:txBody>
            <a:bodyPr wrap="none" tIns="0" bIns="0" anchor="ctr"/>
            <a:lstStyle/>
            <a:p>
              <a:pPr algn="ctr"/>
              <a:r>
                <a:rPr lang="en-US" sz="1400" dirty="0"/>
                <a:t>#1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Oval 26"/>
          <p:cNvSpPr>
            <a:spLocks noChangeArrowheads="1"/>
          </p:cNvSpPr>
          <p:nvPr/>
        </p:nvSpPr>
        <p:spPr bwMode="auto">
          <a:xfrm>
            <a:off x="4876800" y="4419600"/>
            <a:ext cx="1600200" cy="990600"/>
          </a:xfrm>
          <a:prstGeom prst="ellipse">
            <a:avLst/>
          </a:prstGeom>
          <a:solidFill>
            <a:srgbClr val="FF9966"/>
          </a:solidFill>
          <a:ln w="12700">
            <a:noFill/>
            <a:round/>
            <a:headEnd/>
            <a:tailEnd/>
          </a:ln>
          <a:effectLst>
            <a:prstShdw prst="shdw17" dist="17961" dir="2700000">
              <a:srgbClr val="995C3D">
                <a:alpha val="74997"/>
              </a:srgbClr>
            </a:prstShdw>
          </a:effectLst>
        </p:spPr>
        <p:txBody>
          <a:bodyPr wrap="none" tIns="0" bIns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Oval 27"/>
          <p:cNvSpPr>
            <a:spLocks noChangeArrowheads="1"/>
          </p:cNvSpPr>
          <p:nvPr/>
        </p:nvSpPr>
        <p:spPr bwMode="auto">
          <a:xfrm>
            <a:off x="5029200" y="4648200"/>
            <a:ext cx="381000" cy="533400"/>
          </a:xfrm>
          <a:prstGeom prst="ellipse">
            <a:avLst/>
          </a:prstGeom>
          <a:solidFill>
            <a:schemeClr val="bg2"/>
          </a:solidFill>
          <a:ln w="12700">
            <a:noFill/>
            <a:round/>
            <a:headEnd/>
            <a:tailEnd/>
          </a:ln>
          <a:effectLst>
            <a:prstShdw prst="shdw17" dist="17961" dir="2700000">
              <a:srgbClr val="4D4D4D"/>
            </a:prstShdw>
          </a:effectLst>
        </p:spPr>
        <p:txBody>
          <a:bodyPr wrap="none" tIns="0" bIns="0" anchor="ctr"/>
          <a:lstStyle/>
          <a:p>
            <a:pPr algn="ctr"/>
            <a:r>
              <a:rPr lang="en-US" sz="1400" dirty="0"/>
              <a:t>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Oval 28"/>
          <p:cNvSpPr>
            <a:spLocks noChangeArrowheads="1"/>
          </p:cNvSpPr>
          <p:nvPr/>
        </p:nvSpPr>
        <p:spPr bwMode="auto">
          <a:xfrm>
            <a:off x="5486400" y="4495800"/>
            <a:ext cx="381000" cy="533400"/>
          </a:xfrm>
          <a:prstGeom prst="ellipse">
            <a:avLst/>
          </a:prstGeom>
          <a:solidFill>
            <a:schemeClr val="bg2"/>
          </a:solidFill>
          <a:ln w="12700">
            <a:noFill/>
            <a:round/>
            <a:headEnd/>
            <a:tailEnd/>
          </a:ln>
          <a:effectLst>
            <a:prstShdw prst="shdw17" dist="17961" dir="2700000">
              <a:srgbClr val="4D4D4D"/>
            </a:prstShdw>
          </a:effectLst>
        </p:spPr>
        <p:txBody>
          <a:bodyPr wrap="none" tIns="0" bIns="0" anchor="ctr"/>
          <a:lstStyle/>
          <a:p>
            <a:pPr algn="ctr"/>
            <a:r>
              <a:rPr lang="en-US" sz="1400" dirty="0"/>
              <a:t>#2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Oval 29"/>
          <p:cNvSpPr>
            <a:spLocks noChangeArrowheads="1"/>
          </p:cNvSpPr>
          <p:nvPr/>
        </p:nvSpPr>
        <p:spPr bwMode="auto">
          <a:xfrm>
            <a:off x="5943600" y="4724400"/>
            <a:ext cx="381000" cy="533400"/>
          </a:xfrm>
          <a:prstGeom prst="ellipse">
            <a:avLst/>
          </a:prstGeom>
          <a:solidFill>
            <a:schemeClr val="bg2"/>
          </a:solidFill>
          <a:ln w="12700">
            <a:noFill/>
            <a:round/>
            <a:headEnd/>
            <a:tailEnd/>
          </a:ln>
          <a:effectLst>
            <a:prstShdw prst="shdw17" dist="17961" dir="2700000">
              <a:srgbClr val="4D4D4D"/>
            </a:prstShdw>
          </a:effectLst>
        </p:spPr>
        <p:txBody>
          <a:bodyPr wrap="none" tIns="0" bIns="0" anchor="ctr"/>
          <a:lstStyle/>
          <a:p>
            <a:pPr algn="ctr"/>
            <a:r>
              <a:rPr lang="en-US" sz="1400" dirty="0"/>
              <a:t>#3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095875" y="5426611"/>
            <a:ext cx="1354538" cy="1846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+mn-lt"/>
              </a:rPr>
              <a:t>Secondary Site A</a:t>
            </a:r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5649913" y="4197886"/>
            <a:ext cx="1354538" cy="1846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+mn-lt"/>
              </a:rPr>
              <a:t>Secondary Site B</a:t>
            </a:r>
          </a:p>
        </p:txBody>
      </p:sp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4324350" y="5867400"/>
            <a:ext cx="2514600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tIns="0" bIns="0" anchor="ctr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+mn-lt"/>
              </a:rPr>
              <a:t>Acme 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Local Handle </a:t>
            </a:r>
            <a:r>
              <a:rPr lang="en-US" sz="1400" dirty="0">
                <a:solidFill>
                  <a:schemeClr val="tx1"/>
                </a:solidFill>
                <a:latin typeface="+mn-lt"/>
              </a:rPr>
              <a:t>Service</a:t>
            </a:r>
          </a:p>
        </p:txBody>
      </p:sp>
      <p:sp>
        <p:nvSpPr>
          <p:cNvPr id="27" name="Oval 26"/>
          <p:cNvSpPr/>
          <p:nvPr/>
        </p:nvSpPr>
        <p:spPr>
          <a:xfrm>
            <a:off x="6019800" y="1371600"/>
            <a:ext cx="2286000" cy="1219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Global Handle Registry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endCxn id="23" idx="1"/>
          </p:cNvCxnSpPr>
          <p:nvPr/>
        </p:nvCxnSpPr>
        <p:spPr>
          <a:xfrm>
            <a:off x="2667002" y="2057402"/>
            <a:ext cx="3332394" cy="2745113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18"/>
          <p:cNvGrpSpPr>
            <a:grpSpLocks/>
          </p:cNvGrpSpPr>
          <p:nvPr/>
        </p:nvGrpSpPr>
        <p:grpSpPr bwMode="auto">
          <a:xfrm>
            <a:off x="3200400" y="4038600"/>
            <a:ext cx="1600200" cy="990600"/>
            <a:chOff x="2016" y="2592"/>
            <a:chExt cx="1008" cy="624"/>
          </a:xfrm>
        </p:grpSpPr>
        <p:sp>
          <p:nvSpPr>
            <p:cNvPr id="30" name="Oval 19"/>
            <p:cNvSpPr>
              <a:spLocks noChangeArrowheads="1"/>
            </p:cNvSpPr>
            <p:nvPr/>
          </p:nvSpPr>
          <p:spPr bwMode="auto">
            <a:xfrm>
              <a:off x="2016" y="2592"/>
              <a:ext cx="1008" cy="624"/>
            </a:xfrm>
            <a:prstGeom prst="ellipse">
              <a:avLst/>
            </a:prstGeom>
            <a:solidFill>
              <a:srgbClr val="FF9966"/>
            </a:solidFill>
            <a:ln w="12700">
              <a:noFill/>
              <a:round/>
              <a:headEnd/>
              <a:tailEnd/>
            </a:ln>
            <a:effectLst>
              <a:prstShdw prst="shdw17" dist="17961" dir="2700000">
                <a:srgbClr val="995C3D">
                  <a:alpha val="74997"/>
                </a:srgbClr>
              </a:prstShdw>
            </a:effectLst>
          </p:spPr>
          <p:txBody>
            <a:bodyPr wrap="none" tIns="0" bIns="0" anchor="ctr"/>
            <a:lstStyle/>
            <a:p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31" name="Group 20"/>
            <p:cNvGrpSpPr>
              <a:grpSpLocks/>
            </p:cNvGrpSpPr>
            <p:nvPr/>
          </p:nvGrpSpPr>
          <p:grpSpPr bwMode="auto">
            <a:xfrm>
              <a:off x="2256" y="2736"/>
              <a:ext cx="528" cy="336"/>
              <a:chOff x="3792" y="2832"/>
              <a:chExt cx="528" cy="336"/>
            </a:xfrm>
          </p:grpSpPr>
          <p:sp>
            <p:nvSpPr>
              <p:cNvPr id="32" name="Oval 21"/>
              <p:cNvSpPr>
                <a:spLocks noChangeArrowheads="1"/>
              </p:cNvSpPr>
              <p:nvPr/>
            </p:nvSpPr>
            <p:spPr bwMode="auto">
              <a:xfrm>
                <a:off x="3792" y="2832"/>
                <a:ext cx="240" cy="336"/>
              </a:xfrm>
              <a:prstGeom prst="ellipse">
                <a:avLst/>
              </a:prstGeom>
              <a:solidFill>
                <a:schemeClr val="bg2"/>
              </a:solidFill>
              <a:ln w="12700">
                <a:noFill/>
                <a:round/>
                <a:headEnd/>
                <a:tailEnd/>
              </a:ln>
              <a:effectLst>
                <a:prstShdw prst="shdw17" dist="17961" dir="2700000">
                  <a:srgbClr val="4D4D4D"/>
                </a:prstShdw>
              </a:effectLst>
            </p:spPr>
            <p:txBody>
              <a:bodyPr wrap="none" tIns="0" bIns="0" anchor="ctr"/>
              <a:lstStyle/>
              <a:p>
                <a:pPr algn="ctr"/>
                <a:r>
                  <a:rPr lang="en-US" sz="1400" dirty="0"/>
                  <a:t>#1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Oval 22"/>
              <p:cNvSpPr>
                <a:spLocks noChangeArrowheads="1"/>
              </p:cNvSpPr>
              <p:nvPr/>
            </p:nvSpPr>
            <p:spPr bwMode="auto">
              <a:xfrm>
                <a:off x="4080" y="2832"/>
                <a:ext cx="240" cy="336"/>
              </a:xfrm>
              <a:prstGeom prst="ellipse">
                <a:avLst/>
              </a:prstGeom>
              <a:solidFill>
                <a:schemeClr val="bg2"/>
              </a:solidFill>
              <a:ln w="12700">
                <a:noFill/>
                <a:round/>
                <a:headEnd/>
                <a:tailEnd/>
              </a:ln>
              <a:effectLst>
                <a:prstShdw prst="shdw17" dist="17961" dir="2700000">
                  <a:srgbClr val="4D4D4D"/>
                </a:prstShdw>
              </a:effectLst>
            </p:spPr>
            <p:txBody>
              <a:bodyPr wrap="none" tIns="0" bIns="0" anchor="ctr"/>
              <a:lstStyle/>
              <a:p>
                <a:pPr algn="ctr"/>
                <a:r>
                  <a:rPr lang="en-US" sz="1400" dirty="0"/>
                  <a:t>#2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3581400" y="5105400"/>
            <a:ext cx="1064202" cy="1846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  <a:latin typeface="+mn-lt"/>
              </a:rPr>
              <a:t>Primary Site</a:t>
            </a:r>
            <a:endParaRPr lang="en-US" sz="1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81400" y="2209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tabLst>
                <a:tab pos="171450" algn="l"/>
              </a:tabLst>
            </a:pPr>
            <a:r>
              <a:rPr lang="en-US" sz="1200" dirty="0" smtClean="0">
                <a:latin typeface="+mn-lt"/>
              </a:rPr>
              <a:t>4. Server responds with handle data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Why Worry About Identifiers?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609600"/>
            <a:ext cx="7848600" cy="5791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Managing increasing amounts of primary and secondary data on the Net over long periods of time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Managing increasingly complex data relationships on the Net over long periods of time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When that data, its location(s), responsible parties, and the underlying systems may change dramatically over time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Science builds on past work and increasingly relies on collaboration within virtual distributed communities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All of this absolutely requires reliable, long-term persistent references to bind together the distributed data, processes, and parties involved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24200" y="4569023"/>
            <a:ext cx="2895600" cy="1447800"/>
            <a:chOff x="2976" y="816"/>
            <a:chExt cx="2496" cy="12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" name="Oval 5"/>
            <p:cNvSpPr>
              <a:spLocks noChangeArrowheads="1"/>
            </p:cNvSpPr>
            <p:nvPr/>
          </p:nvSpPr>
          <p:spPr bwMode="auto">
            <a:xfrm>
              <a:off x="2976" y="816"/>
              <a:ext cx="2496" cy="1296"/>
            </a:xfrm>
            <a:prstGeom prst="ellipse">
              <a:avLst/>
            </a:prstGeom>
            <a:solidFill>
              <a:srgbClr val="C0C0C0"/>
            </a:solidFill>
            <a:ln w="12700">
              <a:noFill/>
              <a:round/>
              <a:headEnd/>
              <a:tailEnd/>
            </a:ln>
            <a:effectLst>
              <a:prstShdw prst="shdw17" dist="17961" dir="2700000">
                <a:srgbClr val="C0C0C0">
                  <a:gamma/>
                  <a:shade val="60000"/>
                  <a:invGamma/>
                </a:srgbClr>
              </a:prstShdw>
            </a:effectLst>
          </p:spPr>
          <p:txBody>
            <a:bodyPr wrap="none" tIns="0" bIns="0" anchor="ctr"/>
            <a:lstStyle/>
            <a:p>
              <a:pPr>
                <a:defRPr/>
              </a:pPr>
              <a:endParaRPr lang="en-US" sz="1000" b="1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3120" y="864"/>
              <a:ext cx="2256" cy="1152"/>
              <a:chOff x="2016" y="2304"/>
              <a:chExt cx="2256" cy="1152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2352" y="2400"/>
                <a:ext cx="480" cy="288"/>
                <a:chOff x="2064" y="2496"/>
                <a:chExt cx="480" cy="288"/>
              </a:xfrm>
            </p:grpSpPr>
            <p:sp>
              <p:nvSpPr>
                <p:cNvPr id="33" name="Oval 8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3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118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6" name="Group 10"/>
              <p:cNvGrpSpPr>
                <a:grpSpLocks/>
              </p:cNvGrpSpPr>
              <p:nvPr/>
            </p:nvGrpSpPr>
            <p:grpSpPr bwMode="auto">
              <a:xfrm>
                <a:off x="2016" y="2736"/>
                <a:ext cx="480" cy="288"/>
                <a:chOff x="2064" y="2496"/>
                <a:chExt cx="480" cy="288"/>
              </a:xfrm>
            </p:grpSpPr>
            <p:sp>
              <p:nvSpPr>
                <p:cNvPr id="31" name="Oval 11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3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2640" y="2736"/>
                <a:ext cx="480" cy="288"/>
                <a:chOff x="2064" y="2496"/>
                <a:chExt cx="480" cy="288"/>
              </a:xfrm>
            </p:grpSpPr>
            <p:sp>
              <p:nvSpPr>
                <p:cNvPr id="29" name="Oval 14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3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120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216" y="2736"/>
                <a:ext cx="480" cy="288"/>
                <a:chOff x="2064" y="2496"/>
                <a:chExt cx="480" cy="288"/>
              </a:xfrm>
            </p:grpSpPr>
            <p:sp>
              <p:nvSpPr>
                <p:cNvPr id="27" name="Oval 17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2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9" name="Group 19"/>
              <p:cNvGrpSpPr>
                <a:grpSpLocks/>
              </p:cNvGrpSpPr>
              <p:nvPr/>
            </p:nvGrpSpPr>
            <p:grpSpPr bwMode="auto">
              <a:xfrm>
                <a:off x="2880" y="3168"/>
                <a:ext cx="480" cy="288"/>
                <a:chOff x="2064" y="2496"/>
                <a:chExt cx="480" cy="288"/>
              </a:xfrm>
            </p:grpSpPr>
            <p:sp>
              <p:nvSpPr>
                <p:cNvPr id="25" name="Oval 20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2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118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0" name="Group 22"/>
              <p:cNvGrpSpPr>
                <a:grpSpLocks/>
              </p:cNvGrpSpPr>
              <p:nvPr/>
            </p:nvGrpSpPr>
            <p:grpSpPr bwMode="auto">
              <a:xfrm>
                <a:off x="3792" y="2736"/>
                <a:ext cx="480" cy="288"/>
                <a:chOff x="2064" y="2496"/>
                <a:chExt cx="480" cy="288"/>
              </a:xfrm>
            </p:grpSpPr>
            <p:sp>
              <p:nvSpPr>
                <p:cNvPr id="23" name="Oval 23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2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116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1" name="Group 25"/>
              <p:cNvGrpSpPr>
                <a:grpSpLocks/>
              </p:cNvGrpSpPr>
              <p:nvPr/>
            </p:nvGrpSpPr>
            <p:grpSpPr bwMode="auto">
              <a:xfrm>
                <a:off x="3408" y="3072"/>
                <a:ext cx="480" cy="288"/>
                <a:chOff x="2064" y="2496"/>
                <a:chExt cx="480" cy="288"/>
              </a:xfrm>
            </p:grpSpPr>
            <p:sp>
              <p:nvSpPr>
                <p:cNvPr id="21" name="Oval 26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22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114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2" name="Group 28"/>
              <p:cNvGrpSpPr>
                <a:grpSpLocks/>
              </p:cNvGrpSpPr>
              <p:nvPr/>
            </p:nvGrpSpPr>
            <p:grpSpPr bwMode="auto">
              <a:xfrm>
                <a:off x="3408" y="2400"/>
                <a:ext cx="480" cy="288"/>
                <a:chOff x="2064" y="2496"/>
                <a:chExt cx="480" cy="288"/>
              </a:xfrm>
            </p:grpSpPr>
            <p:sp>
              <p:nvSpPr>
                <p:cNvPr id="19" name="Oval 29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2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114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3" name="Group 31"/>
              <p:cNvGrpSpPr>
                <a:grpSpLocks/>
              </p:cNvGrpSpPr>
              <p:nvPr/>
            </p:nvGrpSpPr>
            <p:grpSpPr bwMode="auto">
              <a:xfrm>
                <a:off x="2880" y="2304"/>
                <a:ext cx="480" cy="288"/>
                <a:chOff x="2064" y="2496"/>
                <a:chExt cx="480" cy="288"/>
              </a:xfrm>
            </p:grpSpPr>
            <p:sp>
              <p:nvSpPr>
                <p:cNvPr id="17" name="Oval 32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12700">
                  <a:solidFill>
                    <a:schemeClr val="accent6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107" y="2572"/>
                  <a:ext cx="384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GHR</a:t>
                  </a:r>
                </a:p>
              </p:txBody>
            </p:sp>
          </p:grpSp>
          <p:grpSp>
            <p:nvGrpSpPr>
              <p:cNvPr id="14" name="Group 34"/>
              <p:cNvGrpSpPr>
                <a:grpSpLocks/>
              </p:cNvGrpSpPr>
              <p:nvPr/>
            </p:nvGrpSpPr>
            <p:grpSpPr bwMode="auto">
              <a:xfrm>
                <a:off x="2352" y="3072"/>
                <a:ext cx="480" cy="288"/>
                <a:chOff x="2064" y="2496"/>
                <a:chExt cx="480" cy="288"/>
              </a:xfrm>
            </p:grpSpPr>
            <p:sp>
              <p:nvSpPr>
                <p:cNvPr id="15" name="Oval 35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118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</p:grpSp>
      </p:grpSp>
      <p:sp>
        <p:nvSpPr>
          <p:cNvPr id="5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025130" y="6093023"/>
            <a:ext cx="1320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Handle System</a:t>
            </a:r>
            <a:endParaRPr lang="en-US" sz="1400" dirty="0">
              <a:latin typeface="+mn-lt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1441755" y="3124200"/>
            <a:ext cx="1606245" cy="1606154"/>
            <a:chOff x="1219200" y="2743200"/>
            <a:chExt cx="1606245" cy="1606154"/>
          </a:xfrm>
        </p:grpSpPr>
        <p:grpSp>
          <p:nvGrpSpPr>
            <p:cNvPr id="88" name="Group 87"/>
            <p:cNvGrpSpPr/>
            <p:nvPr/>
          </p:nvGrpSpPr>
          <p:grpSpPr>
            <a:xfrm>
              <a:off x="1219200" y="3273426"/>
              <a:ext cx="1595245" cy="1075928"/>
              <a:chOff x="1219200" y="3273426"/>
              <a:chExt cx="1595245" cy="1075928"/>
            </a:xfrm>
          </p:grpSpPr>
          <p:pic>
            <p:nvPicPr>
              <p:cNvPr id="47" name="Picture 9" descr="C:\Users\crey\Pictures\Microsoft Clip Organizer\j0431616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47800" y="3273426"/>
                <a:ext cx="917575" cy="917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" name="TextBox 62"/>
              <p:cNvSpPr txBox="1"/>
              <p:nvPr/>
            </p:nvSpPr>
            <p:spPr>
              <a:xfrm>
                <a:off x="1219200" y="4041577"/>
                <a:ext cx="15952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+mn-lt"/>
                  </a:rPr>
                  <a:t>Proxy/Web Server</a:t>
                </a:r>
                <a:endParaRPr lang="en-US" sz="1400" dirty="0">
                  <a:latin typeface="+mn-lt"/>
                </a:endParaRPr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1905000" y="2743200"/>
              <a:ext cx="920445" cy="530225"/>
              <a:chOff x="1905000" y="2743200"/>
              <a:chExt cx="920445" cy="530225"/>
            </a:xfrm>
          </p:grpSpPr>
          <p:sp>
            <p:nvSpPr>
              <p:cNvPr id="45" name="Rectangle 67"/>
              <p:cNvSpPr>
                <a:spLocks noChangeArrowheads="1"/>
              </p:cNvSpPr>
              <p:nvPr/>
            </p:nvSpPr>
            <p:spPr bwMode="auto">
              <a:xfrm>
                <a:off x="1905000" y="2895600"/>
                <a:ext cx="920445" cy="2154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tIns="0" bIns="0" anchor="ctr">
                <a:spAutoFit/>
              </a:bodyPr>
              <a:lstStyle/>
              <a:p>
                <a:pPr>
                  <a:defRPr/>
                </a:pPr>
                <a:r>
                  <a:rPr lang="en-US" sz="1400" dirty="0" smtClean="0">
                    <a:latin typeface="+mn-lt"/>
                    <a:ea typeface="+mn-ea"/>
                  </a:rPr>
                  <a:t>HTTP </a:t>
                </a:r>
                <a:r>
                  <a:rPr lang="en-US" sz="1400" dirty="0">
                    <a:latin typeface="+mn-lt"/>
                    <a:ea typeface="+mn-ea"/>
                  </a:rPr>
                  <a:t>Get</a:t>
                </a:r>
              </a:p>
            </p:txBody>
          </p:sp>
          <p:cxnSp>
            <p:nvCxnSpPr>
              <p:cNvPr id="83" name="Straight Arrow Connector 82"/>
              <p:cNvCxnSpPr>
                <a:endCxn id="47" idx="0"/>
              </p:cNvCxnSpPr>
              <p:nvPr/>
            </p:nvCxnSpPr>
            <p:spPr>
              <a:xfrm rot="16200000" flipH="1">
                <a:off x="1640682" y="3007519"/>
                <a:ext cx="530225" cy="1588"/>
              </a:xfrm>
              <a:prstGeom prst="straightConnector1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9" name="Group 88"/>
          <p:cNvGrpSpPr/>
          <p:nvPr/>
        </p:nvGrpSpPr>
        <p:grpSpPr>
          <a:xfrm>
            <a:off x="2133600" y="4730353"/>
            <a:ext cx="1060757" cy="956843"/>
            <a:chOff x="2209800" y="4504730"/>
            <a:chExt cx="1060757" cy="956843"/>
          </a:xfrm>
        </p:grpSpPr>
        <p:cxnSp>
          <p:nvCxnSpPr>
            <p:cNvPr id="85" name="Shape 84"/>
            <p:cNvCxnSpPr>
              <a:stCxn id="63" idx="2"/>
            </p:cNvCxnSpPr>
            <p:nvPr/>
          </p:nvCxnSpPr>
          <p:spPr>
            <a:xfrm rot="16200000" flipH="1">
              <a:off x="2276546" y="4467563"/>
              <a:ext cx="956843" cy="1031178"/>
            </a:xfrm>
            <a:prstGeom prst="bentConnector2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67"/>
            <p:cNvSpPr>
              <a:spLocks noChangeArrowheads="1"/>
            </p:cNvSpPr>
            <p:nvPr/>
          </p:nvSpPr>
          <p:spPr bwMode="auto">
            <a:xfrm>
              <a:off x="2209800" y="4955977"/>
              <a:ext cx="1006942" cy="4308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>
                <a:defRPr/>
              </a:pPr>
              <a:r>
                <a:rPr lang="en-US" sz="1400" dirty="0" smtClean="0">
                  <a:latin typeface="+mn-lt"/>
                  <a:ea typeface="+mn-ea"/>
                </a:rPr>
                <a:t>Handle</a:t>
              </a:r>
            </a:p>
            <a:p>
              <a:pPr>
                <a:defRPr/>
              </a:pPr>
              <a:r>
                <a:rPr lang="en-US" sz="1400" dirty="0" smtClean="0">
                  <a:latin typeface="+mn-lt"/>
                  <a:ea typeface="+mn-ea"/>
                </a:rPr>
                <a:t>Resolution</a:t>
              </a:r>
              <a:endParaRPr lang="en-US" sz="1400" dirty="0">
                <a:latin typeface="+mn-lt"/>
                <a:ea typeface="+mn-ea"/>
              </a:endParaRPr>
            </a:p>
          </p:txBody>
        </p:sp>
      </p:grpSp>
      <p:pic>
        <p:nvPicPr>
          <p:cNvPr id="98" name="Picture 5" descr="C:\Users\crey\AppData\Local\Microsoft\Windows\Temporary Internet Files\Content.IE5\L6G706JO\MC90044132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04800"/>
            <a:ext cx="2971800" cy="2971800"/>
          </a:xfrm>
          <a:prstGeom prst="rect">
            <a:avLst/>
          </a:prstGeom>
          <a:noFill/>
        </p:spPr>
      </p:pic>
      <p:pic>
        <p:nvPicPr>
          <p:cNvPr id="102" name="Picture 75" descr="C:\Users\crey\AppData\Local\Microsoft\Windows\Temporary Internet Files\Content.IE5\QCV2HOTX\MCj0434828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50" y="990600"/>
            <a:ext cx="2133600" cy="1401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" name="Rounded Rectangle 102"/>
          <p:cNvSpPr/>
          <p:nvPr/>
        </p:nvSpPr>
        <p:spPr>
          <a:xfrm>
            <a:off x="1152525" y="1371600"/>
            <a:ext cx="18288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1143000" y="1524000"/>
            <a:ext cx="17908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j-lt"/>
              </a:rPr>
              <a:t>http://hdl.handle.net/123/456</a:t>
            </a:r>
            <a:endParaRPr lang="en-US" sz="1000" dirty="0">
              <a:latin typeface="+mj-lt"/>
            </a:endParaRPr>
          </a:p>
        </p:txBody>
      </p:sp>
      <p:sp>
        <p:nvSpPr>
          <p:cNvPr id="106" name="Rectangle 67"/>
          <p:cNvSpPr>
            <a:spLocks noChangeArrowheads="1"/>
          </p:cNvSpPr>
          <p:nvPr/>
        </p:nvSpPr>
        <p:spPr bwMode="auto">
          <a:xfrm>
            <a:off x="721037" y="2800350"/>
            <a:ext cx="2621680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>
              <a:defRPr/>
            </a:pPr>
            <a:r>
              <a:rPr lang="en-US" sz="1400" dirty="0" smtClean="0">
                <a:latin typeface="+mn-lt"/>
                <a:ea typeface="+mn-ea"/>
              </a:rPr>
              <a:t>Resolution With a Web Browser</a:t>
            </a:r>
            <a:endParaRPr lang="en-US" sz="140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crey\AppData\Local\Microsoft\Windows\Temporary Internet Files\Content.IE5\L6G706JO\MC90044132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2971800" cy="2971800"/>
          </a:xfrm>
          <a:prstGeom prst="rect">
            <a:avLst/>
          </a:prstGeom>
          <a:noFill/>
        </p:spPr>
      </p:pic>
      <p:sp>
        <p:nvSpPr>
          <p:cNvPr id="5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75" descr="C:\Users\crey\AppData\Local\Microsoft\Windows\Temporary Internet Files\Content.IE5\QCV2HOTX\MCj0434828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990600"/>
            <a:ext cx="2133600" cy="1401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Rounded Rectangle 74"/>
          <p:cNvSpPr/>
          <p:nvPr/>
        </p:nvSpPr>
        <p:spPr>
          <a:xfrm>
            <a:off x="1152525" y="1371600"/>
            <a:ext cx="18288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67"/>
          <p:cNvSpPr>
            <a:spLocks noChangeArrowheads="1"/>
          </p:cNvSpPr>
          <p:nvPr/>
        </p:nvSpPr>
        <p:spPr bwMode="auto">
          <a:xfrm>
            <a:off x="721037" y="2800350"/>
            <a:ext cx="2621680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>
              <a:defRPr/>
            </a:pPr>
            <a:r>
              <a:rPr lang="en-US" sz="1400" dirty="0" smtClean="0">
                <a:latin typeface="+mn-lt"/>
                <a:ea typeface="+mn-ea"/>
              </a:rPr>
              <a:t>Resolution With a Web Browser</a:t>
            </a:r>
            <a:endParaRPr lang="en-US" sz="1400" dirty="0">
              <a:latin typeface="+mn-lt"/>
              <a:ea typeface="+mn-ea"/>
            </a:endParaRPr>
          </a:p>
        </p:txBody>
      </p:sp>
      <p:grpSp>
        <p:nvGrpSpPr>
          <p:cNvPr id="78" name="Group 4"/>
          <p:cNvGrpSpPr>
            <a:grpSpLocks/>
          </p:cNvGrpSpPr>
          <p:nvPr/>
        </p:nvGrpSpPr>
        <p:grpSpPr bwMode="auto">
          <a:xfrm>
            <a:off x="3124200" y="4569023"/>
            <a:ext cx="2895600" cy="1447800"/>
            <a:chOff x="2976" y="816"/>
            <a:chExt cx="2496" cy="12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Oval 5"/>
            <p:cNvSpPr>
              <a:spLocks noChangeArrowheads="1"/>
            </p:cNvSpPr>
            <p:nvPr/>
          </p:nvSpPr>
          <p:spPr bwMode="auto">
            <a:xfrm>
              <a:off x="2976" y="816"/>
              <a:ext cx="2496" cy="1296"/>
            </a:xfrm>
            <a:prstGeom prst="ellipse">
              <a:avLst/>
            </a:prstGeom>
            <a:solidFill>
              <a:srgbClr val="C0C0C0"/>
            </a:solidFill>
            <a:ln w="12700">
              <a:noFill/>
              <a:round/>
              <a:headEnd/>
              <a:tailEnd/>
            </a:ln>
            <a:effectLst>
              <a:prstShdw prst="shdw17" dist="17961" dir="2700000">
                <a:srgbClr val="C0C0C0">
                  <a:gamma/>
                  <a:shade val="60000"/>
                  <a:invGamma/>
                </a:srgbClr>
              </a:prstShdw>
            </a:effectLst>
          </p:spPr>
          <p:txBody>
            <a:bodyPr wrap="none" tIns="0" bIns="0" anchor="ctr"/>
            <a:lstStyle/>
            <a:p>
              <a:pPr>
                <a:defRPr/>
              </a:pPr>
              <a:endParaRPr lang="en-US" sz="1000" b="1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grpSp>
          <p:nvGrpSpPr>
            <p:cNvPr id="80" name="Group 6"/>
            <p:cNvGrpSpPr>
              <a:grpSpLocks/>
            </p:cNvGrpSpPr>
            <p:nvPr/>
          </p:nvGrpSpPr>
          <p:grpSpPr bwMode="auto">
            <a:xfrm>
              <a:off x="3120" y="864"/>
              <a:ext cx="2256" cy="1152"/>
              <a:chOff x="2016" y="2304"/>
              <a:chExt cx="2256" cy="1152"/>
            </a:xfrm>
          </p:grpSpPr>
          <p:grpSp>
            <p:nvGrpSpPr>
              <p:cNvPr id="82" name="Group 7"/>
              <p:cNvGrpSpPr>
                <a:grpSpLocks/>
              </p:cNvGrpSpPr>
              <p:nvPr/>
            </p:nvGrpSpPr>
            <p:grpSpPr bwMode="auto">
              <a:xfrm>
                <a:off x="2352" y="2400"/>
                <a:ext cx="480" cy="288"/>
                <a:chOff x="2064" y="2496"/>
                <a:chExt cx="480" cy="288"/>
              </a:xfrm>
            </p:grpSpPr>
            <p:sp>
              <p:nvSpPr>
                <p:cNvPr id="113" name="Oval 8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118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84" name="Group 10"/>
              <p:cNvGrpSpPr>
                <a:grpSpLocks/>
              </p:cNvGrpSpPr>
              <p:nvPr/>
            </p:nvGrpSpPr>
            <p:grpSpPr bwMode="auto">
              <a:xfrm>
                <a:off x="2016" y="2736"/>
                <a:ext cx="480" cy="288"/>
                <a:chOff x="2064" y="2496"/>
                <a:chExt cx="480" cy="288"/>
              </a:xfrm>
            </p:grpSpPr>
            <p:sp>
              <p:nvSpPr>
                <p:cNvPr id="111" name="Oval 11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87" name="Group 13"/>
              <p:cNvGrpSpPr>
                <a:grpSpLocks/>
              </p:cNvGrpSpPr>
              <p:nvPr/>
            </p:nvGrpSpPr>
            <p:grpSpPr bwMode="auto">
              <a:xfrm>
                <a:off x="2640" y="2736"/>
                <a:ext cx="480" cy="288"/>
                <a:chOff x="2064" y="2496"/>
                <a:chExt cx="480" cy="288"/>
              </a:xfrm>
            </p:grpSpPr>
            <p:sp>
              <p:nvSpPr>
                <p:cNvPr id="109" name="Oval 14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120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88" name="Group 16"/>
              <p:cNvGrpSpPr>
                <a:grpSpLocks/>
              </p:cNvGrpSpPr>
              <p:nvPr/>
            </p:nvGrpSpPr>
            <p:grpSpPr bwMode="auto">
              <a:xfrm>
                <a:off x="3216" y="2736"/>
                <a:ext cx="480" cy="288"/>
                <a:chOff x="2064" y="2496"/>
                <a:chExt cx="480" cy="288"/>
              </a:xfrm>
            </p:grpSpPr>
            <p:sp>
              <p:nvSpPr>
                <p:cNvPr id="107" name="Oval 17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89" name="Group 19"/>
              <p:cNvGrpSpPr>
                <a:grpSpLocks/>
              </p:cNvGrpSpPr>
              <p:nvPr/>
            </p:nvGrpSpPr>
            <p:grpSpPr bwMode="auto">
              <a:xfrm>
                <a:off x="2880" y="3168"/>
                <a:ext cx="480" cy="288"/>
                <a:chOff x="2064" y="2496"/>
                <a:chExt cx="480" cy="288"/>
              </a:xfrm>
            </p:grpSpPr>
            <p:sp>
              <p:nvSpPr>
                <p:cNvPr id="105" name="Oval 20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118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90" name="Group 22"/>
              <p:cNvGrpSpPr>
                <a:grpSpLocks/>
              </p:cNvGrpSpPr>
              <p:nvPr/>
            </p:nvGrpSpPr>
            <p:grpSpPr bwMode="auto">
              <a:xfrm>
                <a:off x="3792" y="2736"/>
                <a:ext cx="480" cy="288"/>
                <a:chOff x="2064" y="2496"/>
                <a:chExt cx="480" cy="288"/>
              </a:xfrm>
            </p:grpSpPr>
            <p:sp>
              <p:nvSpPr>
                <p:cNvPr id="103" name="Oval 23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116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91" name="Group 25"/>
              <p:cNvGrpSpPr>
                <a:grpSpLocks/>
              </p:cNvGrpSpPr>
              <p:nvPr/>
            </p:nvGrpSpPr>
            <p:grpSpPr bwMode="auto">
              <a:xfrm>
                <a:off x="3408" y="3072"/>
                <a:ext cx="480" cy="288"/>
                <a:chOff x="2064" y="2496"/>
                <a:chExt cx="480" cy="288"/>
              </a:xfrm>
            </p:grpSpPr>
            <p:sp>
              <p:nvSpPr>
                <p:cNvPr id="101" name="Oval 26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2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114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92" name="Group 28"/>
              <p:cNvGrpSpPr>
                <a:grpSpLocks/>
              </p:cNvGrpSpPr>
              <p:nvPr/>
            </p:nvGrpSpPr>
            <p:grpSpPr bwMode="auto">
              <a:xfrm>
                <a:off x="3408" y="2400"/>
                <a:ext cx="480" cy="288"/>
                <a:chOff x="2064" y="2496"/>
                <a:chExt cx="480" cy="288"/>
              </a:xfrm>
            </p:grpSpPr>
            <p:sp>
              <p:nvSpPr>
                <p:cNvPr id="99" name="Oval 29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114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93" name="Group 31"/>
              <p:cNvGrpSpPr>
                <a:grpSpLocks/>
              </p:cNvGrpSpPr>
              <p:nvPr/>
            </p:nvGrpSpPr>
            <p:grpSpPr bwMode="auto">
              <a:xfrm>
                <a:off x="2880" y="2304"/>
                <a:ext cx="480" cy="288"/>
                <a:chOff x="2064" y="2496"/>
                <a:chExt cx="480" cy="288"/>
              </a:xfrm>
            </p:grpSpPr>
            <p:sp>
              <p:nvSpPr>
                <p:cNvPr id="97" name="Oval 32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12700">
                  <a:solidFill>
                    <a:schemeClr val="accent6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9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107" y="2572"/>
                  <a:ext cx="384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GHR</a:t>
                  </a:r>
                </a:p>
              </p:txBody>
            </p:sp>
          </p:grpSp>
          <p:grpSp>
            <p:nvGrpSpPr>
              <p:cNvPr id="94" name="Group 34"/>
              <p:cNvGrpSpPr>
                <a:grpSpLocks/>
              </p:cNvGrpSpPr>
              <p:nvPr/>
            </p:nvGrpSpPr>
            <p:grpSpPr bwMode="auto">
              <a:xfrm>
                <a:off x="2352" y="3072"/>
                <a:ext cx="480" cy="288"/>
                <a:chOff x="2064" y="2496"/>
                <a:chExt cx="480" cy="288"/>
              </a:xfrm>
            </p:grpSpPr>
            <p:sp>
              <p:nvSpPr>
                <p:cNvPr id="95" name="Oval 35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9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118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</p:grpSp>
      </p:grpSp>
      <p:sp>
        <p:nvSpPr>
          <p:cNvPr id="115" name="TextBox 114"/>
          <p:cNvSpPr txBox="1"/>
          <p:nvPr/>
        </p:nvSpPr>
        <p:spPr>
          <a:xfrm>
            <a:off x="4025130" y="6093023"/>
            <a:ext cx="1320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Handle System</a:t>
            </a:r>
            <a:endParaRPr lang="en-US" sz="1400" dirty="0"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43000" y="1524000"/>
            <a:ext cx="1685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j-lt"/>
              </a:rPr>
              <a:t>http://acme.com/index.html</a:t>
            </a:r>
            <a:endParaRPr lang="en-US" sz="1000" dirty="0">
              <a:latin typeface="+mj-lt"/>
            </a:endParaRPr>
          </a:p>
        </p:txBody>
      </p:sp>
      <p:grpSp>
        <p:nvGrpSpPr>
          <p:cNvPr id="117" name="Group 87"/>
          <p:cNvGrpSpPr/>
          <p:nvPr/>
        </p:nvGrpSpPr>
        <p:grpSpPr>
          <a:xfrm>
            <a:off x="1441755" y="3654426"/>
            <a:ext cx="1595245" cy="1075928"/>
            <a:chOff x="1219200" y="3273426"/>
            <a:chExt cx="1595245" cy="1075928"/>
          </a:xfrm>
        </p:grpSpPr>
        <p:pic>
          <p:nvPicPr>
            <p:cNvPr id="121" name="Picture 9" descr="C:\Users\crey\Pictures\Microsoft Clip Organizer\j0431616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47800" y="3273426"/>
              <a:ext cx="917575" cy="917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" name="TextBox 121"/>
            <p:cNvSpPr txBox="1"/>
            <p:nvPr/>
          </p:nvSpPr>
          <p:spPr>
            <a:xfrm>
              <a:off x="1219200" y="4041577"/>
              <a:ext cx="15952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+mn-lt"/>
                </a:rPr>
                <a:t>Proxy/Web Server</a:t>
              </a:r>
              <a:endParaRPr lang="en-US" sz="1400" dirty="0">
                <a:latin typeface="+mn-lt"/>
              </a:endParaRPr>
            </a:p>
          </p:txBody>
        </p:sp>
      </p:grpSp>
      <p:grpSp>
        <p:nvGrpSpPr>
          <p:cNvPr id="118" name="Group 86"/>
          <p:cNvGrpSpPr/>
          <p:nvPr/>
        </p:nvGrpSpPr>
        <p:grpSpPr>
          <a:xfrm>
            <a:off x="2127555" y="3124200"/>
            <a:ext cx="1307281" cy="530225"/>
            <a:chOff x="1905000" y="2743200"/>
            <a:chExt cx="1307281" cy="530225"/>
          </a:xfrm>
        </p:grpSpPr>
        <p:sp>
          <p:nvSpPr>
            <p:cNvPr id="119" name="Rectangle 67"/>
            <p:cNvSpPr>
              <a:spLocks noChangeArrowheads="1"/>
            </p:cNvSpPr>
            <p:nvPr/>
          </p:nvSpPr>
          <p:spPr bwMode="auto">
            <a:xfrm>
              <a:off x="1905000" y="2895600"/>
              <a:ext cx="1307281" cy="215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>
                <a:defRPr/>
              </a:pPr>
              <a:r>
                <a:rPr lang="en-US" sz="1400" dirty="0" smtClean="0">
                  <a:latin typeface="+mn-lt"/>
                  <a:ea typeface="+mn-ea"/>
                </a:rPr>
                <a:t>HTTP Redirect</a:t>
              </a:r>
              <a:endParaRPr lang="en-US" sz="1400" dirty="0">
                <a:latin typeface="+mn-lt"/>
                <a:ea typeface="+mn-ea"/>
              </a:endParaRPr>
            </a:p>
          </p:txBody>
        </p:sp>
        <p:cxnSp>
          <p:nvCxnSpPr>
            <p:cNvPr id="120" name="Straight Arrow Connector 119"/>
            <p:cNvCxnSpPr>
              <a:endCxn id="121" idx="0"/>
            </p:cNvCxnSpPr>
            <p:nvPr/>
          </p:nvCxnSpPr>
          <p:spPr>
            <a:xfrm rot="16200000" flipH="1">
              <a:off x="1640682" y="3007519"/>
              <a:ext cx="530225" cy="1588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2133600" y="4730353"/>
            <a:ext cx="1060757" cy="956843"/>
            <a:chOff x="2209800" y="4504730"/>
            <a:chExt cx="1060757" cy="956843"/>
          </a:xfrm>
        </p:grpSpPr>
        <p:cxnSp>
          <p:nvCxnSpPr>
            <p:cNvPr id="124" name="Shape 123"/>
            <p:cNvCxnSpPr>
              <a:stCxn id="122" idx="2"/>
            </p:cNvCxnSpPr>
            <p:nvPr/>
          </p:nvCxnSpPr>
          <p:spPr>
            <a:xfrm rot="16200000" flipH="1">
              <a:off x="2276546" y="4467563"/>
              <a:ext cx="956843" cy="1031178"/>
            </a:xfrm>
            <a:prstGeom prst="bentConnector2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Rectangle 67"/>
            <p:cNvSpPr>
              <a:spLocks noChangeArrowheads="1"/>
            </p:cNvSpPr>
            <p:nvPr/>
          </p:nvSpPr>
          <p:spPr bwMode="auto">
            <a:xfrm>
              <a:off x="2209800" y="4955977"/>
              <a:ext cx="732893" cy="4308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>
                <a:defRPr/>
              </a:pPr>
              <a:r>
                <a:rPr lang="en-US" sz="1400" dirty="0" smtClean="0">
                  <a:latin typeface="+mn-lt"/>
                  <a:ea typeface="+mn-ea"/>
                </a:rPr>
                <a:t>Handle</a:t>
              </a:r>
            </a:p>
            <a:p>
              <a:pPr>
                <a:defRPr/>
              </a:pPr>
              <a:r>
                <a:rPr lang="en-US" sz="1400" dirty="0" smtClean="0">
                  <a:latin typeface="+mn-lt"/>
                  <a:ea typeface="+mn-ea"/>
                </a:rPr>
                <a:t>Data</a:t>
              </a:r>
              <a:endParaRPr lang="en-US" sz="1400" dirty="0">
                <a:latin typeface="+mn-lt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24200" y="4569023"/>
            <a:ext cx="2895600" cy="1447800"/>
            <a:chOff x="2976" y="816"/>
            <a:chExt cx="2496" cy="12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" name="Oval 5"/>
            <p:cNvSpPr>
              <a:spLocks noChangeArrowheads="1"/>
            </p:cNvSpPr>
            <p:nvPr/>
          </p:nvSpPr>
          <p:spPr bwMode="auto">
            <a:xfrm>
              <a:off x="2976" y="816"/>
              <a:ext cx="2496" cy="1296"/>
            </a:xfrm>
            <a:prstGeom prst="ellipse">
              <a:avLst/>
            </a:prstGeom>
            <a:solidFill>
              <a:srgbClr val="C0C0C0"/>
            </a:solidFill>
            <a:ln w="12700">
              <a:noFill/>
              <a:round/>
              <a:headEnd/>
              <a:tailEnd/>
            </a:ln>
            <a:effectLst>
              <a:prstShdw prst="shdw17" dist="17961" dir="2700000">
                <a:srgbClr val="C0C0C0">
                  <a:gamma/>
                  <a:shade val="60000"/>
                  <a:invGamma/>
                </a:srgbClr>
              </a:prstShdw>
            </a:effectLst>
          </p:spPr>
          <p:txBody>
            <a:bodyPr wrap="none" tIns="0" bIns="0" anchor="ctr"/>
            <a:lstStyle/>
            <a:p>
              <a:pPr>
                <a:defRPr/>
              </a:pPr>
              <a:endParaRPr lang="en-US" sz="1000" b="1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3120" y="864"/>
              <a:ext cx="2256" cy="1152"/>
              <a:chOff x="2016" y="2304"/>
              <a:chExt cx="2256" cy="1152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2352" y="2400"/>
                <a:ext cx="480" cy="288"/>
                <a:chOff x="2064" y="2496"/>
                <a:chExt cx="480" cy="288"/>
              </a:xfrm>
            </p:grpSpPr>
            <p:sp>
              <p:nvSpPr>
                <p:cNvPr id="33" name="Oval 8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3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118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6" name="Group 10"/>
              <p:cNvGrpSpPr>
                <a:grpSpLocks/>
              </p:cNvGrpSpPr>
              <p:nvPr/>
            </p:nvGrpSpPr>
            <p:grpSpPr bwMode="auto">
              <a:xfrm>
                <a:off x="2016" y="2736"/>
                <a:ext cx="480" cy="288"/>
                <a:chOff x="2064" y="2496"/>
                <a:chExt cx="480" cy="288"/>
              </a:xfrm>
            </p:grpSpPr>
            <p:sp>
              <p:nvSpPr>
                <p:cNvPr id="31" name="Oval 11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3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2640" y="2736"/>
                <a:ext cx="480" cy="288"/>
                <a:chOff x="2064" y="2496"/>
                <a:chExt cx="480" cy="288"/>
              </a:xfrm>
            </p:grpSpPr>
            <p:sp>
              <p:nvSpPr>
                <p:cNvPr id="29" name="Oval 14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3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120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216" y="2736"/>
                <a:ext cx="480" cy="288"/>
                <a:chOff x="2064" y="2496"/>
                <a:chExt cx="480" cy="288"/>
              </a:xfrm>
            </p:grpSpPr>
            <p:sp>
              <p:nvSpPr>
                <p:cNvPr id="27" name="Oval 17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2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9" name="Group 19"/>
              <p:cNvGrpSpPr>
                <a:grpSpLocks/>
              </p:cNvGrpSpPr>
              <p:nvPr/>
            </p:nvGrpSpPr>
            <p:grpSpPr bwMode="auto">
              <a:xfrm>
                <a:off x="2880" y="3168"/>
                <a:ext cx="480" cy="288"/>
                <a:chOff x="2064" y="2496"/>
                <a:chExt cx="480" cy="288"/>
              </a:xfrm>
            </p:grpSpPr>
            <p:sp>
              <p:nvSpPr>
                <p:cNvPr id="25" name="Oval 20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2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118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0" name="Group 22"/>
              <p:cNvGrpSpPr>
                <a:grpSpLocks/>
              </p:cNvGrpSpPr>
              <p:nvPr/>
            </p:nvGrpSpPr>
            <p:grpSpPr bwMode="auto">
              <a:xfrm>
                <a:off x="3792" y="2736"/>
                <a:ext cx="480" cy="288"/>
                <a:chOff x="2064" y="2496"/>
                <a:chExt cx="480" cy="288"/>
              </a:xfrm>
            </p:grpSpPr>
            <p:sp>
              <p:nvSpPr>
                <p:cNvPr id="23" name="Oval 23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2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116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1" name="Group 25"/>
              <p:cNvGrpSpPr>
                <a:grpSpLocks/>
              </p:cNvGrpSpPr>
              <p:nvPr/>
            </p:nvGrpSpPr>
            <p:grpSpPr bwMode="auto">
              <a:xfrm>
                <a:off x="3408" y="3072"/>
                <a:ext cx="480" cy="288"/>
                <a:chOff x="2064" y="2496"/>
                <a:chExt cx="480" cy="288"/>
              </a:xfrm>
            </p:grpSpPr>
            <p:sp>
              <p:nvSpPr>
                <p:cNvPr id="21" name="Oval 26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22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114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2" name="Group 28"/>
              <p:cNvGrpSpPr>
                <a:grpSpLocks/>
              </p:cNvGrpSpPr>
              <p:nvPr/>
            </p:nvGrpSpPr>
            <p:grpSpPr bwMode="auto">
              <a:xfrm>
                <a:off x="3408" y="2400"/>
                <a:ext cx="480" cy="288"/>
                <a:chOff x="2064" y="2496"/>
                <a:chExt cx="480" cy="288"/>
              </a:xfrm>
            </p:grpSpPr>
            <p:sp>
              <p:nvSpPr>
                <p:cNvPr id="19" name="Oval 29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2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114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3" name="Group 31"/>
              <p:cNvGrpSpPr>
                <a:grpSpLocks/>
              </p:cNvGrpSpPr>
              <p:nvPr/>
            </p:nvGrpSpPr>
            <p:grpSpPr bwMode="auto">
              <a:xfrm>
                <a:off x="2880" y="2304"/>
                <a:ext cx="480" cy="288"/>
                <a:chOff x="2064" y="2496"/>
                <a:chExt cx="480" cy="288"/>
              </a:xfrm>
            </p:grpSpPr>
            <p:sp>
              <p:nvSpPr>
                <p:cNvPr id="17" name="Oval 32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12700">
                  <a:solidFill>
                    <a:schemeClr val="accent6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107" y="2572"/>
                  <a:ext cx="384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GHR</a:t>
                  </a:r>
                </a:p>
              </p:txBody>
            </p:sp>
          </p:grpSp>
          <p:grpSp>
            <p:nvGrpSpPr>
              <p:cNvPr id="14" name="Group 34"/>
              <p:cNvGrpSpPr>
                <a:grpSpLocks/>
              </p:cNvGrpSpPr>
              <p:nvPr/>
            </p:nvGrpSpPr>
            <p:grpSpPr bwMode="auto">
              <a:xfrm>
                <a:off x="2352" y="3072"/>
                <a:ext cx="480" cy="288"/>
                <a:chOff x="2064" y="2496"/>
                <a:chExt cx="480" cy="288"/>
              </a:xfrm>
            </p:grpSpPr>
            <p:sp>
              <p:nvSpPr>
                <p:cNvPr id="15" name="Oval 35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118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</p:grpSp>
      </p:grpSp>
      <p:sp>
        <p:nvSpPr>
          <p:cNvPr id="5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025130" y="6093023"/>
            <a:ext cx="1320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Handle System</a:t>
            </a:r>
            <a:endParaRPr lang="en-US" sz="1400" dirty="0">
              <a:latin typeface="+mn-lt"/>
            </a:endParaRPr>
          </a:p>
        </p:txBody>
      </p:sp>
      <p:pic>
        <p:nvPicPr>
          <p:cNvPr id="98" name="Picture 5" descr="C:\Users\crey\AppData\Local\Microsoft\Windows\Temporary Internet Files\Content.IE5\L6G706JO\MC90044132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2971800" cy="2971800"/>
          </a:xfrm>
          <a:prstGeom prst="rect">
            <a:avLst/>
          </a:prstGeom>
          <a:noFill/>
        </p:spPr>
      </p:pic>
      <p:sp>
        <p:nvSpPr>
          <p:cNvPr id="105" name="Rectangle 67"/>
          <p:cNvSpPr>
            <a:spLocks noChangeArrowheads="1"/>
          </p:cNvSpPr>
          <p:nvPr/>
        </p:nvSpPr>
        <p:spPr bwMode="auto">
          <a:xfrm>
            <a:off x="447675" y="2800350"/>
            <a:ext cx="3190232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rPr>
              <a:t>Resolution with a Handle Client Plug-in</a:t>
            </a:r>
            <a:endParaRPr lang="en-US" sz="1400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54" name="Picture 75" descr="C:\Users\crey\AppData\Local\Microsoft\Windows\Temporary Internet Files\Content.IE5\QCV2HOTX\MCj0434828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990600"/>
            <a:ext cx="2133600" cy="1401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" name="Rounded Rectangle 102"/>
          <p:cNvSpPr/>
          <p:nvPr/>
        </p:nvSpPr>
        <p:spPr>
          <a:xfrm>
            <a:off x="1104900" y="1371600"/>
            <a:ext cx="1828800" cy="6858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1638300" y="15825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j-lt"/>
              </a:rPr>
              <a:t>hdl:123/456</a:t>
            </a:r>
            <a:endParaRPr lang="en-US" sz="1000" dirty="0">
              <a:latin typeface="+mj-lt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888658" y="3124200"/>
            <a:ext cx="1616542" cy="1447800"/>
            <a:chOff x="1888658" y="3124200"/>
            <a:chExt cx="1616542" cy="1447800"/>
          </a:xfrm>
        </p:grpSpPr>
        <p:sp>
          <p:nvSpPr>
            <p:cNvPr id="86" name="Rectangle 67"/>
            <p:cNvSpPr>
              <a:spLocks noChangeArrowheads="1"/>
            </p:cNvSpPr>
            <p:nvPr/>
          </p:nvSpPr>
          <p:spPr bwMode="auto">
            <a:xfrm>
              <a:off x="1888658" y="3657600"/>
              <a:ext cx="1006942" cy="4308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>
                <a:defRPr/>
              </a:pPr>
              <a:r>
                <a:rPr lang="en-US" sz="1400" dirty="0" smtClean="0">
                  <a:latin typeface="+mn-lt"/>
                  <a:ea typeface="+mn-ea"/>
                </a:rPr>
                <a:t>Handle</a:t>
              </a:r>
            </a:p>
            <a:p>
              <a:pPr>
                <a:defRPr/>
              </a:pPr>
              <a:r>
                <a:rPr lang="en-US" sz="1400" dirty="0" smtClean="0">
                  <a:latin typeface="+mn-lt"/>
                  <a:ea typeface="+mn-ea"/>
                </a:rPr>
                <a:t>Resolution</a:t>
              </a:r>
              <a:endParaRPr lang="en-US" sz="1400" dirty="0">
                <a:latin typeface="+mn-lt"/>
                <a:ea typeface="+mn-ea"/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rot="16200000" flipH="1">
              <a:off x="2057400" y="3124200"/>
              <a:ext cx="1447800" cy="1447800"/>
            </a:xfrm>
            <a:prstGeom prst="straightConnector1">
              <a:avLst/>
            </a:prstGeom>
            <a:ln>
              <a:solidFill>
                <a:schemeClr val="bg2">
                  <a:lumMod val="1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2209800" y="3048000"/>
            <a:ext cx="1447800" cy="1447800"/>
            <a:chOff x="2209800" y="3048000"/>
            <a:chExt cx="1447800" cy="1447800"/>
          </a:xfrm>
        </p:grpSpPr>
        <p:sp>
          <p:nvSpPr>
            <p:cNvPr id="58" name="Rectangle 67"/>
            <p:cNvSpPr>
              <a:spLocks noChangeArrowheads="1"/>
            </p:cNvSpPr>
            <p:nvPr/>
          </p:nvSpPr>
          <p:spPr bwMode="auto">
            <a:xfrm>
              <a:off x="2819400" y="3200400"/>
              <a:ext cx="732893" cy="4308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>
                <a:defRPr/>
              </a:pPr>
              <a:r>
                <a:rPr lang="en-US" sz="1400" dirty="0" smtClean="0">
                  <a:latin typeface="+mn-lt"/>
                  <a:ea typeface="+mn-ea"/>
                </a:rPr>
                <a:t>Handle</a:t>
              </a:r>
            </a:p>
            <a:p>
              <a:pPr>
                <a:defRPr/>
              </a:pPr>
              <a:r>
                <a:rPr lang="en-US" sz="1400" dirty="0" smtClean="0">
                  <a:latin typeface="+mn-lt"/>
                  <a:ea typeface="+mn-ea"/>
                </a:rPr>
                <a:t>Data</a:t>
              </a:r>
              <a:endParaRPr lang="en-US" sz="1400" dirty="0">
                <a:latin typeface="+mn-lt"/>
                <a:ea typeface="+mn-ea"/>
              </a:endParaRPr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rot="16200000" flipH="1">
              <a:off x="2209800" y="3048000"/>
              <a:ext cx="1447800" cy="1447800"/>
            </a:xfrm>
            <a:prstGeom prst="straightConnector1">
              <a:avLst/>
            </a:prstGeom>
            <a:ln>
              <a:solidFill>
                <a:schemeClr val="bg2">
                  <a:lumMod val="1000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24200" y="4569023"/>
            <a:ext cx="2895600" cy="1447800"/>
            <a:chOff x="2976" y="816"/>
            <a:chExt cx="2496" cy="12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Oval 5"/>
            <p:cNvSpPr>
              <a:spLocks noChangeArrowheads="1"/>
            </p:cNvSpPr>
            <p:nvPr/>
          </p:nvSpPr>
          <p:spPr bwMode="auto">
            <a:xfrm>
              <a:off x="2976" y="816"/>
              <a:ext cx="2496" cy="1296"/>
            </a:xfrm>
            <a:prstGeom prst="ellipse">
              <a:avLst/>
            </a:prstGeom>
            <a:solidFill>
              <a:srgbClr val="C0C0C0"/>
            </a:solidFill>
            <a:ln w="12700">
              <a:noFill/>
              <a:round/>
              <a:headEnd/>
              <a:tailEnd/>
            </a:ln>
            <a:effectLst>
              <a:prstShdw prst="shdw17" dist="17961" dir="2700000">
                <a:srgbClr val="C0C0C0">
                  <a:gamma/>
                  <a:shade val="60000"/>
                  <a:invGamma/>
                </a:srgbClr>
              </a:prstShdw>
            </a:effectLst>
          </p:spPr>
          <p:txBody>
            <a:bodyPr wrap="none" tIns="0" bIns="0" anchor="ctr"/>
            <a:lstStyle/>
            <a:p>
              <a:pPr>
                <a:defRPr/>
              </a:pPr>
              <a:endParaRPr lang="en-US" sz="1000" b="1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120" y="864"/>
              <a:ext cx="2256" cy="1152"/>
              <a:chOff x="2016" y="2304"/>
              <a:chExt cx="2256" cy="115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2352" y="2400"/>
                <a:ext cx="480" cy="288"/>
                <a:chOff x="2064" y="2496"/>
                <a:chExt cx="480" cy="288"/>
              </a:xfrm>
            </p:grpSpPr>
            <p:sp>
              <p:nvSpPr>
                <p:cNvPr id="113" name="Oval 8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118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016" y="2736"/>
                <a:ext cx="480" cy="288"/>
                <a:chOff x="2064" y="2496"/>
                <a:chExt cx="480" cy="288"/>
              </a:xfrm>
            </p:grpSpPr>
            <p:sp>
              <p:nvSpPr>
                <p:cNvPr id="111" name="Oval 11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2640" y="2736"/>
                <a:ext cx="480" cy="288"/>
                <a:chOff x="2064" y="2496"/>
                <a:chExt cx="480" cy="288"/>
              </a:xfrm>
            </p:grpSpPr>
            <p:sp>
              <p:nvSpPr>
                <p:cNvPr id="109" name="Oval 14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120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3216" y="2736"/>
                <a:ext cx="480" cy="288"/>
                <a:chOff x="2064" y="2496"/>
                <a:chExt cx="480" cy="288"/>
              </a:xfrm>
            </p:grpSpPr>
            <p:sp>
              <p:nvSpPr>
                <p:cNvPr id="107" name="Oval 17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0" y="3168"/>
                <a:ext cx="480" cy="288"/>
                <a:chOff x="2064" y="2496"/>
                <a:chExt cx="480" cy="288"/>
              </a:xfrm>
            </p:grpSpPr>
            <p:sp>
              <p:nvSpPr>
                <p:cNvPr id="105" name="Oval 20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118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3792" y="2736"/>
                <a:ext cx="480" cy="288"/>
                <a:chOff x="2064" y="2496"/>
                <a:chExt cx="480" cy="288"/>
              </a:xfrm>
            </p:grpSpPr>
            <p:sp>
              <p:nvSpPr>
                <p:cNvPr id="103" name="Oval 23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116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3408" y="3072"/>
                <a:ext cx="480" cy="288"/>
                <a:chOff x="2064" y="2496"/>
                <a:chExt cx="480" cy="288"/>
              </a:xfrm>
            </p:grpSpPr>
            <p:sp>
              <p:nvSpPr>
                <p:cNvPr id="101" name="Oval 26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2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114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3408" y="2400"/>
                <a:ext cx="480" cy="288"/>
                <a:chOff x="2064" y="2496"/>
                <a:chExt cx="480" cy="288"/>
              </a:xfrm>
            </p:grpSpPr>
            <p:sp>
              <p:nvSpPr>
                <p:cNvPr id="99" name="Oval 29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114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2880" y="2304"/>
                <a:ext cx="480" cy="288"/>
                <a:chOff x="2064" y="2496"/>
                <a:chExt cx="480" cy="288"/>
              </a:xfrm>
            </p:grpSpPr>
            <p:sp>
              <p:nvSpPr>
                <p:cNvPr id="97" name="Oval 32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12700">
                  <a:solidFill>
                    <a:schemeClr val="accent6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9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107" y="2572"/>
                  <a:ext cx="384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GHR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2352" y="3072"/>
                <a:ext cx="480" cy="288"/>
                <a:chOff x="2064" y="2496"/>
                <a:chExt cx="480" cy="288"/>
              </a:xfrm>
            </p:grpSpPr>
            <p:sp>
              <p:nvSpPr>
                <p:cNvPr id="95" name="Oval 35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9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118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</p:grpSp>
      </p:grpSp>
      <p:sp>
        <p:nvSpPr>
          <p:cNvPr id="115" name="TextBox 114"/>
          <p:cNvSpPr txBox="1"/>
          <p:nvPr/>
        </p:nvSpPr>
        <p:spPr>
          <a:xfrm>
            <a:off x="4025130" y="6093023"/>
            <a:ext cx="1320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Handle System</a:t>
            </a:r>
            <a:endParaRPr lang="en-US" sz="1400" dirty="0">
              <a:latin typeface="+mn-lt"/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 rot="5400000">
            <a:off x="6864352" y="3317875"/>
            <a:ext cx="444498" cy="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Picture 5" descr="C:\Users\crey\AppData\Local\Microsoft\Windows\Temporary Internet Files\Content.IE5\L6G706JO\MC90044132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304800"/>
            <a:ext cx="2971800" cy="2971800"/>
          </a:xfrm>
          <a:prstGeom prst="rect">
            <a:avLst/>
          </a:prstGeom>
          <a:noFill/>
        </p:spPr>
      </p:pic>
      <p:sp>
        <p:nvSpPr>
          <p:cNvPr id="61" name="Rectangle 67"/>
          <p:cNvSpPr>
            <a:spLocks noChangeArrowheads="1"/>
          </p:cNvSpPr>
          <p:nvPr/>
        </p:nvSpPr>
        <p:spPr bwMode="auto">
          <a:xfrm>
            <a:off x="5867400" y="2800350"/>
            <a:ext cx="2377895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>
              <a:defRPr/>
            </a:pPr>
            <a:r>
              <a:rPr lang="en-US" sz="1400" dirty="0" smtClean="0">
                <a:latin typeface="+mn-lt"/>
              </a:rPr>
              <a:t>Handle </a:t>
            </a:r>
            <a:r>
              <a:rPr lang="en-US" sz="1400" dirty="0" smtClean="0">
                <a:latin typeface="+mn-lt"/>
                <a:ea typeface="+mn-ea"/>
              </a:rPr>
              <a:t>Admin via Web Form</a:t>
            </a:r>
            <a:endParaRPr lang="en-US" sz="1400" dirty="0">
              <a:latin typeface="+mn-lt"/>
              <a:ea typeface="+mn-ea"/>
            </a:endParaRPr>
          </a:p>
        </p:txBody>
      </p:sp>
      <p:cxnSp>
        <p:nvCxnSpPr>
          <p:cNvPr id="78" name="Shape 77"/>
          <p:cNvCxnSpPr/>
          <p:nvPr/>
        </p:nvCxnSpPr>
        <p:spPr>
          <a:xfrm rot="5400000">
            <a:off x="6056967" y="4687232"/>
            <a:ext cx="956843" cy="1031178"/>
          </a:xfrm>
          <a:prstGeom prst="bentConnector2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6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019176"/>
            <a:ext cx="12192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91" name="Picture 9" descr="C:\Users\crey\Pictures\Microsoft Clip Organizer\j043161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629400" y="3581400"/>
            <a:ext cx="91757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TextBox 91"/>
          <p:cNvSpPr txBox="1"/>
          <p:nvPr/>
        </p:nvSpPr>
        <p:spPr>
          <a:xfrm>
            <a:off x="6410382" y="4397176"/>
            <a:ext cx="2200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+mn-lt"/>
              </a:rPr>
              <a:t>Web Server and/or Admin</a:t>
            </a:r>
          </a:p>
          <a:p>
            <a:pPr algn="ctr"/>
            <a:r>
              <a:rPr lang="en-US" sz="1400" dirty="0" smtClean="0">
                <a:latin typeface="+mn-lt"/>
              </a:rPr>
              <a:t>Servlets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24200" y="4569023"/>
            <a:ext cx="2895600" cy="1447800"/>
            <a:chOff x="2976" y="816"/>
            <a:chExt cx="2496" cy="12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Oval 5"/>
            <p:cNvSpPr>
              <a:spLocks noChangeArrowheads="1"/>
            </p:cNvSpPr>
            <p:nvPr/>
          </p:nvSpPr>
          <p:spPr bwMode="auto">
            <a:xfrm>
              <a:off x="2976" y="816"/>
              <a:ext cx="2496" cy="1296"/>
            </a:xfrm>
            <a:prstGeom prst="ellipse">
              <a:avLst/>
            </a:prstGeom>
            <a:solidFill>
              <a:srgbClr val="C0C0C0"/>
            </a:solidFill>
            <a:ln w="12700">
              <a:noFill/>
              <a:round/>
              <a:headEnd/>
              <a:tailEnd/>
            </a:ln>
            <a:effectLst>
              <a:prstShdw prst="shdw17" dist="17961" dir="2700000">
                <a:srgbClr val="C0C0C0">
                  <a:gamma/>
                  <a:shade val="60000"/>
                  <a:invGamma/>
                </a:srgbClr>
              </a:prstShdw>
            </a:effectLst>
          </p:spPr>
          <p:txBody>
            <a:bodyPr wrap="none" tIns="0" bIns="0" anchor="ctr"/>
            <a:lstStyle/>
            <a:p>
              <a:pPr>
                <a:defRPr/>
              </a:pPr>
              <a:endParaRPr lang="en-US" sz="1000" b="1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120" y="864"/>
              <a:ext cx="2256" cy="1152"/>
              <a:chOff x="2016" y="2304"/>
              <a:chExt cx="2256" cy="115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2352" y="2400"/>
                <a:ext cx="480" cy="288"/>
                <a:chOff x="2064" y="2496"/>
                <a:chExt cx="480" cy="288"/>
              </a:xfrm>
            </p:grpSpPr>
            <p:sp>
              <p:nvSpPr>
                <p:cNvPr id="113" name="Oval 8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118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016" y="2736"/>
                <a:ext cx="480" cy="288"/>
                <a:chOff x="2064" y="2496"/>
                <a:chExt cx="480" cy="288"/>
              </a:xfrm>
            </p:grpSpPr>
            <p:sp>
              <p:nvSpPr>
                <p:cNvPr id="111" name="Oval 11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2640" y="2736"/>
                <a:ext cx="480" cy="288"/>
                <a:chOff x="2064" y="2496"/>
                <a:chExt cx="480" cy="288"/>
              </a:xfrm>
            </p:grpSpPr>
            <p:sp>
              <p:nvSpPr>
                <p:cNvPr id="109" name="Oval 14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120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3216" y="2736"/>
                <a:ext cx="480" cy="288"/>
                <a:chOff x="2064" y="2496"/>
                <a:chExt cx="480" cy="288"/>
              </a:xfrm>
            </p:grpSpPr>
            <p:sp>
              <p:nvSpPr>
                <p:cNvPr id="107" name="Oval 17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0" y="3168"/>
                <a:ext cx="480" cy="288"/>
                <a:chOff x="2064" y="2496"/>
                <a:chExt cx="480" cy="288"/>
              </a:xfrm>
            </p:grpSpPr>
            <p:sp>
              <p:nvSpPr>
                <p:cNvPr id="105" name="Oval 20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118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3792" y="2736"/>
                <a:ext cx="480" cy="288"/>
                <a:chOff x="2064" y="2496"/>
                <a:chExt cx="480" cy="288"/>
              </a:xfrm>
            </p:grpSpPr>
            <p:sp>
              <p:nvSpPr>
                <p:cNvPr id="103" name="Oval 23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116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3408" y="3072"/>
                <a:ext cx="480" cy="288"/>
                <a:chOff x="2064" y="2496"/>
                <a:chExt cx="480" cy="288"/>
              </a:xfrm>
            </p:grpSpPr>
            <p:sp>
              <p:nvSpPr>
                <p:cNvPr id="101" name="Oval 26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2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114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3408" y="2400"/>
                <a:ext cx="480" cy="288"/>
                <a:chOff x="2064" y="2496"/>
                <a:chExt cx="480" cy="288"/>
              </a:xfrm>
            </p:grpSpPr>
            <p:sp>
              <p:nvSpPr>
                <p:cNvPr id="99" name="Oval 29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114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2880" y="2304"/>
                <a:ext cx="480" cy="288"/>
                <a:chOff x="2064" y="2496"/>
                <a:chExt cx="480" cy="288"/>
              </a:xfrm>
            </p:grpSpPr>
            <p:sp>
              <p:nvSpPr>
                <p:cNvPr id="97" name="Oval 32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12700">
                  <a:solidFill>
                    <a:schemeClr val="accent6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9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107" y="2572"/>
                  <a:ext cx="384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GHR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2352" y="3072"/>
                <a:ext cx="480" cy="288"/>
                <a:chOff x="2064" y="2496"/>
                <a:chExt cx="480" cy="288"/>
              </a:xfrm>
            </p:grpSpPr>
            <p:sp>
              <p:nvSpPr>
                <p:cNvPr id="95" name="Oval 35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9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118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</p:grpSp>
      </p:grpSp>
      <p:sp>
        <p:nvSpPr>
          <p:cNvPr id="115" name="TextBox 114"/>
          <p:cNvSpPr txBox="1"/>
          <p:nvPr/>
        </p:nvSpPr>
        <p:spPr>
          <a:xfrm>
            <a:off x="4025130" y="6093023"/>
            <a:ext cx="1320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Handle System</a:t>
            </a:r>
            <a:endParaRPr lang="en-US" sz="1400" dirty="0">
              <a:latin typeface="+mn-lt"/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 rot="5400000">
            <a:off x="6864352" y="3317875"/>
            <a:ext cx="444498" cy="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Picture 5" descr="C:\Users\crey\AppData\Local\Microsoft\Windows\Temporary Internet Files\Content.IE5\L6G706JO\MC90044132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304800"/>
            <a:ext cx="2971800" cy="2971800"/>
          </a:xfrm>
          <a:prstGeom prst="rect">
            <a:avLst/>
          </a:prstGeom>
          <a:noFill/>
        </p:spPr>
      </p:pic>
      <p:sp>
        <p:nvSpPr>
          <p:cNvPr id="61" name="Rectangle 67"/>
          <p:cNvSpPr>
            <a:spLocks noChangeArrowheads="1"/>
          </p:cNvSpPr>
          <p:nvPr/>
        </p:nvSpPr>
        <p:spPr bwMode="auto">
          <a:xfrm>
            <a:off x="5867400" y="2800350"/>
            <a:ext cx="2377895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>
              <a:defRPr/>
            </a:pPr>
            <a:r>
              <a:rPr lang="en-US" sz="1400" dirty="0" smtClean="0">
                <a:latin typeface="+mn-lt"/>
              </a:rPr>
              <a:t>Handle </a:t>
            </a:r>
            <a:r>
              <a:rPr lang="en-US" sz="1400" dirty="0" smtClean="0">
                <a:latin typeface="+mn-lt"/>
                <a:ea typeface="+mn-ea"/>
              </a:rPr>
              <a:t>Admin via Web Form</a:t>
            </a:r>
            <a:endParaRPr lang="en-US" sz="1400" dirty="0">
              <a:latin typeface="+mn-lt"/>
              <a:ea typeface="+mn-ea"/>
            </a:endParaRPr>
          </a:p>
        </p:txBody>
      </p:sp>
      <p:cxnSp>
        <p:nvCxnSpPr>
          <p:cNvPr id="78" name="Shape 77"/>
          <p:cNvCxnSpPr/>
          <p:nvPr/>
        </p:nvCxnSpPr>
        <p:spPr>
          <a:xfrm rot="5400000">
            <a:off x="6056967" y="4687232"/>
            <a:ext cx="956843" cy="1031178"/>
          </a:xfrm>
          <a:prstGeom prst="bentConnector2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6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019176"/>
            <a:ext cx="12192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91" name="Picture 9" descr="C:\Users\crey\Pictures\Microsoft Clip Organizer\j043161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629400" y="3581400"/>
            <a:ext cx="91757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TextBox 91"/>
          <p:cNvSpPr txBox="1"/>
          <p:nvPr/>
        </p:nvSpPr>
        <p:spPr>
          <a:xfrm>
            <a:off x="6410382" y="4397176"/>
            <a:ext cx="2200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+mn-lt"/>
              </a:rPr>
              <a:t>Web Server and/or Admin</a:t>
            </a:r>
          </a:p>
          <a:p>
            <a:pPr algn="ctr"/>
            <a:r>
              <a:rPr lang="en-US" sz="1400" dirty="0" smtClean="0">
                <a:latin typeface="+mn-lt"/>
              </a:rPr>
              <a:t>Servlets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24200" y="4569023"/>
            <a:ext cx="2895600" cy="1447800"/>
            <a:chOff x="2976" y="816"/>
            <a:chExt cx="2496" cy="12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Oval 5"/>
            <p:cNvSpPr>
              <a:spLocks noChangeArrowheads="1"/>
            </p:cNvSpPr>
            <p:nvPr/>
          </p:nvSpPr>
          <p:spPr bwMode="auto">
            <a:xfrm>
              <a:off x="2976" y="816"/>
              <a:ext cx="2496" cy="1296"/>
            </a:xfrm>
            <a:prstGeom prst="ellipse">
              <a:avLst/>
            </a:prstGeom>
            <a:solidFill>
              <a:srgbClr val="C0C0C0"/>
            </a:solidFill>
            <a:ln w="12700">
              <a:noFill/>
              <a:round/>
              <a:headEnd/>
              <a:tailEnd/>
            </a:ln>
            <a:effectLst>
              <a:prstShdw prst="shdw17" dist="17961" dir="2700000">
                <a:srgbClr val="C0C0C0">
                  <a:gamma/>
                  <a:shade val="60000"/>
                  <a:invGamma/>
                </a:srgbClr>
              </a:prstShdw>
            </a:effectLst>
          </p:spPr>
          <p:txBody>
            <a:bodyPr wrap="none" tIns="0" bIns="0" anchor="ctr"/>
            <a:lstStyle/>
            <a:p>
              <a:pPr>
                <a:defRPr/>
              </a:pPr>
              <a:endParaRPr lang="en-US" sz="1000" b="1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120" y="864"/>
              <a:ext cx="2256" cy="1152"/>
              <a:chOff x="2016" y="2304"/>
              <a:chExt cx="2256" cy="115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2352" y="2400"/>
                <a:ext cx="480" cy="288"/>
                <a:chOff x="2064" y="2496"/>
                <a:chExt cx="480" cy="288"/>
              </a:xfrm>
            </p:grpSpPr>
            <p:sp>
              <p:nvSpPr>
                <p:cNvPr id="113" name="Oval 8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118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016" y="2736"/>
                <a:ext cx="480" cy="288"/>
                <a:chOff x="2064" y="2496"/>
                <a:chExt cx="480" cy="288"/>
              </a:xfrm>
            </p:grpSpPr>
            <p:sp>
              <p:nvSpPr>
                <p:cNvPr id="111" name="Oval 11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2640" y="2736"/>
                <a:ext cx="480" cy="288"/>
                <a:chOff x="2064" y="2496"/>
                <a:chExt cx="480" cy="288"/>
              </a:xfrm>
            </p:grpSpPr>
            <p:sp>
              <p:nvSpPr>
                <p:cNvPr id="109" name="Oval 14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120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3216" y="2736"/>
                <a:ext cx="480" cy="288"/>
                <a:chOff x="2064" y="2496"/>
                <a:chExt cx="480" cy="288"/>
              </a:xfrm>
            </p:grpSpPr>
            <p:sp>
              <p:nvSpPr>
                <p:cNvPr id="107" name="Oval 17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0" y="3168"/>
                <a:ext cx="480" cy="288"/>
                <a:chOff x="2064" y="2496"/>
                <a:chExt cx="480" cy="288"/>
              </a:xfrm>
            </p:grpSpPr>
            <p:sp>
              <p:nvSpPr>
                <p:cNvPr id="105" name="Oval 20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118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3792" y="2736"/>
                <a:ext cx="480" cy="288"/>
                <a:chOff x="2064" y="2496"/>
                <a:chExt cx="480" cy="288"/>
              </a:xfrm>
            </p:grpSpPr>
            <p:sp>
              <p:nvSpPr>
                <p:cNvPr id="103" name="Oval 23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116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3408" y="3072"/>
                <a:ext cx="480" cy="288"/>
                <a:chOff x="2064" y="2496"/>
                <a:chExt cx="480" cy="288"/>
              </a:xfrm>
            </p:grpSpPr>
            <p:sp>
              <p:nvSpPr>
                <p:cNvPr id="101" name="Oval 26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2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114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3408" y="2400"/>
                <a:ext cx="480" cy="288"/>
                <a:chOff x="2064" y="2496"/>
                <a:chExt cx="480" cy="288"/>
              </a:xfrm>
            </p:grpSpPr>
            <p:sp>
              <p:nvSpPr>
                <p:cNvPr id="99" name="Oval 29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114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2880" y="2304"/>
                <a:ext cx="480" cy="288"/>
                <a:chOff x="2064" y="2496"/>
                <a:chExt cx="480" cy="288"/>
              </a:xfrm>
            </p:grpSpPr>
            <p:sp>
              <p:nvSpPr>
                <p:cNvPr id="97" name="Oval 32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12700">
                  <a:solidFill>
                    <a:schemeClr val="accent6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9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107" y="2572"/>
                  <a:ext cx="384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GHR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2352" y="3072"/>
                <a:ext cx="480" cy="288"/>
                <a:chOff x="2064" y="2496"/>
                <a:chExt cx="480" cy="288"/>
              </a:xfrm>
            </p:grpSpPr>
            <p:sp>
              <p:nvSpPr>
                <p:cNvPr id="95" name="Oval 35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9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118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</p:grpSp>
      </p:grpSp>
      <p:sp>
        <p:nvSpPr>
          <p:cNvPr id="115" name="TextBox 114"/>
          <p:cNvSpPr txBox="1"/>
          <p:nvPr/>
        </p:nvSpPr>
        <p:spPr>
          <a:xfrm>
            <a:off x="4025130" y="6093023"/>
            <a:ext cx="1320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Handle System</a:t>
            </a:r>
            <a:endParaRPr lang="en-US" sz="1400" dirty="0">
              <a:latin typeface="+mn-lt"/>
            </a:endParaRPr>
          </a:p>
        </p:txBody>
      </p:sp>
      <p:pic>
        <p:nvPicPr>
          <p:cNvPr id="58" name="Picture 5" descr="C:\Users\crey\AppData\Local\Microsoft\Windows\Temporary Internet Files\Content.IE5\L6G706JO\MC90044132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304800"/>
            <a:ext cx="2971800" cy="2971800"/>
          </a:xfrm>
          <a:prstGeom prst="rect">
            <a:avLst/>
          </a:prstGeom>
          <a:noFill/>
        </p:spPr>
      </p:pic>
      <p:sp>
        <p:nvSpPr>
          <p:cNvPr id="61" name="Rectangle 67"/>
          <p:cNvSpPr>
            <a:spLocks noChangeArrowheads="1"/>
          </p:cNvSpPr>
          <p:nvPr/>
        </p:nvSpPr>
        <p:spPr bwMode="auto">
          <a:xfrm>
            <a:off x="6122255" y="2800350"/>
            <a:ext cx="1802545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srgbClr val="C00000"/>
                </a:solidFill>
                <a:latin typeface="+mn-lt"/>
              </a:rPr>
              <a:t>Custom Admin Client</a:t>
            </a:r>
            <a:endParaRPr lang="en-US" sz="1400" dirty="0">
              <a:solidFill>
                <a:srgbClr val="C00000"/>
              </a:solidFill>
              <a:latin typeface="+mn-lt"/>
              <a:ea typeface="+mn-ea"/>
            </a:endParaRPr>
          </a:p>
        </p:txBody>
      </p:sp>
      <p:pic>
        <p:nvPicPr>
          <p:cNvPr id="2050" name="Picture 2" descr="C:\Users\crey\Desktop\Capt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0775" y="1028701"/>
            <a:ext cx="1534987" cy="1181100"/>
          </a:xfrm>
          <a:prstGeom prst="rect">
            <a:avLst/>
          </a:prstGeom>
          <a:noFill/>
        </p:spPr>
      </p:pic>
      <p:cxnSp>
        <p:nvCxnSpPr>
          <p:cNvPr id="47" name="Straight Arrow Connector 46"/>
          <p:cNvCxnSpPr/>
          <p:nvPr/>
        </p:nvCxnSpPr>
        <p:spPr>
          <a:xfrm rot="5400000">
            <a:off x="5410200" y="3276600"/>
            <a:ext cx="1524000" cy="121920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loud 44"/>
          <p:cNvSpPr/>
          <p:nvPr/>
        </p:nvSpPr>
        <p:spPr>
          <a:xfrm>
            <a:off x="5715000" y="1143000"/>
            <a:ext cx="2667000" cy="1905000"/>
          </a:xfrm>
          <a:prstGeom prst="cloud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Clients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24200" y="4569023"/>
            <a:ext cx="2895600" cy="1447800"/>
            <a:chOff x="2976" y="816"/>
            <a:chExt cx="2496" cy="12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Oval 5"/>
            <p:cNvSpPr>
              <a:spLocks noChangeArrowheads="1"/>
            </p:cNvSpPr>
            <p:nvPr/>
          </p:nvSpPr>
          <p:spPr bwMode="auto">
            <a:xfrm>
              <a:off x="2976" y="816"/>
              <a:ext cx="2496" cy="1296"/>
            </a:xfrm>
            <a:prstGeom prst="ellipse">
              <a:avLst/>
            </a:prstGeom>
            <a:solidFill>
              <a:srgbClr val="C0C0C0"/>
            </a:solidFill>
            <a:ln w="12700">
              <a:noFill/>
              <a:round/>
              <a:headEnd/>
              <a:tailEnd/>
            </a:ln>
            <a:effectLst>
              <a:prstShdw prst="shdw17" dist="17961" dir="2700000">
                <a:srgbClr val="C0C0C0">
                  <a:gamma/>
                  <a:shade val="60000"/>
                  <a:invGamma/>
                </a:srgbClr>
              </a:prstShdw>
            </a:effectLst>
          </p:spPr>
          <p:txBody>
            <a:bodyPr wrap="none" tIns="0" bIns="0" anchor="ctr"/>
            <a:lstStyle/>
            <a:p>
              <a:pPr>
                <a:defRPr/>
              </a:pPr>
              <a:endParaRPr lang="en-US" sz="1000" b="1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120" y="864"/>
              <a:ext cx="2256" cy="1152"/>
              <a:chOff x="2016" y="2304"/>
              <a:chExt cx="2256" cy="115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2352" y="2400"/>
                <a:ext cx="480" cy="288"/>
                <a:chOff x="2064" y="2496"/>
                <a:chExt cx="480" cy="288"/>
              </a:xfrm>
            </p:grpSpPr>
            <p:sp>
              <p:nvSpPr>
                <p:cNvPr id="113" name="Oval 8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118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016" y="2736"/>
                <a:ext cx="480" cy="288"/>
                <a:chOff x="2064" y="2496"/>
                <a:chExt cx="480" cy="288"/>
              </a:xfrm>
            </p:grpSpPr>
            <p:sp>
              <p:nvSpPr>
                <p:cNvPr id="111" name="Oval 11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2640" y="2736"/>
                <a:ext cx="480" cy="288"/>
                <a:chOff x="2064" y="2496"/>
                <a:chExt cx="480" cy="288"/>
              </a:xfrm>
            </p:grpSpPr>
            <p:sp>
              <p:nvSpPr>
                <p:cNvPr id="109" name="Oval 14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1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120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3216" y="2736"/>
                <a:ext cx="480" cy="288"/>
                <a:chOff x="2064" y="2496"/>
                <a:chExt cx="480" cy="288"/>
              </a:xfrm>
            </p:grpSpPr>
            <p:sp>
              <p:nvSpPr>
                <p:cNvPr id="107" name="Oval 17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117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0" y="3168"/>
                <a:ext cx="480" cy="288"/>
                <a:chOff x="2064" y="2496"/>
                <a:chExt cx="480" cy="288"/>
              </a:xfrm>
            </p:grpSpPr>
            <p:sp>
              <p:nvSpPr>
                <p:cNvPr id="105" name="Oval 20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118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3792" y="2736"/>
                <a:ext cx="480" cy="288"/>
                <a:chOff x="2064" y="2496"/>
                <a:chExt cx="480" cy="288"/>
              </a:xfrm>
            </p:grpSpPr>
            <p:sp>
              <p:nvSpPr>
                <p:cNvPr id="103" name="Oval 23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116" y="2571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3408" y="3072"/>
                <a:ext cx="480" cy="288"/>
                <a:chOff x="2064" y="2496"/>
                <a:chExt cx="480" cy="288"/>
              </a:xfrm>
            </p:grpSpPr>
            <p:sp>
              <p:nvSpPr>
                <p:cNvPr id="101" name="Oval 26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2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114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3408" y="2400"/>
                <a:ext cx="480" cy="288"/>
                <a:chOff x="2064" y="2496"/>
                <a:chExt cx="480" cy="288"/>
              </a:xfrm>
            </p:grpSpPr>
            <p:sp>
              <p:nvSpPr>
                <p:cNvPr id="99" name="Oval 29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10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114" y="2575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2880" y="2304"/>
                <a:ext cx="480" cy="288"/>
                <a:chOff x="2064" y="2496"/>
                <a:chExt cx="480" cy="288"/>
              </a:xfrm>
            </p:grpSpPr>
            <p:sp>
              <p:nvSpPr>
                <p:cNvPr id="97" name="Oval 32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12700">
                  <a:solidFill>
                    <a:schemeClr val="accent6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9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107" y="2572"/>
                  <a:ext cx="384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GHR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2352" y="3072"/>
                <a:ext cx="480" cy="288"/>
                <a:chOff x="2064" y="2496"/>
                <a:chExt cx="480" cy="288"/>
              </a:xfrm>
            </p:grpSpPr>
            <p:sp>
              <p:nvSpPr>
                <p:cNvPr id="95" name="Oval 35"/>
                <p:cNvSpPr>
                  <a:spLocks noChangeArrowheads="1"/>
                </p:cNvSpPr>
                <p:nvPr/>
              </p:nvSpPr>
              <p:spPr bwMode="auto">
                <a:xfrm>
                  <a:off x="2064" y="2496"/>
                  <a:ext cx="480" cy="28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  <a:round/>
                  <a:headEnd/>
                  <a:tailEnd/>
                </a:ln>
                <a:effectLst>
                  <a:prstShdw prst="shdw17" dist="17961" dir="2700000">
                    <a:schemeClr val="bg2">
                      <a:gamma/>
                      <a:shade val="60000"/>
                      <a:invGamma/>
                    </a:schemeClr>
                  </a:prstShdw>
                </a:effectLst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sz="1000" b="1" dirty="0">
                    <a:solidFill>
                      <a:schemeClr val="tx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9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118" y="2572"/>
                  <a:ext cx="357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tIns="0" bIns="0" anchor="ctr">
                  <a:spAutoFit/>
                </a:bodyPr>
                <a:lstStyle/>
                <a:p>
                  <a:pPr>
                    <a:defRPr/>
                  </a:pPr>
                  <a:r>
                    <a:rPr lang="en-US" sz="1000" b="1" dirty="0">
                      <a:solidFill>
                        <a:schemeClr val="tx1"/>
                      </a:solidFill>
                      <a:latin typeface="+mn-lt"/>
                      <a:ea typeface="+mn-ea"/>
                    </a:rPr>
                    <a:t>LHS</a:t>
                  </a:r>
                </a:p>
              </p:txBody>
            </p:sp>
          </p:grpSp>
        </p:grpSp>
      </p:grpSp>
      <p:sp>
        <p:nvSpPr>
          <p:cNvPr id="115" name="TextBox 114"/>
          <p:cNvSpPr txBox="1"/>
          <p:nvPr/>
        </p:nvSpPr>
        <p:spPr>
          <a:xfrm>
            <a:off x="4025130" y="6093023"/>
            <a:ext cx="1320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Handle System</a:t>
            </a:r>
            <a:endParaRPr lang="en-US" sz="1400" dirty="0">
              <a:latin typeface="+mn-lt"/>
            </a:endParaRPr>
          </a:p>
        </p:txBody>
      </p:sp>
      <p:sp>
        <p:nvSpPr>
          <p:cNvPr id="61" name="Rectangle 67"/>
          <p:cNvSpPr>
            <a:spLocks noChangeArrowheads="1"/>
          </p:cNvSpPr>
          <p:nvPr/>
        </p:nvSpPr>
        <p:spPr bwMode="auto">
          <a:xfrm>
            <a:off x="6141734" y="1715869"/>
            <a:ext cx="193546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</a:rPr>
              <a:t>Handle Administration</a:t>
            </a:r>
          </a:p>
          <a:p>
            <a:pPr algn="ctr">
              <a:defRPr/>
            </a:pPr>
            <a:r>
              <a:rPr lang="en-US" sz="1400" dirty="0" smtClean="0">
                <a:latin typeface="+mn-lt"/>
                <a:ea typeface="+mn-ea"/>
              </a:rPr>
              <a:t>Embedded in</a:t>
            </a:r>
          </a:p>
          <a:p>
            <a:pPr algn="ctr">
              <a:defRPr/>
            </a:pPr>
            <a:r>
              <a:rPr lang="en-US" sz="1400" dirty="0" smtClean="0">
                <a:latin typeface="+mn-lt"/>
              </a:rPr>
              <a:t>Another Process</a:t>
            </a:r>
            <a:endParaRPr lang="en-US" sz="1400" dirty="0">
              <a:latin typeface="+mn-lt"/>
              <a:ea typeface="+mn-ea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rot="5400000">
            <a:off x="5410200" y="3276600"/>
            <a:ext cx="1524000" cy="121920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838200" y="1143000"/>
            <a:ext cx="2743201" cy="3438524"/>
            <a:chOff x="838200" y="1143000"/>
            <a:chExt cx="2743201" cy="3438524"/>
          </a:xfrm>
        </p:grpSpPr>
        <p:cxnSp>
          <p:nvCxnSpPr>
            <p:cNvPr id="44" name="Straight Arrow Connector 43"/>
            <p:cNvCxnSpPr/>
            <p:nvPr/>
          </p:nvCxnSpPr>
          <p:spPr>
            <a:xfrm rot="16200000" flipH="1">
              <a:off x="2243138" y="3243262"/>
              <a:ext cx="1533525" cy="1143000"/>
            </a:xfrm>
            <a:prstGeom prst="straightConnector1">
              <a:avLst/>
            </a:prstGeom>
            <a:ln>
              <a:solidFill>
                <a:schemeClr val="bg2">
                  <a:lumMod val="10000"/>
                </a:schemeClr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Cloud 45"/>
            <p:cNvSpPr/>
            <p:nvPr/>
          </p:nvSpPr>
          <p:spPr>
            <a:xfrm>
              <a:off x="838200" y="1143000"/>
              <a:ext cx="2667000" cy="1905000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67"/>
            <p:cNvSpPr>
              <a:spLocks noChangeArrowheads="1"/>
            </p:cNvSpPr>
            <p:nvPr/>
          </p:nvSpPr>
          <p:spPr bwMode="auto">
            <a:xfrm>
              <a:off x="1371600" y="1752600"/>
              <a:ext cx="1595245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 algn="ctr">
                <a:defRPr/>
              </a:pPr>
              <a:r>
                <a:rPr lang="en-US" sz="1400" dirty="0" smtClean="0">
                  <a:latin typeface="+mn-lt"/>
                </a:rPr>
                <a:t>Handle Resolution</a:t>
              </a:r>
            </a:p>
            <a:p>
              <a:pPr algn="ctr">
                <a:defRPr/>
              </a:pPr>
              <a:r>
                <a:rPr lang="en-US" sz="1400" dirty="0" smtClean="0">
                  <a:latin typeface="+mn-lt"/>
                  <a:ea typeface="+mn-ea"/>
                </a:rPr>
                <a:t>Embedded in</a:t>
              </a:r>
            </a:p>
            <a:p>
              <a:pPr algn="ctr">
                <a:defRPr/>
              </a:pPr>
              <a:r>
                <a:rPr lang="en-US" sz="1400" dirty="0" smtClean="0">
                  <a:latin typeface="+mn-lt"/>
                </a:rPr>
                <a:t>Another Process</a:t>
              </a:r>
              <a:endParaRPr lang="en-US" sz="1400" dirty="0">
                <a:latin typeface="+mn-lt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Template Handles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US" sz="2100" dirty="0" smtClean="0">
                <a:ea typeface="ＭＳ Ｐゴシック" charset="-128"/>
                <a:cs typeface="Times New Roman" charset="0"/>
                <a:sym typeface="ヒラギノ明朝 ProN W3" charset="-128"/>
              </a:rPr>
              <a:t>An unlimited number of handles are computed on the fly from a single registered template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2100" dirty="0" smtClean="0">
                <a:ea typeface="ＭＳ Ｐゴシック" charset="-128"/>
                <a:cs typeface="Times New Roman" charset="0"/>
                <a:sym typeface="ヒラギノ明朝 ProN W3" charset="-128"/>
              </a:rPr>
              <a:t>Re-write rules and delimiter can be defined at the prefix level, e.g., use ‘-’ as delimiter and re-write any URL values, e.g., for any handle under the prefix 123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2100" dirty="0" smtClean="0">
                <a:ea typeface="ＭＳ Ｐゴシック" charset="-128"/>
                <a:cs typeface="Times New Roman" charset="0"/>
                <a:sym typeface="ヒラギノ明朝 ProN W3" charset="-128"/>
              </a:rPr>
              <a:t>Any handle under that prefix can be divided into base and extension, e.g., 123/456-abc has a base of 123/456 and and extension of abc. The base is registered.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2100" dirty="0" smtClean="0">
                <a:ea typeface="ＭＳ Ｐゴシック" charset="-128"/>
                <a:cs typeface="Times New Roman" charset="0"/>
                <a:sym typeface="ヒラギノ明朝 ProN W3" charset="-128"/>
              </a:rPr>
              <a:t>The data at 123/456 will then be combined with the extension string (abc) using the re-write rule 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2100" dirty="0" smtClean="0">
                <a:ea typeface="ＭＳ Ｐゴシック" charset="-128"/>
                <a:cs typeface="Times New Roman" charset="0"/>
                <a:sym typeface="ヒラギノ明朝 ProN W3" charset="-128"/>
              </a:rPr>
              <a:t>Resolve “123/456-abc” and get back </a:t>
            </a:r>
            <a:r>
              <a:rPr lang="en-US" sz="2100" u="sng" dirty="0" smtClean="0">
                <a:ea typeface="ＭＳ Ｐゴシック" charset="-128"/>
                <a:cs typeface="Times New Roman" charset="0"/>
                <a:sym typeface="ヒラギノ明朝 ProN W3" charset="-128"/>
              </a:rPr>
              <a:t>http://repository.com/getobject?id=123/456&amp;part=abc</a:t>
            </a:r>
            <a:r>
              <a:rPr lang="en-US" sz="2100" dirty="0" smtClean="0">
                <a:ea typeface="ＭＳ Ｐゴシック" charset="-128"/>
                <a:cs typeface="Times New Roman" charset="0"/>
                <a:sym typeface="ヒラギノ明朝 ProN W3" charset="-128"/>
              </a:rPr>
              <a:t> 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2100" dirty="0" smtClean="0">
                <a:ea typeface="ＭＳ Ｐゴシック" charset="-128"/>
                <a:cs typeface="Times New Roman" charset="0"/>
                <a:sym typeface="ヒラギノ明朝 ProN W3" charset="-128"/>
              </a:rPr>
              <a:t>Resolve “123/456-def” and get back </a:t>
            </a:r>
            <a:r>
              <a:rPr lang="en-US" sz="2100" u="sng" dirty="0" smtClean="0">
                <a:ea typeface="ＭＳ Ｐゴシック" charset="-128"/>
                <a:cs typeface="Times New Roman" charset="0"/>
                <a:sym typeface="ヒラギノ明朝 ProN W3" charset="-128"/>
              </a:rPr>
              <a:t>http://repository.com/getobject?id=123/456&amp;part=def</a:t>
            </a:r>
            <a:endParaRPr lang="en-US" sz="2100" dirty="0" smtClean="0">
              <a:ea typeface="ＭＳ Ｐゴシック" charset="-128"/>
              <a:cs typeface="Times New Roman" charset="0"/>
              <a:sym typeface="ヒラギノ明朝 ProN W3" charset="-128"/>
            </a:endParaRPr>
          </a:p>
          <a:p>
            <a:pPr marL="342900" lvl="1" indent="-342900">
              <a:buNone/>
            </a:pPr>
            <a:endParaRPr lang="en-US" sz="2100" dirty="0" smtClean="0">
              <a:ea typeface="ＭＳ Ｐゴシック" charset="-128"/>
              <a:cs typeface="Times New Roman" charset="0"/>
              <a:sym typeface="ヒラギノ明朝 ProN W3" charset="-128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Template Handles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295400"/>
            <a:ext cx="7696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075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Directly results from modularity of the current implementation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Backend handle storage is pluggable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A new storage module allows handles to be computed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The rest of the handle resolution mechanisms are unchanged, only the storage module was enhanced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Any exception handles can be individually registered to over-ride the template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Re-write rules at the base level will over-ride the prefix level rules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Re-write rules use Java regular expression language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Templates allow handle strings to remain static in reference form while millions of resolution values can be changed at a single stroke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075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075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ts val="1075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Offline Signatures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8382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ts val="1075"/>
              </a:spcBef>
              <a:buFont typeface="Arial" charset="0"/>
              <a:buChar char="•"/>
              <a:defRPr/>
            </a:pPr>
            <a:r>
              <a:rPr lang="en-US" sz="2800" dirty="0" smtClean="0">
                <a:latin typeface="+mn-lt"/>
                <a:ea typeface="ＭＳ Ｐゴシック" charset="-128"/>
                <a:cs typeface="+mn-cs"/>
              </a:rPr>
              <a:t>Handle values can be signed with "offline" private keys that need not exist on any Internet-connected machine. </a:t>
            </a:r>
          </a:p>
          <a:p>
            <a:pPr marL="342900" lvl="0" indent="-342900" eaLnBrk="0" hangingPunct="0">
              <a:spcBef>
                <a:spcPts val="1075"/>
              </a:spcBef>
              <a:buFont typeface="Arial" charset="0"/>
              <a:buChar char="•"/>
              <a:defRPr/>
            </a:pPr>
            <a:r>
              <a:rPr lang="en-US" sz="2800" dirty="0" smtClean="0">
                <a:latin typeface="+mn-lt"/>
                <a:ea typeface="ＭＳ Ｐゴシック" charset="-128"/>
                <a:cs typeface="+mn-cs"/>
              </a:rPr>
              <a:t>This additional layer of verification has been applied to all entries in the Global Handle Registry.</a:t>
            </a:r>
          </a:p>
          <a:p>
            <a:pPr marL="342900" lvl="0" indent="-342900" eaLnBrk="0" hangingPunct="0">
              <a:spcBef>
                <a:spcPts val="1075"/>
              </a:spcBef>
              <a:buFont typeface="Arial" charset="0"/>
              <a:buChar char="•"/>
              <a:defRPr/>
            </a:pPr>
            <a:r>
              <a:rPr lang="en-US" sz="2800" dirty="0" smtClean="0">
                <a:latin typeface="+mn-lt"/>
                <a:ea typeface="ＭＳ Ｐゴシック" charset="-128"/>
                <a:cs typeface="+mn-cs"/>
              </a:rPr>
              <a:t> Any party that has the authority to create handle records can use this capability to sign their handle records. </a:t>
            </a:r>
          </a:p>
          <a:p>
            <a:pPr marL="342900" lvl="0" indent="-342900" eaLnBrk="0" hangingPunct="0">
              <a:spcBef>
                <a:spcPts val="1075"/>
              </a:spcBef>
              <a:buFont typeface="Arial" charset="0"/>
              <a:buChar char="•"/>
              <a:defRPr/>
            </a:pPr>
            <a:r>
              <a:rPr lang="en-US" sz="2800" dirty="0" smtClean="0">
                <a:latin typeface="+mn-lt"/>
                <a:ea typeface="ＭＳ Ｐゴシック" charset="-128"/>
                <a:cs typeface="+mn-cs"/>
              </a:rPr>
              <a:t>There is a simple (but flexible) API for building handle value digests and signing those digests.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075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075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ts val="1075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Rectangle 214"/>
          <p:cNvSpPr/>
          <p:nvPr/>
        </p:nvSpPr>
        <p:spPr>
          <a:xfrm>
            <a:off x="314325" y="990600"/>
            <a:ext cx="8534400" cy="5334000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7" name="Straight Connector 216"/>
          <p:cNvCxnSpPr/>
          <p:nvPr/>
        </p:nvCxnSpPr>
        <p:spPr>
          <a:xfrm>
            <a:off x="1143000" y="3800475"/>
            <a:ext cx="71628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rot="5400000">
            <a:off x="2400300" y="3619500"/>
            <a:ext cx="4343400" cy="0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4" name="TextBox 7"/>
          <p:cNvSpPr txBox="1">
            <a:spLocks noChangeArrowheads="1"/>
          </p:cNvSpPr>
          <p:nvPr/>
        </p:nvSpPr>
        <p:spPr bwMode="auto">
          <a:xfrm>
            <a:off x="1270807" y="142875"/>
            <a:ext cx="6602385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Role of Identifier Resolution Systems in Information</a:t>
            </a:r>
          </a:p>
          <a:p>
            <a:pPr algn="ctr"/>
            <a:r>
              <a:rPr lang="en-US" sz="2400" dirty="0" smtClean="0">
                <a:latin typeface="Calibri" pitchFamily="34" charset="0"/>
              </a:rPr>
              <a:t>Management on Networks</a:t>
            </a:r>
            <a:endParaRPr lang="en-US" sz="2400" dirty="0">
              <a:latin typeface="Calibri" pitchFamily="34" charset="0"/>
            </a:endParaRPr>
          </a:p>
        </p:txBody>
      </p:sp>
      <p:grpSp>
        <p:nvGrpSpPr>
          <p:cNvPr id="26" name="Group 251"/>
          <p:cNvGrpSpPr>
            <a:grpSpLocks/>
          </p:cNvGrpSpPr>
          <p:nvPr/>
        </p:nvGrpSpPr>
        <p:grpSpPr bwMode="auto">
          <a:xfrm>
            <a:off x="466994" y="1447800"/>
            <a:ext cx="2909619" cy="1828800"/>
            <a:chOff x="457469" y="1066800"/>
            <a:chExt cx="2909619" cy="1829191"/>
          </a:xfrm>
        </p:grpSpPr>
        <p:grpSp>
          <p:nvGrpSpPr>
            <p:cNvPr id="27" name="Group 4479"/>
            <p:cNvGrpSpPr>
              <a:grpSpLocks/>
            </p:cNvGrpSpPr>
            <p:nvPr/>
          </p:nvGrpSpPr>
          <p:grpSpPr bwMode="auto">
            <a:xfrm>
              <a:off x="1142826" y="1600302"/>
              <a:ext cx="1295072" cy="1295689"/>
              <a:chOff x="4165600" y="3209925"/>
              <a:chExt cx="1133475" cy="1133475"/>
            </a:xfrm>
          </p:grpSpPr>
          <p:sp>
            <p:nvSpPr>
              <p:cNvPr id="38" name="Freeform 1730"/>
              <p:cNvSpPr>
                <a:spLocks/>
              </p:cNvSpPr>
              <p:nvPr/>
            </p:nvSpPr>
            <p:spPr bwMode="auto">
              <a:xfrm>
                <a:off x="4165600" y="3209925"/>
                <a:ext cx="1133475" cy="1133475"/>
              </a:xfrm>
              <a:custGeom>
                <a:avLst/>
                <a:gdLst>
                  <a:gd name="T0" fmla="*/ 2147483647 w 1427"/>
                  <a:gd name="T1" fmla="*/ 2147483647 h 1428"/>
                  <a:gd name="T2" fmla="*/ 2147483647 w 1427"/>
                  <a:gd name="T3" fmla="*/ 2147483647 h 1428"/>
                  <a:gd name="T4" fmla="*/ 2147483647 w 1427"/>
                  <a:gd name="T5" fmla="*/ 2147483647 h 1428"/>
                  <a:gd name="T6" fmla="*/ 2147483647 w 1427"/>
                  <a:gd name="T7" fmla="*/ 2147483647 h 1428"/>
                  <a:gd name="T8" fmla="*/ 2147483647 w 1427"/>
                  <a:gd name="T9" fmla="*/ 2147483647 h 1428"/>
                  <a:gd name="T10" fmla="*/ 2147483647 w 1427"/>
                  <a:gd name="T11" fmla="*/ 2147483647 h 1428"/>
                  <a:gd name="T12" fmla="*/ 2147483647 w 1427"/>
                  <a:gd name="T13" fmla="*/ 2147483647 h 1428"/>
                  <a:gd name="T14" fmla="*/ 2147483647 w 1427"/>
                  <a:gd name="T15" fmla="*/ 2147483647 h 1428"/>
                  <a:gd name="T16" fmla="*/ 2147483647 w 1427"/>
                  <a:gd name="T17" fmla="*/ 2147483647 h 1428"/>
                  <a:gd name="T18" fmla="*/ 2147483647 w 1427"/>
                  <a:gd name="T19" fmla="*/ 2147483647 h 1428"/>
                  <a:gd name="T20" fmla="*/ 2147483647 w 1427"/>
                  <a:gd name="T21" fmla="*/ 2147483647 h 1428"/>
                  <a:gd name="T22" fmla="*/ 2147483647 w 1427"/>
                  <a:gd name="T23" fmla="*/ 2147483647 h 1428"/>
                  <a:gd name="T24" fmla="*/ 2147483647 w 1427"/>
                  <a:gd name="T25" fmla="*/ 2147483647 h 1428"/>
                  <a:gd name="T26" fmla="*/ 2147483647 w 1427"/>
                  <a:gd name="T27" fmla="*/ 2147483647 h 1428"/>
                  <a:gd name="T28" fmla="*/ 2147483647 w 1427"/>
                  <a:gd name="T29" fmla="*/ 0 h 1428"/>
                  <a:gd name="T30" fmla="*/ 2147483647 w 1427"/>
                  <a:gd name="T31" fmla="*/ 2147483647 h 1428"/>
                  <a:gd name="T32" fmla="*/ 2147483647 w 1427"/>
                  <a:gd name="T33" fmla="*/ 2147483647 h 1428"/>
                  <a:gd name="T34" fmla="*/ 2147483647 w 1427"/>
                  <a:gd name="T35" fmla="*/ 2147483647 h 1428"/>
                  <a:gd name="T36" fmla="*/ 2147483647 w 1427"/>
                  <a:gd name="T37" fmla="*/ 2147483647 h 1428"/>
                  <a:gd name="T38" fmla="*/ 2147483647 w 1427"/>
                  <a:gd name="T39" fmla="*/ 2147483647 h 1428"/>
                  <a:gd name="T40" fmla="*/ 2147483647 w 1427"/>
                  <a:gd name="T41" fmla="*/ 2147483647 h 1428"/>
                  <a:gd name="T42" fmla="*/ 2147483647 w 1427"/>
                  <a:gd name="T43" fmla="*/ 2147483647 h 1428"/>
                  <a:gd name="T44" fmla="*/ 2147483647 w 1427"/>
                  <a:gd name="T45" fmla="*/ 2147483647 h 1428"/>
                  <a:gd name="T46" fmla="*/ 2147483647 w 1427"/>
                  <a:gd name="T47" fmla="*/ 2147483647 h 1428"/>
                  <a:gd name="T48" fmla="*/ 2147483647 w 1427"/>
                  <a:gd name="T49" fmla="*/ 2147483647 h 1428"/>
                  <a:gd name="T50" fmla="*/ 2147483647 w 1427"/>
                  <a:gd name="T51" fmla="*/ 2147483647 h 1428"/>
                  <a:gd name="T52" fmla="*/ 2147483647 w 1427"/>
                  <a:gd name="T53" fmla="*/ 2147483647 h 1428"/>
                  <a:gd name="T54" fmla="*/ 2147483647 w 1427"/>
                  <a:gd name="T55" fmla="*/ 2147483647 h 1428"/>
                  <a:gd name="T56" fmla="*/ 2147483647 w 1427"/>
                  <a:gd name="T57" fmla="*/ 2147483647 h 1428"/>
                  <a:gd name="T58" fmla="*/ 2147483647 w 1427"/>
                  <a:gd name="T59" fmla="*/ 2147483647 h 1428"/>
                  <a:gd name="T60" fmla="*/ 2147483647 w 1427"/>
                  <a:gd name="T61" fmla="*/ 2147483647 h 1428"/>
                  <a:gd name="T62" fmla="*/ 2147483647 w 1427"/>
                  <a:gd name="T63" fmla="*/ 2147483647 h 1428"/>
                  <a:gd name="T64" fmla="*/ 2147483647 w 1427"/>
                  <a:gd name="T65" fmla="*/ 2147483647 h 1428"/>
                  <a:gd name="T66" fmla="*/ 2147483647 w 1427"/>
                  <a:gd name="T67" fmla="*/ 2147483647 h 1428"/>
                  <a:gd name="T68" fmla="*/ 2147483647 w 1427"/>
                  <a:gd name="T69" fmla="*/ 2147483647 h 142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427"/>
                  <a:gd name="T106" fmla="*/ 0 h 1428"/>
                  <a:gd name="T107" fmla="*/ 1427 w 1427"/>
                  <a:gd name="T108" fmla="*/ 1428 h 142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427" h="1428">
                    <a:moveTo>
                      <a:pt x="247" y="1428"/>
                    </a:moveTo>
                    <a:lnTo>
                      <a:pt x="252" y="1308"/>
                    </a:lnTo>
                    <a:lnTo>
                      <a:pt x="258" y="1169"/>
                    </a:lnTo>
                    <a:lnTo>
                      <a:pt x="264" y="1019"/>
                    </a:lnTo>
                    <a:lnTo>
                      <a:pt x="270" y="867"/>
                    </a:lnTo>
                    <a:lnTo>
                      <a:pt x="274" y="725"/>
                    </a:lnTo>
                    <a:lnTo>
                      <a:pt x="276" y="599"/>
                    </a:lnTo>
                    <a:lnTo>
                      <a:pt x="274" y="502"/>
                    </a:lnTo>
                    <a:lnTo>
                      <a:pt x="267" y="441"/>
                    </a:lnTo>
                    <a:lnTo>
                      <a:pt x="258" y="417"/>
                    </a:lnTo>
                    <a:lnTo>
                      <a:pt x="246" y="390"/>
                    </a:lnTo>
                    <a:lnTo>
                      <a:pt x="232" y="361"/>
                    </a:lnTo>
                    <a:lnTo>
                      <a:pt x="217" y="330"/>
                    </a:lnTo>
                    <a:lnTo>
                      <a:pt x="200" y="298"/>
                    </a:lnTo>
                    <a:lnTo>
                      <a:pt x="183" y="265"/>
                    </a:lnTo>
                    <a:lnTo>
                      <a:pt x="164" y="233"/>
                    </a:lnTo>
                    <a:lnTo>
                      <a:pt x="145" y="199"/>
                    </a:lnTo>
                    <a:lnTo>
                      <a:pt x="125" y="168"/>
                    </a:lnTo>
                    <a:lnTo>
                      <a:pt x="106" y="137"/>
                    </a:lnTo>
                    <a:lnTo>
                      <a:pt x="86" y="108"/>
                    </a:lnTo>
                    <a:lnTo>
                      <a:pt x="68" y="82"/>
                    </a:lnTo>
                    <a:lnTo>
                      <a:pt x="49" y="56"/>
                    </a:lnTo>
                    <a:lnTo>
                      <a:pt x="33" y="36"/>
                    </a:lnTo>
                    <a:lnTo>
                      <a:pt x="18" y="17"/>
                    </a:lnTo>
                    <a:lnTo>
                      <a:pt x="4" y="3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210" y="0"/>
                    </a:lnTo>
                    <a:lnTo>
                      <a:pt x="229" y="25"/>
                    </a:lnTo>
                    <a:lnTo>
                      <a:pt x="246" y="52"/>
                    </a:lnTo>
                    <a:lnTo>
                      <a:pt x="263" y="78"/>
                    </a:lnTo>
                    <a:lnTo>
                      <a:pt x="281" y="105"/>
                    </a:lnTo>
                    <a:lnTo>
                      <a:pt x="299" y="129"/>
                    </a:lnTo>
                    <a:lnTo>
                      <a:pt x="320" y="152"/>
                    </a:lnTo>
                    <a:lnTo>
                      <a:pt x="342" y="174"/>
                    </a:lnTo>
                    <a:lnTo>
                      <a:pt x="367" y="192"/>
                    </a:lnTo>
                    <a:lnTo>
                      <a:pt x="422" y="227"/>
                    </a:lnTo>
                    <a:lnTo>
                      <a:pt x="476" y="262"/>
                    </a:lnTo>
                    <a:lnTo>
                      <a:pt x="531" y="298"/>
                    </a:lnTo>
                    <a:lnTo>
                      <a:pt x="582" y="337"/>
                    </a:lnTo>
                    <a:lnTo>
                      <a:pt x="634" y="375"/>
                    </a:lnTo>
                    <a:lnTo>
                      <a:pt x="685" y="414"/>
                    </a:lnTo>
                    <a:lnTo>
                      <a:pt x="733" y="454"/>
                    </a:lnTo>
                    <a:lnTo>
                      <a:pt x="782" y="494"/>
                    </a:lnTo>
                    <a:lnTo>
                      <a:pt x="828" y="536"/>
                    </a:lnTo>
                    <a:lnTo>
                      <a:pt x="874" y="577"/>
                    </a:lnTo>
                    <a:lnTo>
                      <a:pt x="918" y="619"/>
                    </a:lnTo>
                    <a:lnTo>
                      <a:pt x="960" y="662"/>
                    </a:lnTo>
                    <a:lnTo>
                      <a:pt x="1002" y="704"/>
                    </a:lnTo>
                    <a:lnTo>
                      <a:pt x="1041" y="747"/>
                    </a:lnTo>
                    <a:lnTo>
                      <a:pt x="1079" y="789"/>
                    </a:lnTo>
                    <a:lnTo>
                      <a:pt x="1115" y="832"/>
                    </a:lnTo>
                    <a:lnTo>
                      <a:pt x="1149" y="875"/>
                    </a:lnTo>
                    <a:lnTo>
                      <a:pt x="1183" y="916"/>
                    </a:lnTo>
                    <a:lnTo>
                      <a:pt x="1214" y="958"/>
                    </a:lnTo>
                    <a:lnTo>
                      <a:pt x="1242" y="999"/>
                    </a:lnTo>
                    <a:lnTo>
                      <a:pt x="1270" y="1041"/>
                    </a:lnTo>
                    <a:lnTo>
                      <a:pt x="1295" y="1080"/>
                    </a:lnTo>
                    <a:lnTo>
                      <a:pt x="1319" y="1120"/>
                    </a:lnTo>
                    <a:lnTo>
                      <a:pt x="1339" y="1158"/>
                    </a:lnTo>
                    <a:lnTo>
                      <a:pt x="1359" y="1196"/>
                    </a:lnTo>
                    <a:lnTo>
                      <a:pt x="1375" y="1233"/>
                    </a:lnTo>
                    <a:lnTo>
                      <a:pt x="1390" y="1269"/>
                    </a:lnTo>
                    <a:lnTo>
                      <a:pt x="1401" y="1304"/>
                    </a:lnTo>
                    <a:lnTo>
                      <a:pt x="1412" y="1337"/>
                    </a:lnTo>
                    <a:lnTo>
                      <a:pt x="1420" y="1368"/>
                    </a:lnTo>
                    <a:lnTo>
                      <a:pt x="1424" y="1399"/>
                    </a:lnTo>
                    <a:lnTo>
                      <a:pt x="1427" y="1428"/>
                    </a:lnTo>
                    <a:lnTo>
                      <a:pt x="247" y="1428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" name="Freeform 1733"/>
              <p:cNvSpPr>
                <a:spLocks/>
              </p:cNvSpPr>
              <p:nvPr/>
            </p:nvSpPr>
            <p:spPr bwMode="auto">
              <a:xfrm>
                <a:off x="4540250" y="3852863"/>
                <a:ext cx="58738" cy="76200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7" y="0"/>
                    </a:moveTo>
                    <a:lnTo>
                      <a:pt x="45" y="1"/>
                    </a:lnTo>
                    <a:lnTo>
                      <a:pt x="52" y="4"/>
                    </a:lnTo>
                    <a:lnTo>
                      <a:pt x="57" y="8"/>
                    </a:lnTo>
                    <a:lnTo>
                      <a:pt x="63" y="14"/>
                    </a:lnTo>
                    <a:lnTo>
                      <a:pt x="68" y="21"/>
                    </a:lnTo>
                    <a:lnTo>
                      <a:pt x="71" y="29"/>
                    </a:lnTo>
                    <a:lnTo>
                      <a:pt x="73" y="38"/>
                    </a:lnTo>
                    <a:lnTo>
                      <a:pt x="75" y="47"/>
                    </a:lnTo>
                    <a:lnTo>
                      <a:pt x="73" y="57"/>
                    </a:lnTo>
                    <a:lnTo>
                      <a:pt x="71" y="66"/>
                    </a:lnTo>
                    <a:lnTo>
                      <a:pt x="68" y="74"/>
                    </a:lnTo>
                    <a:lnTo>
                      <a:pt x="63" y="82"/>
                    </a:lnTo>
                    <a:lnTo>
                      <a:pt x="57" y="88"/>
                    </a:lnTo>
                    <a:lnTo>
                      <a:pt x="52" y="92"/>
                    </a:lnTo>
                    <a:lnTo>
                      <a:pt x="45" y="95"/>
                    </a:lnTo>
                    <a:lnTo>
                      <a:pt x="37" y="96"/>
                    </a:lnTo>
                    <a:lnTo>
                      <a:pt x="30" y="95"/>
                    </a:lnTo>
                    <a:lnTo>
                      <a:pt x="23" y="92"/>
                    </a:lnTo>
                    <a:lnTo>
                      <a:pt x="16" y="88"/>
                    </a:lnTo>
                    <a:lnTo>
                      <a:pt x="11" y="82"/>
                    </a:lnTo>
                    <a:lnTo>
                      <a:pt x="7" y="74"/>
                    </a:lnTo>
                    <a:lnTo>
                      <a:pt x="3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3" y="29"/>
                    </a:lnTo>
                    <a:lnTo>
                      <a:pt x="7" y="21"/>
                    </a:lnTo>
                    <a:lnTo>
                      <a:pt x="11" y="14"/>
                    </a:lnTo>
                    <a:lnTo>
                      <a:pt x="16" y="8"/>
                    </a:lnTo>
                    <a:lnTo>
                      <a:pt x="23" y="4"/>
                    </a:lnTo>
                    <a:lnTo>
                      <a:pt x="30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0" name="Freeform 1734"/>
              <p:cNvSpPr>
                <a:spLocks/>
              </p:cNvSpPr>
              <p:nvPr/>
            </p:nvSpPr>
            <p:spPr bwMode="auto">
              <a:xfrm>
                <a:off x="4551363" y="3865563"/>
                <a:ext cx="36513" cy="50800"/>
              </a:xfrm>
              <a:custGeom>
                <a:avLst/>
                <a:gdLst>
                  <a:gd name="T0" fmla="*/ 2147483647 w 45"/>
                  <a:gd name="T1" fmla="*/ 0 h 66"/>
                  <a:gd name="T2" fmla="*/ 2147483647 w 45"/>
                  <a:gd name="T3" fmla="*/ 2147483647 h 66"/>
                  <a:gd name="T4" fmla="*/ 2147483647 w 45"/>
                  <a:gd name="T5" fmla="*/ 2147483647 h 66"/>
                  <a:gd name="T6" fmla="*/ 2147483647 w 45"/>
                  <a:gd name="T7" fmla="*/ 2147483647 h 66"/>
                  <a:gd name="T8" fmla="*/ 2147483647 w 45"/>
                  <a:gd name="T9" fmla="*/ 2147483647 h 66"/>
                  <a:gd name="T10" fmla="*/ 2147483647 w 45"/>
                  <a:gd name="T11" fmla="*/ 2147483647 h 66"/>
                  <a:gd name="T12" fmla="*/ 2147483647 w 45"/>
                  <a:gd name="T13" fmla="*/ 2147483647 h 66"/>
                  <a:gd name="T14" fmla="*/ 2147483647 w 45"/>
                  <a:gd name="T15" fmla="*/ 2147483647 h 66"/>
                  <a:gd name="T16" fmla="*/ 2147483647 w 45"/>
                  <a:gd name="T17" fmla="*/ 2147483647 h 66"/>
                  <a:gd name="T18" fmla="*/ 2147483647 w 45"/>
                  <a:gd name="T19" fmla="*/ 2147483647 h 66"/>
                  <a:gd name="T20" fmla="*/ 2147483647 w 45"/>
                  <a:gd name="T21" fmla="*/ 2147483647 h 66"/>
                  <a:gd name="T22" fmla="*/ 2147483647 w 45"/>
                  <a:gd name="T23" fmla="*/ 2147483647 h 66"/>
                  <a:gd name="T24" fmla="*/ 0 w 45"/>
                  <a:gd name="T25" fmla="*/ 2147483647 h 66"/>
                  <a:gd name="T26" fmla="*/ 2147483647 w 45"/>
                  <a:gd name="T27" fmla="*/ 2147483647 h 66"/>
                  <a:gd name="T28" fmla="*/ 2147483647 w 45"/>
                  <a:gd name="T29" fmla="*/ 2147483647 h 66"/>
                  <a:gd name="T30" fmla="*/ 2147483647 w 45"/>
                  <a:gd name="T31" fmla="*/ 2147483647 h 66"/>
                  <a:gd name="T32" fmla="*/ 2147483647 w 45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66"/>
                  <a:gd name="T53" fmla="*/ 45 w 45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66">
                    <a:moveTo>
                      <a:pt x="22" y="0"/>
                    </a:moveTo>
                    <a:lnTo>
                      <a:pt x="31" y="3"/>
                    </a:lnTo>
                    <a:lnTo>
                      <a:pt x="38" y="9"/>
                    </a:lnTo>
                    <a:lnTo>
                      <a:pt x="42" y="20"/>
                    </a:lnTo>
                    <a:lnTo>
                      <a:pt x="45" y="32"/>
                    </a:lnTo>
                    <a:lnTo>
                      <a:pt x="42" y="45"/>
                    </a:lnTo>
                    <a:lnTo>
                      <a:pt x="38" y="56"/>
                    </a:lnTo>
                    <a:lnTo>
                      <a:pt x="31" y="64"/>
                    </a:lnTo>
                    <a:lnTo>
                      <a:pt x="22" y="66"/>
                    </a:lnTo>
                    <a:lnTo>
                      <a:pt x="13" y="64"/>
                    </a:lnTo>
                    <a:lnTo>
                      <a:pt x="7" y="56"/>
                    </a:lnTo>
                    <a:lnTo>
                      <a:pt x="2" y="45"/>
                    </a:lnTo>
                    <a:lnTo>
                      <a:pt x="0" y="32"/>
                    </a:lnTo>
                    <a:lnTo>
                      <a:pt x="2" y="20"/>
                    </a:lnTo>
                    <a:lnTo>
                      <a:pt x="7" y="9"/>
                    </a:lnTo>
                    <a:lnTo>
                      <a:pt x="13" y="3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" name="Freeform 1735"/>
              <p:cNvSpPr>
                <a:spLocks/>
              </p:cNvSpPr>
              <p:nvPr/>
            </p:nvSpPr>
            <p:spPr bwMode="auto">
              <a:xfrm>
                <a:off x="4827588" y="3960813"/>
                <a:ext cx="58738" cy="74613"/>
              </a:xfrm>
              <a:custGeom>
                <a:avLst/>
                <a:gdLst>
                  <a:gd name="T0" fmla="*/ 2147483647 w 74"/>
                  <a:gd name="T1" fmla="*/ 0 h 95"/>
                  <a:gd name="T2" fmla="*/ 2147483647 w 74"/>
                  <a:gd name="T3" fmla="*/ 2147483647 h 95"/>
                  <a:gd name="T4" fmla="*/ 2147483647 w 74"/>
                  <a:gd name="T5" fmla="*/ 2147483647 h 95"/>
                  <a:gd name="T6" fmla="*/ 2147483647 w 74"/>
                  <a:gd name="T7" fmla="*/ 2147483647 h 95"/>
                  <a:gd name="T8" fmla="*/ 2147483647 w 74"/>
                  <a:gd name="T9" fmla="*/ 2147483647 h 95"/>
                  <a:gd name="T10" fmla="*/ 2147483647 w 74"/>
                  <a:gd name="T11" fmla="*/ 2147483647 h 95"/>
                  <a:gd name="T12" fmla="*/ 2147483647 w 74"/>
                  <a:gd name="T13" fmla="*/ 2147483647 h 95"/>
                  <a:gd name="T14" fmla="*/ 2147483647 w 74"/>
                  <a:gd name="T15" fmla="*/ 2147483647 h 95"/>
                  <a:gd name="T16" fmla="*/ 2147483647 w 74"/>
                  <a:gd name="T17" fmla="*/ 2147483647 h 95"/>
                  <a:gd name="T18" fmla="*/ 2147483647 w 74"/>
                  <a:gd name="T19" fmla="*/ 2147483647 h 95"/>
                  <a:gd name="T20" fmla="*/ 2147483647 w 74"/>
                  <a:gd name="T21" fmla="*/ 2147483647 h 95"/>
                  <a:gd name="T22" fmla="*/ 2147483647 w 74"/>
                  <a:gd name="T23" fmla="*/ 2147483647 h 95"/>
                  <a:gd name="T24" fmla="*/ 2147483647 w 74"/>
                  <a:gd name="T25" fmla="*/ 2147483647 h 95"/>
                  <a:gd name="T26" fmla="*/ 2147483647 w 74"/>
                  <a:gd name="T27" fmla="*/ 2147483647 h 95"/>
                  <a:gd name="T28" fmla="*/ 2147483647 w 74"/>
                  <a:gd name="T29" fmla="*/ 2147483647 h 95"/>
                  <a:gd name="T30" fmla="*/ 2147483647 w 74"/>
                  <a:gd name="T31" fmla="*/ 2147483647 h 95"/>
                  <a:gd name="T32" fmla="*/ 2147483647 w 74"/>
                  <a:gd name="T33" fmla="*/ 2147483647 h 95"/>
                  <a:gd name="T34" fmla="*/ 2147483647 w 74"/>
                  <a:gd name="T35" fmla="*/ 2147483647 h 95"/>
                  <a:gd name="T36" fmla="*/ 2147483647 w 74"/>
                  <a:gd name="T37" fmla="*/ 2147483647 h 95"/>
                  <a:gd name="T38" fmla="*/ 2147483647 w 74"/>
                  <a:gd name="T39" fmla="*/ 2147483647 h 95"/>
                  <a:gd name="T40" fmla="*/ 2147483647 w 74"/>
                  <a:gd name="T41" fmla="*/ 2147483647 h 95"/>
                  <a:gd name="T42" fmla="*/ 2147483647 w 74"/>
                  <a:gd name="T43" fmla="*/ 2147483647 h 95"/>
                  <a:gd name="T44" fmla="*/ 2147483647 w 74"/>
                  <a:gd name="T45" fmla="*/ 2147483647 h 95"/>
                  <a:gd name="T46" fmla="*/ 2147483647 w 74"/>
                  <a:gd name="T47" fmla="*/ 2147483647 h 95"/>
                  <a:gd name="T48" fmla="*/ 0 w 74"/>
                  <a:gd name="T49" fmla="*/ 2147483647 h 95"/>
                  <a:gd name="T50" fmla="*/ 2147483647 w 74"/>
                  <a:gd name="T51" fmla="*/ 2147483647 h 95"/>
                  <a:gd name="T52" fmla="*/ 2147483647 w 74"/>
                  <a:gd name="T53" fmla="*/ 2147483647 h 95"/>
                  <a:gd name="T54" fmla="*/ 2147483647 w 74"/>
                  <a:gd name="T55" fmla="*/ 2147483647 h 95"/>
                  <a:gd name="T56" fmla="*/ 2147483647 w 74"/>
                  <a:gd name="T57" fmla="*/ 2147483647 h 95"/>
                  <a:gd name="T58" fmla="*/ 2147483647 w 74"/>
                  <a:gd name="T59" fmla="*/ 2147483647 h 95"/>
                  <a:gd name="T60" fmla="*/ 2147483647 w 74"/>
                  <a:gd name="T61" fmla="*/ 2147483647 h 95"/>
                  <a:gd name="T62" fmla="*/ 2147483647 w 74"/>
                  <a:gd name="T63" fmla="*/ 2147483647 h 95"/>
                  <a:gd name="T64" fmla="*/ 2147483647 w 74"/>
                  <a:gd name="T65" fmla="*/ 0 h 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95"/>
                  <a:gd name="T101" fmla="*/ 74 w 74"/>
                  <a:gd name="T102" fmla="*/ 95 h 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95">
                    <a:moveTo>
                      <a:pt x="37" y="0"/>
                    </a:moveTo>
                    <a:lnTo>
                      <a:pt x="45" y="1"/>
                    </a:lnTo>
                    <a:lnTo>
                      <a:pt x="52" y="4"/>
                    </a:lnTo>
                    <a:lnTo>
                      <a:pt x="58" y="8"/>
                    </a:lnTo>
                    <a:lnTo>
                      <a:pt x="64" y="14"/>
                    </a:lnTo>
                    <a:lnTo>
                      <a:pt x="68" y="21"/>
                    </a:lnTo>
                    <a:lnTo>
                      <a:pt x="72" y="29"/>
                    </a:lnTo>
                    <a:lnTo>
                      <a:pt x="73" y="38"/>
                    </a:lnTo>
                    <a:lnTo>
                      <a:pt x="74" y="47"/>
                    </a:lnTo>
                    <a:lnTo>
                      <a:pt x="73" y="57"/>
                    </a:lnTo>
                    <a:lnTo>
                      <a:pt x="72" y="66"/>
                    </a:lnTo>
                    <a:lnTo>
                      <a:pt x="68" y="74"/>
                    </a:lnTo>
                    <a:lnTo>
                      <a:pt x="64" y="81"/>
                    </a:lnTo>
                    <a:lnTo>
                      <a:pt x="58" y="87"/>
                    </a:lnTo>
                    <a:lnTo>
                      <a:pt x="52" y="91"/>
                    </a:lnTo>
                    <a:lnTo>
                      <a:pt x="45" y="94"/>
                    </a:lnTo>
                    <a:lnTo>
                      <a:pt x="37" y="95"/>
                    </a:lnTo>
                    <a:lnTo>
                      <a:pt x="29" y="94"/>
                    </a:lnTo>
                    <a:lnTo>
                      <a:pt x="22" y="91"/>
                    </a:lnTo>
                    <a:lnTo>
                      <a:pt x="17" y="87"/>
                    </a:lnTo>
                    <a:lnTo>
                      <a:pt x="11" y="81"/>
                    </a:lnTo>
                    <a:lnTo>
                      <a:pt x="6" y="74"/>
                    </a:lnTo>
                    <a:lnTo>
                      <a:pt x="3" y="66"/>
                    </a:lnTo>
                    <a:lnTo>
                      <a:pt x="2" y="57"/>
                    </a:lnTo>
                    <a:lnTo>
                      <a:pt x="0" y="47"/>
                    </a:lnTo>
                    <a:lnTo>
                      <a:pt x="2" y="38"/>
                    </a:lnTo>
                    <a:lnTo>
                      <a:pt x="3" y="29"/>
                    </a:lnTo>
                    <a:lnTo>
                      <a:pt x="6" y="21"/>
                    </a:lnTo>
                    <a:lnTo>
                      <a:pt x="11" y="14"/>
                    </a:lnTo>
                    <a:lnTo>
                      <a:pt x="17" y="8"/>
                    </a:lnTo>
                    <a:lnTo>
                      <a:pt x="22" y="4"/>
                    </a:lnTo>
                    <a:lnTo>
                      <a:pt x="29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2" name="Freeform 1736"/>
              <p:cNvSpPr>
                <a:spLocks/>
              </p:cNvSpPr>
              <p:nvPr/>
            </p:nvSpPr>
            <p:spPr bwMode="auto">
              <a:xfrm>
                <a:off x="4838700" y="3971925"/>
                <a:ext cx="34925" cy="52388"/>
              </a:xfrm>
              <a:custGeom>
                <a:avLst/>
                <a:gdLst>
                  <a:gd name="T0" fmla="*/ 2147483647 w 45"/>
                  <a:gd name="T1" fmla="*/ 0 h 67"/>
                  <a:gd name="T2" fmla="*/ 2147483647 w 45"/>
                  <a:gd name="T3" fmla="*/ 2147483647 h 67"/>
                  <a:gd name="T4" fmla="*/ 2147483647 w 45"/>
                  <a:gd name="T5" fmla="*/ 2147483647 h 67"/>
                  <a:gd name="T6" fmla="*/ 2147483647 w 45"/>
                  <a:gd name="T7" fmla="*/ 2147483647 h 67"/>
                  <a:gd name="T8" fmla="*/ 2147483647 w 45"/>
                  <a:gd name="T9" fmla="*/ 2147483647 h 67"/>
                  <a:gd name="T10" fmla="*/ 2147483647 w 45"/>
                  <a:gd name="T11" fmla="*/ 2147483647 h 67"/>
                  <a:gd name="T12" fmla="*/ 2147483647 w 45"/>
                  <a:gd name="T13" fmla="*/ 2147483647 h 67"/>
                  <a:gd name="T14" fmla="*/ 2147483647 w 45"/>
                  <a:gd name="T15" fmla="*/ 2147483647 h 67"/>
                  <a:gd name="T16" fmla="*/ 2147483647 w 45"/>
                  <a:gd name="T17" fmla="*/ 2147483647 h 67"/>
                  <a:gd name="T18" fmla="*/ 2147483647 w 45"/>
                  <a:gd name="T19" fmla="*/ 2147483647 h 67"/>
                  <a:gd name="T20" fmla="*/ 2147483647 w 45"/>
                  <a:gd name="T21" fmla="*/ 2147483647 h 67"/>
                  <a:gd name="T22" fmla="*/ 2147483647 w 45"/>
                  <a:gd name="T23" fmla="*/ 2147483647 h 67"/>
                  <a:gd name="T24" fmla="*/ 0 w 45"/>
                  <a:gd name="T25" fmla="*/ 2147483647 h 67"/>
                  <a:gd name="T26" fmla="*/ 2147483647 w 45"/>
                  <a:gd name="T27" fmla="*/ 2147483647 h 67"/>
                  <a:gd name="T28" fmla="*/ 2147483647 w 45"/>
                  <a:gd name="T29" fmla="*/ 2147483647 h 67"/>
                  <a:gd name="T30" fmla="*/ 2147483647 w 45"/>
                  <a:gd name="T31" fmla="*/ 2147483647 h 67"/>
                  <a:gd name="T32" fmla="*/ 2147483647 w 45"/>
                  <a:gd name="T33" fmla="*/ 0 h 6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67"/>
                  <a:gd name="T53" fmla="*/ 45 w 45"/>
                  <a:gd name="T54" fmla="*/ 67 h 6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67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4" y="21"/>
                    </a:lnTo>
                    <a:lnTo>
                      <a:pt x="45" y="33"/>
                    </a:lnTo>
                    <a:lnTo>
                      <a:pt x="44" y="46"/>
                    </a:lnTo>
                    <a:lnTo>
                      <a:pt x="39" y="57"/>
                    </a:lnTo>
                    <a:lnTo>
                      <a:pt x="32" y="65"/>
                    </a:lnTo>
                    <a:lnTo>
                      <a:pt x="23" y="67"/>
                    </a:lnTo>
                    <a:lnTo>
                      <a:pt x="14" y="65"/>
                    </a:lnTo>
                    <a:lnTo>
                      <a:pt x="7" y="57"/>
                    </a:lnTo>
                    <a:lnTo>
                      <a:pt x="3" y="46"/>
                    </a:lnTo>
                    <a:lnTo>
                      <a:pt x="0" y="33"/>
                    </a:lnTo>
                    <a:lnTo>
                      <a:pt x="3" y="21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" name="Freeform 1737"/>
              <p:cNvSpPr>
                <a:spLocks/>
              </p:cNvSpPr>
              <p:nvPr/>
            </p:nvSpPr>
            <p:spPr bwMode="auto">
              <a:xfrm>
                <a:off x="4935538" y="4213225"/>
                <a:ext cx="60325" cy="74613"/>
              </a:xfrm>
              <a:custGeom>
                <a:avLst/>
                <a:gdLst>
                  <a:gd name="T0" fmla="*/ 2147483647 w 76"/>
                  <a:gd name="T1" fmla="*/ 0 h 96"/>
                  <a:gd name="T2" fmla="*/ 2147483647 w 76"/>
                  <a:gd name="T3" fmla="*/ 2147483647 h 96"/>
                  <a:gd name="T4" fmla="*/ 2147483647 w 76"/>
                  <a:gd name="T5" fmla="*/ 2147483647 h 96"/>
                  <a:gd name="T6" fmla="*/ 2147483647 w 76"/>
                  <a:gd name="T7" fmla="*/ 2147483647 h 96"/>
                  <a:gd name="T8" fmla="*/ 2147483647 w 76"/>
                  <a:gd name="T9" fmla="*/ 2147483647 h 96"/>
                  <a:gd name="T10" fmla="*/ 2147483647 w 76"/>
                  <a:gd name="T11" fmla="*/ 2147483647 h 96"/>
                  <a:gd name="T12" fmla="*/ 2147483647 w 76"/>
                  <a:gd name="T13" fmla="*/ 2147483647 h 96"/>
                  <a:gd name="T14" fmla="*/ 2147483647 w 76"/>
                  <a:gd name="T15" fmla="*/ 2147483647 h 96"/>
                  <a:gd name="T16" fmla="*/ 2147483647 w 76"/>
                  <a:gd name="T17" fmla="*/ 2147483647 h 96"/>
                  <a:gd name="T18" fmla="*/ 2147483647 w 76"/>
                  <a:gd name="T19" fmla="*/ 2147483647 h 96"/>
                  <a:gd name="T20" fmla="*/ 2147483647 w 76"/>
                  <a:gd name="T21" fmla="*/ 2147483647 h 96"/>
                  <a:gd name="T22" fmla="*/ 2147483647 w 76"/>
                  <a:gd name="T23" fmla="*/ 2147483647 h 96"/>
                  <a:gd name="T24" fmla="*/ 2147483647 w 76"/>
                  <a:gd name="T25" fmla="*/ 2147483647 h 96"/>
                  <a:gd name="T26" fmla="*/ 2147483647 w 76"/>
                  <a:gd name="T27" fmla="*/ 2147483647 h 96"/>
                  <a:gd name="T28" fmla="*/ 2147483647 w 76"/>
                  <a:gd name="T29" fmla="*/ 2147483647 h 96"/>
                  <a:gd name="T30" fmla="*/ 2147483647 w 76"/>
                  <a:gd name="T31" fmla="*/ 2147483647 h 96"/>
                  <a:gd name="T32" fmla="*/ 2147483647 w 76"/>
                  <a:gd name="T33" fmla="*/ 2147483647 h 96"/>
                  <a:gd name="T34" fmla="*/ 2147483647 w 76"/>
                  <a:gd name="T35" fmla="*/ 2147483647 h 96"/>
                  <a:gd name="T36" fmla="*/ 2147483647 w 76"/>
                  <a:gd name="T37" fmla="*/ 2147483647 h 96"/>
                  <a:gd name="T38" fmla="*/ 2147483647 w 76"/>
                  <a:gd name="T39" fmla="*/ 2147483647 h 96"/>
                  <a:gd name="T40" fmla="*/ 2147483647 w 76"/>
                  <a:gd name="T41" fmla="*/ 2147483647 h 96"/>
                  <a:gd name="T42" fmla="*/ 2147483647 w 76"/>
                  <a:gd name="T43" fmla="*/ 2147483647 h 96"/>
                  <a:gd name="T44" fmla="*/ 2147483647 w 76"/>
                  <a:gd name="T45" fmla="*/ 2147483647 h 96"/>
                  <a:gd name="T46" fmla="*/ 2147483647 w 76"/>
                  <a:gd name="T47" fmla="*/ 2147483647 h 96"/>
                  <a:gd name="T48" fmla="*/ 0 w 76"/>
                  <a:gd name="T49" fmla="*/ 2147483647 h 96"/>
                  <a:gd name="T50" fmla="*/ 2147483647 w 76"/>
                  <a:gd name="T51" fmla="*/ 2147483647 h 96"/>
                  <a:gd name="T52" fmla="*/ 2147483647 w 76"/>
                  <a:gd name="T53" fmla="*/ 2147483647 h 96"/>
                  <a:gd name="T54" fmla="*/ 2147483647 w 76"/>
                  <a:gd name="T55" fmla="*/ 2147483647 h 96"/>
                  <a:gd name="T56" fmla="*/ 2147483647 w 76"/>
                  <a:gd name="T57" fmla="*/ 2147483647 h 96"/>
                  <a:gd name="T58" fmla="*/ 2147483647 w 76"/>
                  <a:gd name="T59" fmla="*/ 2147483647 h 96"/>
                  <a:gd name="T60" fmla="*/ 2147483647 w 76"/>
                  <a:gd name="T61" fmla="*/ 2147483647 h 96"/>
                  <a:gd name="T62" fmla="*/ 2147483647 w 76"/>
                  <a:gd name="T63" fmla="*/ 2147483647 h 96"/>
                  <a:gd name="T64" fmla="*/ 2147483647 w 76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6"/>
                  <a:gd name="T100" fmla="*/ 0 h 96"/>
                  <a:gd name="T101" fmla="*/ 76 w 76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6" h="96">
                    <a:moveTo>
                      <a:pt x="38" y="0"/>
                    </a:moveTo>
                    <a:lnTo>
                      <a:pt x="47" y="1"/>
                    </a:lnTo>
                    <a:lnTo>
                      <a:pt x="53" y="4"/>
                    </a:lnTo>
                    <a:lnTo>
                      <a:pt x="59" y="8"/>
                    </a:lnTo>
                    <a:lnTo>
                      <a:pt x="65" y="14"/>
                    </a:lnTo>
                    <a:lnTo>
                      <a:pt x="70" y="22"/>
                    </a:lnTo>
                    <a:lnTo>
                      <a:pt x="73" y="30"/>
                    </a:lnTo>
                    <a:lnTo>
                      <a:pt x="75" y="39"/>
                    </a:lnTo>
                    <a:lnTo>
                      <a:pt x="76" y="49"/>
                    </a:lnTo>
                    <a:lnTo>
                      <a:pt x="75" y="58"/>
                    </a:lnTo>
                    <a:lnTo>
                      <a:pt x="73" y="67"/>
                    </a:lnTo>
                    <a:lnTo>
                      <a:pt x="70" y="75"/>
                    </a:lnTo>
                    <a:lnTo>
                      <a:pt x="65" y="82"/>
                    </a:lnTo>
                    <a:lnTo>
                      <a:pt x="59" y="88"/>
                    </a:lnTo>
                    <a:lnTo>
                      <a:pt x="53" y="92"/>
                    </a:lnTo>
                    <a:lnTo>
                      <a:pt x="47" y="95"/>
                    </a:lnTo>
                    <a:lnTo>
                      <a:pt x="38" y="96"/>
                    </a:lnTo>
                    <a:lnTo>
                      <a:pt x="30" y="95"/>
                    </a:lnTo>
                    <a:lnTo>
                      <a:pt x="24" y="92"/>
                    </a:lnTo>
                    <a:lnTo>
                      <a:pt x="18" y="88"/>
                    </a:lnTo>
                    <a:lnTo>
                      <a:pt x="12" y="82"/>
                    </a:lnTo>
                    <a:lnTo>
                      <a:pt x="7" y="75"/>
                    </a:lnTo>
                    <a:lnTo>
                      <a:pt x="4" y="67"/>
                    </a:lnTo>
                    <a:lnTo>
                      <a:pt x="2" y="58"/>
                    </a:lnTo>
                    <a:lnTo>
                      <a:pt x="0" y="49"/>
                    </a:lnTo>
                    <a:lnTo>
                      <a:pt x="2" y="39"/>
                    </a:lnTo>
                    <a:lnTo>
                      <a:pt x="4" y="30"/>
                    </a:lnTo>
                    <a:lnTo>
                      <a:pt x="7" y="22"/>
                    </a:lnTo>
                    <a:lnTo>
                      <a:pt x="12" y="14"/>
                    </a:lnTo>
                    <a:lnTo>
                      <a:pt x="18" y="8"/>
                    </a:lnTo>
                    <a:lnTo>
                      <a:pt x="24" y="4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" name="Freeform 1738"/>
              <p:cNvSpPr>
                <a:spLocks/>
              </p:cNvSpPr>
              <p:nvPr/>
            </p:nvSpPr>
            <p:spPr bwMode="auto">
              <a:xfrm>
                <a:off x="4948238" y="4224338"/>
                <a:ext cx="36513" cy="52388"/>
              </a:xfrm>
              <a:custGeom>
                <a:avLst/>
                <a:gdLst>
                  <a:gd name="T0" fmla="*/ 2147483647 w 47"/>
                  <a:gd name="T1" fmla="*/ 0 h 66"/>
                  <a:gd name="T2" fmla="*/ 2147483647 w 47"/>
                  <a:gd name="T3" fmla="*/ 2147483647 h 66"/>
                  <a:gd name="T4" fmla="*/ 2147483647 w 47"/>
                  <a:gd name="T5" fmla="*/ 2147483647 h 66"/>
                  <a:gd name="T6" fmla="*/ 2147483647 w 47"/>
                  <a:gd name="T7" fmla="*/ 2147483647 h 66"/>
                  <a:gd name="T8" fmla="*/ 2147483647 w 47"/>
                  <a:gd name="T9" fmla="*/ 2147483647 h 66"/>
                  <a:gd name="T10" fmla="*/ 2147483647 w 47"/>
                  <a:gd name="T11" fmla="*/ 2147483647 h 66"/>
                  <a:gd name="T12" fmla="*/ 2147483647 w 47"/>
                  <a:gd name="T13" fmla="*/ 2147483647 h 66"/>
                  <a:gd name="T14" fmla="*/ 2147483647 w 47"/>
                  <a:gd name="T15" fmla="*/ 2147483647 h 66"/>
                  <a:gd name="T16" fmla="*/ 2147483647 w 47"/>
                  <a:gd name="T17" fmla="*/ 2147483647 h 66"/>
                  <a:gd name="T18" fmla="*/ 2147483647 w 47"/>
                  <a:gd name="T19" fmla="*/ 2147483647 h 66"/>
                  <a:gd name="T20" fmla="*/ 2147483647 w 47"/>
                  <a:gd name="T21" fmla="*/ 2147483647 h 66"/>
                  <a:gd name="T22" fmla="*/ 2147483647 w 47"/>
                  <a:gd name="T23" fmla="*/ 2147483647 h 66"/>
                  <a:gd name="T24" fmla="*/ 0 w 47"/>
                  <a:gd name="T25" fmla="*/ 2147483647 h 66"/>
                  <a:gd name="T26" fmla="*/ 2147483647 w 47"/>
                  <a:gd name="T27" fmla="*/ 2147483647 h 66"/>
                  <a:gd name="T28" fmla="*/ 2147483647 w 47"/>
                  <a:gd name="T29" fmla="*/ 2147483647 h 66"/>
                  <a:gd name="T30" fmla="*/ 2147483647 w 47"/>
                  <a:gd name="T31" fmla="*/ 2147483647 h 66"/>
                  <a:gd name="T32" fmla="*/ 2147483647 w 47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66"/>
                  <a:gd name="T53" fmla="*/ 47 w 47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66">
                    <a:moveTo>
                      <a:pt x="23" y="0"/>
                    </a:moveTo>
                    <a:lnTo>
                      <a:pt x="33" y="2"/>
                    </a:lnTo>
                    <a:lnTo>
                      <a:pt x="40" y="9"/>
                    </a:lnTo>
                    <a:lnTo>
                      <a:pt x="44" y="21"/>
                    </a:lnTo>
                    <a:lnTo>
                      <a:pt x="47" y="34"/>
                    </a:lnTo>
                    <a:lnTo>
                      <a:pt x="44" y="46"/>
                    </a:lnTo>
                    <a:lnTo>
                      <a:pt x="40" y="57"/>
                    </a:lnTo>
                    <a:lnTo>
                      <a:pt x="33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7"/>
                    </a:lnTo>
                    <a:lnTo>
                      <a:pt x="3" y="46"/>
                    </a:lnTo>
                    <a:lnTo>
                      <a:pt x="0" y="34"/>
                    </a:lnTo>
                    <a:lnTo>
                      <a:pt x="3" y="21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5" name="Freeform 1739"/>
              <p:cNvSpPr>
                <a:spLocks/>
              </p:cNvSpPr>
              <p:nvPr/>
            </p:nvSpPr>
            <p:spPr bwMode="auto">
              <a:xfrm>
                <a:off x="5027613" y="3949700"/>
                <a:ext cx="60325" cy="74613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8" y="0"/>
                    </a:moveTo>
                    <a:lnTo>
                      <a:pt x="46" y="1"/>
                    </a:lnTo>
                    <a:lnTo>
                      <a:pt x="53" y="4"/>
                    </a:lnTo>
                    <a:lnTo>
                      <a:pt x="59" y="8"/>
                    </a:lnTo>
                    <a:lnTo>
                      <a:pt x="64" y="14"/>
                    </a:lnTo>
                    <a:lnTo>
                      <a:pt x="69" y="21"/>
                    </a:lnTo>
                    <a:lnTo>
                      <a:pt x="72" y="29"/>
                    </a:lnTo>
                    <a:lnTo>
                      <a:pt x="74" y="38"/>
                    </a:lnTo>
                    <a:lnTo>
                      <a:pt x="75" y="47"/>
                    </a:lnTo>
                    <a:lnTo>
                      <a:pt x="74" y="57"/>
                    </a:lnTo>
                    <a:lnTo>
                      <a:pt x="72" y="66"/>
                    </a:lnTo>
                    <a:lnTo>
                      <a:pt x="69" y="74"/>
                    </a:lnTo>
                    <a:lnTo>
                      <a:pt x="64" y="82"/>
                    </a:lnTo>
                    <a:lnTo>
                      <a:pt x="59" y="88"/>
                    </a:lnTo>
                    <a:lnTo>
                      <a:pt x="53" y="92"/>
                    </a:lnTo>
                    <a:lnTo>
                      <a:pt x="46" y="95"/>
                    </a:lnTo>
                    <a:lnTo>
                      <a:pt x="38" y="96"/>
                    </a:lnTo>
                    <a:lnTo>
                      <a:pt x="30" y="95"/>
                    </a:lnTo>
                    <a:lnTo>
                      <a:pt x="23" y="92"/>
                    </a:lnTo>
                    <a:lnTo>
                      <a:pt x="17" y="88"/>
                    </a:lnTo>
                    <a:lnTo>
                      <a:pt x="11" y="82"/>
                    </a:lnTo>
                    <a:lnTo>
                      <a:pt x="7" y="74"/>
                    </a:lnTo>
                    <a:lnTo>
                      <a:pt x="3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3" y="29"/>
                    </a:lnTo>
                    <a:lnTo>
                      <a:pt x="7" y="21"/>
                    </a:lnTo>
                    <a:lnTo>
                      <a:pt x="11" y="14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6" name="Freeform 1740"/>
              <p:cNvSpPr>
                <a:spLocks/>
              </p:cNvSpPr>
              <p:nvPr/>
            </p:nvSpPr>
            <p:spPr bwMode="auto">
              <a:xfrm>
                <a:off x="5040313" y="3960813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3"/>
                    </a:lnTo>
                    <a:lnTo>
                      <a:pt x="39" y="9"/>
                    </a:lnTo>
                    <a:lnTo>
                      <a:pt x="44" y="20"/>
                    </a:lnTo>
                    <a:lnTo>
                      <a:pt x="46" y="32"/>
                    </a:lnTo>
                    <a:lnTo>
                      <a:pt x="44" y="45"/>
                    </a:lnTo>
                    <a:lnTo>
                      <a:pt x="39" y="56"/>
                    </a:lnTo>
                    <a:lnTo>
                      <a:pt x="32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6"/>
                    </a:lnTo>
                    <a:lnTo>
                      <a:pt x="2" y="45"/>
                    </a:lnTo>
                    <a:lnTo>
                      <a:pt x="0" y="32"/>
                    </a:lnTo>
                    <a:lnTo>
                      <a:pt x="2" y="20"/>
                    </a:lnTo>
                    <a:lnTo>
                      <a:pt x="7" y="9"/>
                    </a:lnTo>
                    <a:lnTo>
                      <a:pt x="14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" name="Freeform 1741"/>
              <p:cNvSpPr>
                <a:spLocks/>
              </p:cNvSpPr>
              <p:nvPr/>
            </p:nvSpPr>
            <p:spPr bwMode="auto">
              <a:xfrm>
                <a:off x="5138738" y="4202113"/>
                <a:ext cx="60325" cy="74613"/>
              </a:xfrm>
              <a:custGeom>
                <a:avLst/>
                <a:gdLst>
                  <a:gd name="T0" fmla="*/ 2147483647 w 75"/>
                  <a:gd name="T1" fmla="*/ 0 h 95"/>
                  <a:gd name="T2" fmla="*/ 2147483647 w 75"/>
                  <a:gd name="T3" fmla="*/ 2147483647 h 95"/>
                  <a:gd name="T4" fmla="*/ 2147483647 w 75"/>
                  <a:gd name="T5" fmla="*/ 2147483647 h 95"/>
                  <a:gd name="T6" fmla="*/ 2147483647 w 75"/>
                  <a:gd name="T7" fmla="*/ 2147483647 h 95"/>
                  <a:gd name="T8" fmla="*/ 2147483647 w 75"/>
                  <a:gd name="T9" fmla="*/ 2147483647 h 95"/>
                  <a:gd name="T10" fmla="*/ 2147483647 w 75"/>
                  <a:gd name="T11" fmla="*/ 2147483647 h 95"/>
                  <a:gd name="T12" fmla="*/ 2147483647 w 75"/>
                  <a:gd name="T13" fmla="*/ 2147483647 h 95"/>
                  <a:gd name="T14" fmla="*/ 2147483647 w 75"/>
                  <a:gd name="T15" fmla="*/ 2147483647 h 95"/>
                  <a:gd name="T16" fmla="*/ 2147483647 w 75"/>
                  <a:gd name="T17" fmla="*/ 2147483647 h 95"/>
                  <a:gd name="T18" fmla="*/ 2147483647 w 75"/>
                  <a:gd name="T19" fmla="*/ 2147483647 h 95"/>
                  <a:gd name="T20" fmla="*/ 2147483647 w 75"/>
                  <a:gd name="T21" fmla="*/ 2147483647 h 95"/>
                  <a:gd name="T22" fmla="*/ 2147483647 w 75"/>
                  <a:gd name="T23" fmla="*/ 2147483647 h 95"/>
                  <a:gd name="T24" fmla="*/ 2147483647 w 75"/>
                  <a:gd name="T25" fmla="*/ 2147483647 h 95"/>
                  <a:gd name="T26" fmla="*/ 2147483647 w 75"/>
                  <a:gd name="T27" fmla="*/ 2147483647 h 95"/>
                  <a:gd name="T28" fmla="*/ 2147483647 w 75"/>
                  <a:gd name="T29" fmla="*/ 2147483647 h 95"/>
                  <a:gd name="T30" fmla="*/ 2147483647 w 75"/>
                  <a:gd name="T31" fmla="*/ 2147483647 h 95"/>
                  <a:gd name="T32" fmla="*/ 2147483647 w 75"/>
                  <a:gd name="T33" fmla="*/ 2147483647 h 95"/>
                  <a:gd name="T34" fmla="*/ 2147483647 w 75"/>
                  <a:gd name="T35" fmla="*/ 2147483647 h 95"/>
                  <a:gd name="T36" fmla="*/ 2147483647 w 75"/>
                  <a:gd name="T37" fmla="*/ 2147483647 h 95"/>
                  <a:gd name="T38" fmla="*/ 2147483647 w 75"/>
                  <a:gd name="T39" fmla="*/ 2147483647 h 95"/>
                  <a:gd name="T40" fmla="*/ 2147483647 w 75"/>
                  <a:gd name="T41" fmla="*/ 2147483647 h 95"/>
                  <a:gd name="T42" fmla="*/ 2147483647 w 75"/>
                  <a:gd name="T43" fmla="*/ 2147483647 h 95"/>
                  <a:gd name="T44" fmla="*/ 2147483647 w 75"/>
                  <a:gd name="T45" fmla="*/ 2147483647 h 95"/>
                  <a:gd name="T46" fmla="*/ 2147483647 w 75"/>
                  <a:gd name="T47" fmla="*/ 2147483647 h 95"/>
                  <a:gd name="T48" fmla="*/ 0 w 75"/>
                  <a:gd name="T49" fmla="*/ 2147483647 h 95"/>
                  <a:gd name="T50" fmla="*/ 2147483647 w 75"/>
                  <a:gd name="T51" fmla="*/ 2147483647 h 95"/>
                  <a:gd name="T52" fmla="*/ 2147483647 w 75"/>
                  <a:gd name="T53" fmla="*/ 2147483647 h 95"/>
                  <a:gd name="T54" fmla="*/ 2147483647 w 75"/>
                  <a:gd name="T55" fmla="*/ 2147483647 h 95"/>
                  <a:gd name="T56" fmla="*/ 2147483647 w 75"/>
                  <a:gd name="T57" fmla="*/ 2147483647 h 95"/>
                  <a:gd name="T58" fmla="*/ 2147483647 w 75"/>
                  <a:gd name="T59" fmla="*/ 2147483647 h 95"/>
                  <a:gd name="T60" fmla="*/ 2147483647 w 75"/>
                  <a:gd name="T61" fmla="*/ 2147483647 h 95"/>
                  <a:gd name="T62" fmla="*/ 2147483647 w 75"/>
                  <a:gd name="T63" fmla="*/ 2147483647 h 95"/>
                  <a:gd name="T64" fmla="*/ 2147483647 w 75"/>
                  <a:gd name="T65" fmla="*/ 0 h 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5"/>
                  <a:gd name="T101" fmla="*/ 75 w 75"/>
                  <a:gd name="T102" fmla="*/ 95 h 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5">
                    <a:moveTo>
                      <a:pt x="37" y="0"/>
                    </a:moveTo>
                    <a:lnTo>
                      <a:pt x="45" y="2"/>
                    </a:lnTo>
                    <a:lnTo>
                      <a:pt x="52" y="4"/>
                    </a:lnTo>
                    <a:lnTo>
                      <a:pt x="58" y="8"/>
                    </a:lnTo>
                    <a:lnTo>
                      <a:pt x="64" y="14"/>
                    </a:lnTo>
                    <a:lnTo>
                      <a:pt x="68" y="21"/>
                    </a:lnTo>
                    <a:lnTo>
                      <a:pt x="72" y="29"/>
                    </a:lnTo>
                    <a:lnTo>
                      <a:pt x="74" y="38"/>
                    </a:lnTo>
                    <a:lnTo>
                      <a:pt x="75" y="48"/>
                    </a:lnTo>
                    <a:lnTo>
                      <a:pt x="74" y="57"/>
                    </a:lnTo>
                    <a:lnTo>
                      <a:pt x="72" y="66"/>
                    </a:lnTo>
                    <a:lnTo>
                      <a:pt x="68" y="74"/>
                    </a:lnTo>
                    <a:lnTo>
                      <a:pt x="64" y="81"/>
                    </a:lnTo>
                    <a:lnTo>
                      <a:pt x="58" y="87"/>
                    </a:lnTo>
                    <a:lnTo>
                      <a:pt x="52" y="91"/>
                    </a:lnTo>
                    <a:lnTo>
                      <a:pt x="45" y="94"/>
                    </a:lnTo>
                    <a:lnTo>
                      <a:pt x="37" y="95"/>
                    </a:lnTo>
                    <a:lnTo>
                      <a:pt x="29" y="94"/>
                    </a:lnTo>
                    <a:lnTo>
                      <a:pt x="22" y="91"/>
                    </a:lnTo>
                    <a:lnTo>
                      <a:pt x="16" y="87"/>
                    </a:lnTo>
                    <a:lnTo>
                      <a:pt x="11" y="81"/>
                    </a:lnTo>
                    <a:lnTo>
                      <a:pt x="6" y="74"/>
                    </a:lnTo>
                    <a:lnTo>
                      <a:pt x="2" y="66"/>
                    </a:lnTo>
                    <a:lnTo>
                      <a:pt x="1" y="57"/>
                    </a:lnTo>
                    <a:lnTo>
                      <a:pt x="0" y="48"/>
                    </a:lnTo>
                    <a:lnTo>
                      <a:pt x="1" y="38"/>
                    </a:lnTo>
                    <a:lnTo>
                      <a:pt x="2" y="29"/>
                    </a:lnTo>
                    <a:lnTo>
                      <a:pt x="6" y="21"/>
                    </a:lnTo>
                    <a:lnTo>
                      <a:pt x="11" y="14"/>
                    </a:lnTo>
                    <a:lnTo>
                      <a:pt x="16" y="8"/>
                    </a:lnTo>
                    <a:lnTo>
                      <a:pt x="22" y="4"/>
                    </a:lnTo>
                    <a:lnTo>
                      <a:pt x="29" y="2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8" name="Freeform 1742"/>
              <p:cNvSpPr>
                <a:spLocks/>
              </p:cNvSpPr>
              <p:nvPr/>
            </p:nvSpPr>
            <p:spPr bwMode="auto">
              <a:xfrm>
                <a:off x="5149850" y="4213225"/>
                <a:ext cx="36513" cy="52388"/>
              </a:xfrm>
              <a:custGeom>
                <a:avLst/>
                <a:gdLst>
                  <a:gd name="T0" fmla="*/ 2147483647 w 46"/>
                  <a:gd name="T1" fmla="*/ 0 h 67"/>
                  <a:gd name="T2" fmla="*/ 2147483647 w 46"/>
                  <a:gd name="T3" fmla="*/ 2147483647 h 67"/>
                  <a:gd name="T4" fmla="*/ 2147483647 w 46"/>
                  <a:gd name="T5" fmla="*/ 2147483647 h 67"/>
                  <a:gd name="T6" fmla="*/ 2147483647 w 46"/>
                  <a:gd name="T7" fmla="*/ 2147483647 h 67"/>
                  <a:gd name="T8" fmla="*/ 2147483647 w 46"/>
                  <a:gd name="T9" fmla="*/ 2147483647 h 67"/>
                  <a:gd name="T10" fmla="*/ 2147483647 w 46"/>
                  <a:gd name="T11" fmla="*/ 2147483647 h 67"/>
                  <a:gd name="T12" fmla="*/ 2147483647 w 46"/>
                  <a:gd name="T13" fmla="*/ 2147483647 h 67"/>
                  <a:gd name="T14" fmla="*/ 2147483647 w 46"/>
                  <a:gd name="T15" fmla="*/ 2147483647 h 67"/>
                  <a:gd name="T16" fmla="*/ 2147483647 w 46"/>
                  <a:gd name="T17" fmla="*/ 2147483647 h 67"/>
                  <a:gd name="T18" fmla="*/ 2147483647 w 46"/>
                  <a:gd name="T19" fmla="*/ 2147483647 h 67"/>
                  <a:gd name="T20" fmla="*/ 2147483647 w 46"/>
                  <a:gd name="T21" fmla="*/ 2147483647 h 67"/>
                  <a:gd name="T22" fmla="*/ 2147483647 w 46"/>
                  <a:gd name="T23" fmla="*/ 2147483647 h 67"/>
                  <a:gd name="T24" fmla="*/ 0 w 46"/>
                  <a:gd name="T25" fmla="*/ 2147483647 h 67"/>
                  <a:gd name="T26" fmla="*/ 2147483647 w 46"/>
                  <a:gd name="T27" fmla="*/ 2147483647 h 67"/>
                  <a:gd name="T28" fmla="*/ 2147483647 w 46"/>
                  <a:gd name="T29" fmla="*/ 2147483647 h 67"/>
                  <a:gd name="T30" fmla="*/ 2147483647 w 46"/>
                  <a:gd name="T31" fmla="*/ 2147483647 h 67"/>
                  <a:gd name="T32" fmla="*/ 2147483647 w 46"/>
                  <a:gd name="T33" fmla="*/ 0 h 6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7"/>
                  <a:gd name="T53" fmla="*/ 46 w 46"/>
                  <a:gd name="T54" fmla="*/ 67 h 6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7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4" y="21"/>
                    </a:lnTo>
                    <a:lnTo>
                      <a:pt x="46" y="34"/>
                    </a:lnTo>
                    <a:lnTo>
                      <a:pt x="44" y="46"/>
                    </a:lnTo>
                    <a:lnTo>
                      <a:pt x="39" y="57"/>
                    </a:lnTo>
                    <a:lnTo>
                      <a:pt x="32" y="65"/>
                    </a:lnTo>
                    <a:lnTo>
                      <a:pt x="23" y="67"/>
                    </a:lnTo>
                    <a:lnTo>
                      <a:pt x="14" y="65"/>
                    </a:lnTo>
                    <a:lnTo>
                      <a:pt x="7" y="57"/>
                    </a:lnTo>
                    <a:lnTo>
                      <a:pt x="2" y="46"/>
                    </a:lnTo>
                    <a:lnTo>
                      <a:pt x="0" y="34"/>
                    </a:lnTo>
                    <a:lnTo>
                      <a:pt x="2" y="21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9" name="Freeform 1743"/>
              <p:cNvSpPr>
                <a:spLocks/>
              </p:cNvSpPr>
              <p:nvPr/>
            </p:nvSpPr>
            <p:spPr bwMode="auto">
              <a:xfrm>
                <a:off x="4483100" y="3429000"/>
                <a:ext cx="60325" cy="74613"/>
              </a:xfrm>
              <a:custGeom>
                <a:avLst/>
                <a:gdLst>
                  <a:gd name="T0" fmla="*/ 2147483647 w 75"/>
                  <a:gd name="T1" fmla="*/ 0 h 95"/>
                  <a:gd name="T2" fmla="*/ 2147483647 w 75"/>
                  <a:gd name="T3" fmla="*/ 2147483647 h 95"/>
                  <a:gd name="T4" fmla="*/ 2147483647 w 75"/>
                  <a:gd name="T5" fmla="*/ 2147483647 h 95"/>
                  <a:gd name="T6" fmla="*/ 2147483647 w 75"/>
                  <a:gd name="T7" fmla="*/ 2147483647 h 95"/>
                  <a:gd name="T8" fmla="*/ 2147483647 w 75"/>
                  <a:gd name="T9" fmla="*/ 2147483647 h 95"/>
                  <a:gd name="T10" fmla="*/ 2147483647 w 75"/>
                  <a:gd name="T11" fmla="*/ 2147483647 h 95"/>
                  <a:gd name="T12" fmla="*/ 2147483647 w 75"/>
                  <a:gd name="T13" fmla="*/ 2147483647 h 95"/>
                  <a:gd name="T14" fmla="*/ 2147483647 w 75"/>
                  <a:gd name="T15" fmla="*/ 2147483647 h 95"/>
                  <a:gd name="T16" fmla="*/ 2147483647 w 75"/>
                  <a:gd name="T17" fmla="*/ 2147483647 h 95"/>
                  <a:gd name="T18" fmla="*/ 2147483647 w 75"/>
                  <a:gd name="T19" fmla="*/ 2147483647 h 95"/>
                  <a:gd name="T20" fmla="*/ 2147483647 w 75"/>
                  <a:gd name="T21" fmla="*/ 2147483647 h 95"/>
                  <a:gd name="T22" fmla="*/ 2147483647 w 75"/>
                  <a:gd name="T23" fmla="*/ 2147483647 h 95"/>
                  <a:gd name="T24" fmla="*/ 2147483647 w 75"/>
                  <a:gd name="T25" fmla="*/ 2147483647 h 95"/>
                  <a:gd name="T26" fmla="*/ 2147483647 w 75"/>
                  <a:gd name="T27" fmla="*/ 2147483647 h 95"/>
                  <a:gd name="T28" fmla="*/ 2147483647 w 75"/>
                  <a:gd name="T29" fmla="*/ 2147483647 h 95"/>
                  <a:gd name="T30" fmla="*/ 2147483647 w 75"/>
                  <a:gd name="T31" fmla="*/ 2147483647 h 95"/>
                  <a:gd name="T32" fmla="*/ 2147483647 w 75"/>
                  <a:gd name="T33" fmla="*/ 2147483647 h 95"/>
                  <a:gd name="T34" fmla="*/ 2147483647 w 75"/>
                  <a:gd name="T35" fmla="*/ 2147483647 h 95"/>
                  <a:gd name="T36" fmla="*/ 2147483647 w 75"/>
                  <a:gd name="T37" fmla="*/ 2147483647 h 95"/>
                  <a:gd name="T38" fmla="*/ 2147483647 w 75"/>
                  <a:gd name="T39" fmla="*/ 2147483647 h 95"/>
                  <a:gd name="T40" fmla="*/ 2147483647 w 75"/>
                  <a:gd name="T41" fmla="*/ 2147483647 h 95"/>
                  <a:gd name="T42" fmla="*/ 2147483647 w 75"/>
                  <a:gd name="T43" fmla="*/ 2147483647 h 95"/>
                  <a:gd name="T44" fmla="*/ 2147483647 w 75"/>
                  <a:gd name="T45" fmla="*/ 2147483647 h 95"/>
                  <a:gd name="T46" fmla="*/ 2147483647 w 75"/>
                  <a:gd name="T47" fmla="*/ 2147483647 h 95"/>
                  <a:gd name="T48" fmla="*/ 0 w 75"/>
                  <a:gd name="T49" fmla="*/ 2147483647 h 95"/>
                  <a:gd name="T50" fmla="*/ 2147483647 w 75"/>
                  <a:gd name="T51" fmla="*/ 2147483647 h 95"/>
                  <a:gd name="T52" fmla="*/ 2147483647 w 75"/>
                  <a:gd name="T53" fmla="*/ 2147483647 h 95"/>
                  <a:gd name="T54" fmla="*/ 2147483647 w 75"/>
                  <a:gd name="T55" fmla="*/ 2147483647 h 95"/>
                  <a:gd name="T56" fmla="*/ 2147483647 w 75"/>
                  <a:gd name="T57" fmla="*/ 2147483647 h 95"/>
                  <a:gd name="T58" fmla="*/ 2147483647 w 75"/>
                  <a:gd name="T59" fmla="*/ 2147483647 h 95"/>
                  <a:gd name="T60" fmla="*/ 2147483647 w 75"/>
                  <a:gd name="T61" fmla="*/ 2147483647 h 95"/>
                  <a:gd name="T62" fmla="*/ 2147483647 w 75"/>
                  <a:gd name="T63" fmla="*/ 2147483647 h 95"/>
                  <a:gd name="T64" fmla="*/ 2147483647 w 75"/>
                  <a:gd name="T65" fmla="*/ 0 h 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5"/>
                  <a:gd name="T101" fmla="*/ 75 w 75"/>
                  <a:gd name="T102" fmla="*/ 95 h 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5">
                    <a:moveTo>
                      <a:pt x="37" y="0"/>
                    </a:moveTo>
                    <a:lnTo>
                      <a:pt x="45" y="2"/>
                    </a:lnTo>
                    <a:lnTo>
                      <a:pt x="52" y="4"/>
                    </a:lnTo>
                    <a:lnTo>
                      <a:pt x="58" y="8"/>
                    </a:lnTo>
                    <a:lnTo>
                      <a:pt x="64" y="14"/>
                    </a:lnTo>
                    <a:lnTo>
                      <a:pt x="68" y="22"/>
                    </a:lnTo>
                    <a:lnTo>
                      <a:pt x="72" y="30"/>
                    </a:lnTo>
                    <a:lnTo>
                      <a:pt x="74" y="40"/>
                    </a:lnTo>
                    <a:lnTo>
                      <a:pt x="75" y="49"/>
                    </a:lnTo>
                    <a:lnTo>
                      <a:pt x="74" y="58"/>
                    </a:lnTo>
                    <a:lnTo>
                      <a:pt x="72" y="67"/>
                    </a:lnTo>
                    <a:lnTo>
                      <a:pt x="68" y="75"/>
                    </a:lnTo>
                    <a:lnTo>
                      <a:pt x="64" y="82"/>
                    </a:lnTo>
                    <a:lnTo>
                      <a:pt x="58" y="87"/>
                    </a:lnTo>
                    <a:lnTo>
                      <a:pt x="52" y="91"/>
                    </a:lnTo>
                    <a:lnTo>
                      <a:pt x="45" y="94"/>
                    </a:lnTo>
                    <a:lnTo>
                      <a:pt x="37" y="95"/>
                    </a:lnTo>
                    <a:lnTo>
                      <a:pt x="29" y="94"/>
                    </a:lnTo>
                    <a:lnTo>
                      <a:pt x="22" y="91"/>
                    </a:lnTo>
                    <a:lnTo>
                      <a:pt x="16" y="87"/>
                    </a:lnTo>
                    <a:lnTo>
                      <a:pt x="11" y="82"/>
                    </a:lnTo>
                    <a:lnTo>
                      <a:pt x="6" y="75"/>
                    </a:lnTo>
                    <a:lnTo>
                      <a:pt x="3" y="67"/>
                    </a:lnTo>
                    <a:lnTo>
                      <a:pt x="1" y="58"/>
                    </a:lnTo>
                    <a:lnTo>
                      <a:pt x="0" y="49"/>
                    </a:lnTo>
                    <a:lnTo>
                      <a:pt x="1" y="40"/>
                    </a:lnTo>
                    <a:lnTo>
                      <a:pt x="3" y="30"/>
                    </a:lnTo>
                    <a:lnTo>
                      <a:pt x="6" y="22"/>
                    </a:lnTo>
                    <a:lnTo>
                      <a:pt x="11" y="14"/>
                    </a:lnTo>
                    <a:lnTo>
                      <a:pt x="16" y="8"/>
                    </a:lnTo>
                    <a:lnTo>
                      <a:pt x="22" y="4"/>
                    </a:lnTo>
                    <a:lnTo>
                      <a:pt x="29" y="2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0" name="Freeform 1744"/>
              <p:cNvSpPr>
                <a:spLocks/>
              </p:cNvSpPr>
              <p:nvPr/>
            </p:nvSpPr>
            <p:spPr bwMode="auto">
              <a:xfrm>
                <a:off x="4494213" y="3440113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3"/>
                    </a:lnTo>
                    <a:lnTo>
                      <a:pt x="39" y="10"/>
                    </a:lnTo>
                    <a:lnTo>
                      <a:pt x="44" y="21"/>
                    </a:lnTo>
                    <a:lnTo>
                      <a:pt x="46" y="34"/>
                    </a:lnTo>
                    <a:lnTo>
                      <a:pt x="44" y="47"/>
                    </a:lnTo>
                    <a:lnTo>
                      <a:pt x="39" y="57"/>
                    </a:lnTo>
                    <a:lnTo>
                      <a:pt x="32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7"/>
                    </a:lnTo>
                    <a:lnTo>
                      <a:pt x="2" y="47"/>
                    </a:lnTo>
                    <a:lnTo>
                      <a:pt x="0" y="34"/>
                    </a:lnTo>
                    <a:lnTo>
                      <a:pt x="2" y="21"/>
                    </a:lnTo>
                    <a:lnTo>
                      <a:pt x="7" y="10"/>
                    </a:lnTo>
                    <a:lnTo>
                      <a:pt x="14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" name="Freeform 1745"/>
              <p:cNvSpPr>
                <a:spLocks/>
              </p:cNvSpPr>
              <p:nvPr/>
            </p:nvSpPr>
            <p:spPr bwMode="auto">
              <a:xfrm>
                <a:off x="4518025" y="4216400"/>
                <a:ext cx="58738" cy="76200"/>
              </a:xfrm>
              <a:custGeom>
                <a:avLst/>
                <a:gdLst>
                  <a:gd name="T0" fmla="*/ 2147483647 w 75"/>
                  <a:gd name="T1" fmla="*/ 0 h 94"/>
                  <a:gd name="T2" fmla="*/ 2147483647 w 75"/>
                  <a:gd name="T3" fmla="*/ 2147483647 h 94"/>
                  <a:gd name="T4" fmla="*/ 2147483647 w 75"/>
                  <a:gd name="T5" fmla="*/ 2147483647 h 94"/>
                  <a:gd name="T6" fmla="*/ 2147483647 w 75"/>
                  <a:gd name="T7" fmla="*/ 2147483647 h 94"/>
                  <a:gd name="T8" fmla="*/ 2147483647 w 75"/>
                  <a:gd name="T9" fmla="*/ 2147483647 h 94"/>
                  <a:gd name="T10" fmla="*/ 2147483647 w 75"/>
                  <a:gd name="T11" fmla="*/ 2147483647 h 94"/>
                  <a:gd name="T12" fmla="*/ 2147483647 w 75"/>
                  <a:gd name="T13" fmla="*/ 2147483647 h 94"/>
                  <a:gd name="T14" fmla="*/ 2147483647 w 75"/>
                  <a:gd name="T15" fmla="*/ 2147483647 h 94"/>
                  <a:gd name="T16" fmla="*/ 2147483647 w 75"/>
                  <a:gd name="T17" fmla="*/ 2147483647 h 94"/>
                  <a:gd name="T18" fmla="*/ 2147483647 w 75"/>
                  <a:gd name="T19" fmla="*/ 2147483647 h 94"/>
                  <a:gd name="T20" fmla="*/ 2147483647 w 75"/>
                  <a:gd name="T21" fmla="*/ 2147483647 h 94"/>
                  <a:gd name="T22" fmla="*/ 2147483647 w 75"/>
                  <a:gd name="T23" fmla="*/ 2147483647 h 94"/>
                  <a:gd name="T24" fmla="*/ 2147483647 w 75"/>
                  <a:gd name="T25" fmla="*/ 2147483647 h 94"/>
                  <a:gd name="T26" fmla="*/ 2147483647 w 75"/>
                  <a:gd name="T27" fmla="*/ 2147483647 h 94"/>
                  <a:gd name="T28" fmla="*/ 2147483647 w 75"/>
                  <a:gd name="T29" fmla="*/ 2147483647 h 94"/>
                  <a:gd name="T30" fmla="*/ 2147483647 w 75"/>
                  <a:gd name="T31" fmla="*/ 2147483647 h 94"/>
                  <a:gd name="T32" fmla="*/ 2147483647 w 75"/>
                  <a:gd name="T33" fmla="*/ 2147483647 h 94"/>
                  <a:gd name="T34" fmla="*/ 2147483647 w 75"/>
                  <a:gd name="T35" fmla="*/ 2147483647 h 94"/>
                  <a:gd name="T36" fmla="*/ 2147483647 w 75"/>
                  <a:gd name="T37" fmla="*/ 2147483647 h 94"/>
                  <a:gd name="T38" fmla="*/ 2147483647 w 75"/>
                  <a:gd name="T39" fmla="*/ 2147483647 h 94"/>
                  <a:gd name="T40" fmla="*/ 2147483647 w 75"/>
                  <a:gd name="T41" fmla="*/ 2147483647 h 94"/>
                  <a:gd name="T42" fmla="*/ 2147483647 w 75"/>
                  <a:gd name="T43" fmla="*/ 2147483647 h 94"/>
                  <a:gd name="T44" fmla="*/ 2147483647 w 75"/>
                  <a:gd name="T45" fmla="*/ 2147483647 h 94"/>
                  <a:gd name="T46" fmla="*/ 2147483647 w 75"/>
                  <a:gd name="T47" fmla="*/ 2147483647 h 94"/>
                  <a:gd name="T48" fmla="*/ 0 w 75"/>
                  <a:gd name="T49" fmla="*/ 2147483647 h 94"/>
                  <a:gd name="T50" fmla="*/ 2147483647 w 75"/>
                  <a:gd name="T51" fmla="*/ 2147483647 h 94"/>
                  <a:gd name="T52" fmla="*/ 2147483647 w 75"/>
                  <a:gd name="T53" fmla="*/ 2147483647 h 94"/>
                  <a:gd name="T54" fmla="*/ 2147483647 w 75"/>
                  <a:gd name="T55" fmla="*/ 2147483647 h 94"/>
                  <a:gd name="T56" fmla="*/ 2147483647 w 75"/>
                  <a:gd name="T57" fmla="*/ 2147483647 h 94"/>
                  <a:gd name="T58" fmla="*/ 2147483647 w 75"/>
                  <a:gd name="T59" fmla="*/ 2147483647 h 94"/>
                  <a:gd name="T60" fmla="*/ 2147483647 w 75"/>
                  <a:gd name="T61" fmla="*/ 2147483647 h 94"/>
                  <a:gd name="T62" fmla="*/ 2147483647 w 75"/>
                  <a:gd name="T63" fmla="*/ 2147483647 h 94"/>
                  <a:gd name="T64" fmla="*/ 2147483647 w 75"/>
                  <a:gd name="T65" fmla="*/ 0 h 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4"/>
                  <a:gd name="T101" fmla="*/ 75 w 75"/>
                  <a:gd name="T102" fmla="*/ 94 h 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4">
                    <a:moveTo>
                      <a:pt x="37" y="0"/>
                    </a:moveTo>
                    <a:lnTo>
                      <a:pt x="45" y="1"/>
                    </a:lnTo>
                    <a:lnTo>
                      <a:pt x="52" y="3"/>
                    </a:lnTo>
                    <a:lnTo>
                      <a:pt x="58" y="8"/>
                    </a:lnTo>
                    <a:lnTo>
                      <a:pt x="63" y="14"/>
                    </a:lnTo>
                    <a:lnTo>
                      <a:pt x="68" y="21"/>
                    </a:lnTo>
                    <a:lnTo>
                      <a:pt x="71" y="29"/>
                    </a:lnTo>
                    <a:lnTo>
                      <a:pt x="74" y="38"/>
                    </a:lnTo>
                    <a:lnTo>
                      <a:pt x="75" y="47"/>
                    </a:lnTo>
                    <a:lnTo>
                      <a:pt x="74" y="56"/>
                    </a:lnTo>
                    <a:lnTo>
                      <a:pt x="71" y="66"/>
                    </a:lnTo>
                    <a:lnTo>
                      <a:pt x="68" y="74"/>
                    </a:lnTo>
                    <a:lnTo>
                      <a:pt x="63" y="81"/>
                    </a:lnTo>
                    <a:lnTo>
                      <a:pt x="58" y="86"/>
                    </a:lnTo>
                    <a:lnTo>
                      <a:pt x="52" y="91"/>
                    </a:lnTo>
                    <a:lnTo>
                      <a:pt x="45" y="93"/>
                    </a:lnTo>
                    <a:lnTo>
                      <a:pt x="37" y="94"/>
                    </a:lnTo>
                    <a:lnTo>
                      <a:pt x="29" y="93"/>
                    </a:lnTo>
                    <a:lnTo>
                      <a:pt x="22" y="91"/>
                    </a:lnTo>
                    <a:lnTo>
                      <a:pt x="16" y="86"/>
                    </a:lnTo>
                    <a:lnTo>
                      <a:pt x="10" y="81"/>
                    </a:lnTo>
                    <a:lnTo>
                      <a:pt x="6" y="74"/>
                    </a:lnTo>
                    <a:lnTo>
                      <a:pt x="2" y="66"/>
                    </a:lnTo>
                    <a:lnTo>
                      <a:pt x="1" y="56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2" y="29"/>
                    </a:lnTo>
                    <a:lnTo>
                      <a:pt x="6" y="21"/>
                    </a:lnTo>
                    <a:lnTo>
                      <a:pt x="10" y="14"/>
                    </a:lnTo>
                    <a:lnTo>
                      <a:pt x="16" y="8"/>
                    </a:lnTo>
                    <a:lnTo>
                      <a:pt x="22" y="3"/>
                    </a:lnTo>
                    <a:lnTo>
                      <a:pt x="29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2" name="Freeform 1746"/>
              <p:cNvSpPr>
                <a:spLocks/>
              </p:cNvSpPr>
              <p:nvPr/>
            </p:nvSpPr>
            <p:spPr bwMode="auto">
              <a:xfrm>
                <a:off x="4529138" y="4227513"/>
                <a:ext cx="36513" cy="53975"/>
              </a:xfrm>
              <a:custGeom>
                <a:avLst/>
                <a:gdLst>
                  <a:gd name="T0" fmla="*/ 2147483647 w 46"/>
                  <a:gd name="T1" fmla="*/ 0 h 67"/>
                  <a:gd name="T2" fmla="*/ 2147483647 w 46"/>
                  <a:gd name="T3" fmla="*/ 2147483647 h 67"/>
                  <a:gd name="T4" fmla="*/ 2147483647 w 46"/>
                  <a:gd name="T5" fmla="*/ 2147483647 h 67"/>
                  <a:gd name="T6" fmla="*/ 2147483647 w 46"/>
                  <a:gd name="T7" fmla="*/ 2147483647 h 67"/>
                  <a:gd name="T8" fmla="*/ 2147483647 w 46"/>
                  <a:gd name="T9" fmla="*/ 2147483647 h 67"/>
                  <a:gd name="T10" fmla="*/ 2147483647 w 46"/>
                  <a:gd name="T11" fmla="*/ 2147483647 h 67"/>
                  <a:gd name="T12" fmla="*/ 2147483647 w 46"/>
                  <a:gd name="T13" fmla="*/ 2147483647 h 67"/>
                  <a:gd name="T14" fmla="*/ 2147483647 w 46"/>
                  <a:gd name="T15" fmla="*/ 2147483647 h 67"/>
                  <a:gd name="T16" fmla="*/ 2147483647 w 46"/>
                  <a:gd name="T17" fmla="*/ 2147483647 h 67"/>
                  <a:gd name="T18" fmla="*/ 2147483647 w 46"/>
                  <a:gd name="T19" fmla="*/ 2147483647 h 67"/>
                  <a:gd name="T20" fmla="*/ 2147483647 w 46"/>
                  <a:gd name="T21" fmla="*/ 2147483647 h 67"/>
                  <a:gd name="T22" fmla="*/ 2147483647 w 46"/>
                  <a:gd name="T23" fmla="*/ 2147483647 h 67"/>
                  <a:gd name="T24" fmla="*/ 0 w 46"/>
                  <a:gd name="T25" fmla="*/ 2147483647 h 67"/>
                  <a:gd name="T26" fmla="*/ 2147483647 w 46"/>
                  <a:gd name="T27" fmla="*/ 2147483647 h 67"/>
                  <a:gd name="T28" fmla="*/ 2147483647 w 46"/>
                  <a:gd name="T29" fmla="*/ 2147483647 h 67"/>
                  <a:gd name="T30" fmla="*/ 2147483647 w 46"/>
                  <a:gd name="T31" fmla="*/ 2147483647 h 67"/>
                  <a:gd name="T32" fmla="*/ 2147483647 w 46"/>
                  <a:gd name="T33" fmla="*/ 0 h 6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7"/>
                  <a:gd name="T53" fmla="*/ 46 w 46"/>
                  <a:gd name="T54" fmla="*/ 67 h 6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7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4" y="21"/>
                    </a:lnTo>
                    <a:lnTo>
                      <a:pt x="46" y="33"/>
                    </a:lnTo>
                    <a:lnTo>
                      <a:pt x="44" y="46"/>
                    </a:lnTo>
                    <a:lnTo>
                      <a:pt x="39" y="56"/>
                    </a:lnTo>
                    <a:lnTo>
                      <a:pt x="32" y="64"/>
                    </a:lnTo>
                    <a:lnTo>
                      <a:pt x="23" y="67"/>
                    </a:lnTo>
                    <a:lnTo>
                      <a:pt x="14" y="64"/>
                    </a:lnTo>
                    <a:lnTo>
                      <a:pt x="7" y="56"/>
                    </a:lnTo>
                    <a:lnTo>
                      <a:pt x="2" y="46"/>
                    </a:lnTo>
                    <a:lnTo>
                      <a:pt x="0" y="33"/>
                    </a:lnTo>
                    <a:lnTo>
                      <a:pt x="2" y="21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3" name="Freeform 1747"/>
              <p:cNvSpPr>
                <a:spLocks/>
              </p:cNvSpPr>
              <p:nvPr/>
            </p:nvSpPr>
            <p:spPr bwMode="auto">
              <a:xfrm>
                <a:off x="4629150" y="3963988"/>
                <a:ext cx="60325" cy="76200"/>
              </a:xfrm>
              <a:custGeom>
                <a:avLst/>
                <a:gdLst>
                  <a:gd name="T0" fmla="*/ 2147483647 w 76"/>
                  <a:gd name="T1" fmla="*/ 0 h 95"/>
                  <a:gd name="T2" fmla="*/ 2147483647 w 76"/>
                  <a:gd name="T3" fmla="*/ 2147483647 h 95"/>
                  <a:gd name="T4" fmla="*/ 2147483647 w 76"/>
                  <a:gd name="T5" fmla="*/ 2147483647 h 95"/>
                  <a:gd name="T6" fmla="*/ 2147483647 w 76"/>
                  <a:gd name="T7" fmla="*/ 2147483647 h 95"/>
                  <a:gd name="T8" fmla="*/ 2147483647 w 76"/>
                  <a:gd name="T9" fmla="*/ 2147483647 h 95"/>
                  <a:gd name="T10" fmla="*/ 2147483647 w 76"/>
                  <a:gd name="T11" fmla="*/ 2147483647 h 95"/>
                  <a:gd name="T12" fmla="*/ 2147483647 w 76"/>
                  <a:gd name="T13" fmla="*/ 2147483647 h 95"/>
                  <a:gd name="T14" fmla="*/ 2147483647 w 76"/>
                  <a:gd name="T15" fmla="*/ 2147483647 h 95"/>
                  <a:gd name="T16" fmla="*/ 2147483647 w 76"/>
                  <a:gd name="T17" fmla="*/ 2147483647 h 95"/>
                  <a:gd name="T18" fmla="*/ 2147483647 w 76"/>
                  <a:gd name="T19" fmla="*/ 2147483647 h 95"/>
                  <a:gd name="T20" fmla="*/ 2147483647 w 76"/>
                  <a:gd name="T21" fmla="*/ 2147483647 h 95"/>
                  <a:gd name="T22" fmla="*/ 2147483647 w 76"/>
                  <a:gd name="T23" fmla="*/ 2147483647 h 95"/>
                  <a:gd name="T24" fmla="*/ 2147483647 w 76"/>
                  <a:gd name="T25" fmla="*/ 2147483647 h 95"/>
                  <a:gd name="T26" fmla="*/ 2147483647 w 76"/>
                  <a:gd name="T27" fmla="*/ 2147483647 h 95"/>
                  <a:gd name="T28" fmla="*/ 2147483647 w 76"/>
                  <a:gd name="T29" fmla="*/ 2147483647 h 95"/>
                  <a:gd name="T30" fmla="*/ 2147483647 w 76"/>
                  <a:gd name="T31" fmla="*/ 2147483647 h 95"/>
                  <a:gd name="T32" fmla="*/ 2147483647 w 76"/>
                  <a:gd name="T33" fmla="*/ 2147483647 h 95"/>
                  <a:gd name="T34" fmla="*/ 2147483647 w 76"/>
                  <a:gd name="T35" fmla="*/ 2147483647 h 95"/>
                  <a:gd name="T36" fmla="*/ 2147483647 w 76"/>
                  <a:gd name="T37" fmla="*/ 2147483647 h 95"/>
                  <a:gd name="T38" fmla="*/ 2147483647 w 76"/>
                  <a:gd name="T39" fmla="*/ 2147483647 h 95"/>
                  <a:gd name="T40" fmla="*/ 2147483647 w 76"/>
                  <a:gd name="T41" fmla="*/ 2147483647 h 95"/>
                  <a:gd name="T42" fmla="*/ 2147483647 w 76"/>
                  <a:gd name="T43" fmla="*/ 2147483647 h 95"/>
                  <a:gd name="T44" fmla="*/ 2147483647 w 76"/>
                  <a:gd name="T45" fmla="*/ 2147483647 h 95"/>
                  <a:gd name="T46" fmla="*/ 2147483647 w 76"/>
                  <a:gd name="T47" fmla="*/ 2147483647 h 95"/>
                  <a:gd name="T48" fmla="*/ 0 w 76"/>
                  <a:gd name="T49" fmla="*/ 2147483647 h 95"/>
                  <a:gd name="T50" fmla="*/ 2147483647 w 76"/>
                  <a:gd name="T51" fmla="*/ 2147483647 h 95"/>
                  <a:gd name="T52" fmla="*/ 2147483647 w 76"/>
                  <a:gd name="T53" fmla="*/ 2147483647 h 95"/>
                  <a:gd name="T54" fmla="*/ 2147483647 w 76"/>
                  <a:gd name="T55" fmla="*/ 2147483647 h 95"/>
                  <a:gd name="T56" fmla="*/ 2147483647 w 76"/>
                  <a:gd name="T57" fmla="*/ 2147483647 h 95"/>
                  <a:gd name="T58" fmla="*/ 2147483647 w 76"/>
                  <a:gd name="T59" fmla="*/ 2147483647 h 95"/>
                  <a:gd name="T60" fmla="*/ 2147483647 w 76"/>
                  <a:gd name="T61" fmla="*/ 2147483647 h 95"/>
                  <a:gd name="T62" fmla="*/ 2147483647 w 76"/>
                  <a:gd name="T63" fmla="*/ 2147483647 h 95"/>
                  <a:gd name="T64" fmla="*/ 2147483647 w 76"/>
                  <a:gd name="T65" fmla="*/ 0 h 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6"/>
                  <a:gd name="T100" fmla="*/ 0 h 95"/>
                  <a:gd name="T101" fmla="*/ 76 w 76"/>
                  <a:gd name="T102" fmla="*/ 95 h 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6" h="95">
                    <a:moveTo>
                      <a:pt x="38" y="0"/>
                    </a:moveTo>
                    <a:lnTo>
                      <a:pt x="46" y="1"/>
                    </a:lnTo>
                    <a:lnTo>
                      <a:pt x="53" y="3"/>
                    </a:lnTo>
                    <a:lnTo>
                      <a:pt x="58" y="8"/>
                    </a:lnTo>
                    <a:lnTo>
                      <a:pt x="64" y="14"/>
                    </a:lnTo>
                    <a:lnTo>
                      <a:pt x="69" y="21"/>
                    </a:lnTo>
                    <a:lnTo>
                      <a:pt x="72" y="29"/>
                    </a:lnTo>
                    <a:lnTo>
                      <a:pt x="74" y="38"/>
                    </a:lnTo>
                    <a:lnTo>
                      <a:pt x="76" y="47"/>
                    </a:lnTo>
                    <a:lnTo>
                      <a:pt x="74" y="56"/>
                    </a:lnTo>
                    <a:lnTo>
                      <a:pt x="72" y="66"/>
                    </a:lnTo>
                    <a:lnTo>
                      <a:pt x="69" y="74"/>
                    </a:lnTo>
                    <a:lnTo>
                      <a:pt x="64" y="82"/>
                    </a:lnTo>
                    <a:lnTo>
                      <a:pt x="58" y="87"/>
                    </a:lnTo>
                    <a:lnTo>
                      <a:pt x="53" y="92"/>
                    </a:lnTo>
                    <a:lnTo>
                      <a:pt x="46" y="94"/>
                    </a:lnTo>
                    <a:lnTo>
                      <a:pt x="38" y="95"/>
                    </a:lnTo>
                    <a:lnTo>
                      <a:pt x="30" y="94"/>
                    </a:lnTo>
                    <a:lnTo>
                      <a:pt x="23" y="92"/>
                    </a:lnTo>
                    <a:lnTo>
                      <a:pt x="17" y="87"/>
                    </a:lnTo>
                    <a:lnTo>
                      <a:pt x="11" y="82"/>
                    </a:lnTo>
                    <a:lnTo>
                      <a:pt x="6" y="74"/>
                    </a:lnTo>
                    <a:lnTo>
                      <a:pt x="3" y="66"/>
                    </a:lnTo>
                    <a:lnTo>
                      <a:pt x="1" y="56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3" y="29"/>
                    </a:lnTo>
                    <a:lnTo>
                      <a:pt x="6" y="21"/>
                    </a:lnTo>
                    <a:lnTo>
                      <a:pt x="11" y="14"/>
                    </a:lnTo>
                    <a:lnTo>
                      <a:pt x="17" y="8"/>
                    </a:lnTo>
                    <a:lnTo>
                      <a:pt x="23" y="3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" name="Freeform 1748"/>
              <p:cNvSpPr>
                <a:spLocks/>
              </p:cNvSpPr>
              <p:nvPr/>
            </p:nvSpPr>
            <p:spPr bwMode="auto">
              <a:xfrm>
                <a:off x="4641850" y="3975100"/>
                <a:ext cx="36513" cy="53975"/>
              </a:xfrm>
              <a:custGeom>
                <a:avLst/>
                <a:gdLst>
                  <a:gd name="T0" fmla="*/ 2147483647 w 46"/>
                  <a:gd name="T1" fmla="*/ 0 h 67"/>
                  <a:gd name="T2" fmla="*/ 2147483647 w 46"/>
                  <a:gd name="T3" fmla="*/ 2147483647 h 67"/>
                  <a:gd name="T4" fmla="*/ 2147483647 w 46"/>
                  <a:gd name="T5" fmla="*/ 2147483647 h 67"/>
                  <a:gd name="T6" fmla="*/ 2147483647 w 46"/>
                  <a:gd name="T7" fmla="*/ 2147483647 h 67"/>
                  <a:gd name="T8" fmla="*/ 2147483647 w 46"/>
                  <a:gd name="T9" fmla="*/ 2147483647 h 67"/>
                  <a:gd name="T10" fmla="*/ 2147483647 w 46"/>
                  <a:gd name="T11" fmla="*/ 2147483647 h 67"/>
                  <a:gd name="T12" fmla="*/ 2147483647 w 46"/>
                  <a:gd name="T13" fmla="*/ 2147483647 h 67"/>
                  <a:gd name="T14" fmla="*/ 2147483647 w 46"/>
                  <a:gd name="T15" fmla="*/ 2147483647 h 67"/>
                  <a:gd name="T16" fmla="*/ 2147483647 w 46"/>
                  <a:gd name="T17" fmla="*/ 2147483647 h 67"/>
                  <a:gd name="T18" fmla="*/ 2147483647 w 46"/>
                  <a:gd name="T19" fmla="*/ 2147483647 h 67"/>
                  <a:gd name="T20" fmla="*/ 2147483647 w 46"/>
                  <a:gd name="T21" fmla="*/ 2147483647 h 67"/>
                  <a:gd name="T22" fmla="*/ 2147483647 w 46"/>
                  <a:gd name="T23" fmla="*/ 2147483647 h 67"/>
                  <a:gd name="T24" fmla="*/ 0 w 46"/>
                  <a:gd name="T25" fmla="*/ 2147483647 h 67"/>
                  <a:gd name="T26" fmla="*/ 2147483647 w 46"/>
                  <a:gd name="T27" fmla="*/ 2147483647 h 67"/>
                  <a:gd name="T28" fmla="*/ 2147483647 w 46"/>
                  <a:gd name="T29" fmla="*/ 2147483647 h 67"/>
                  <a:gd name="T30" fmla="*/ 2147483647 w 46"/>
                  <a:gd name="T31" fmla="*/ 2147483647 h 67"/>
                  <a:gd name="T32" fmla="*/ 2147483647 w 46"/>
                  <a:gd name="T33" fmla="*/ 0 h 6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7"/>
                  <a:gd name="T53" fmla="*/ 46 w 46"/>
                  <a:gd name="T54" fmla="*/ 67 h 6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7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3" y="20"/>
                    </a:lnTo>
                    <a:lnTo>
                      <a:pt x="46" y="33"/>
                    </a:lnTo>
                    <a:lnTo>
                      <a:pt x="43" y="46"/>
                    </a:lnTo>
                    <a:lnTo>
                      <a:pt x="39" y="56"/>
                    </a:lnTo>
                    <a:lnTo>
                      <a:pt x="32" y="64"/>
                    </a:lnTo>
                    <a:lnTo>
                      <a:pt x="23" y="67"/>
                    </a:lnTo>
                    <a:lnTo>
                      <a:pt x="13" y="64"/>
                    </a:lnTo>
                    <a:lnTo>
                      <a:pt x="6" y="56"/>
                    </a:lnTo>
                    <a:lnTo>
                      <a:pt x="2" y="46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6" y="9"/>
                    </a:lnTo>
                    <a:lnTo>
                      <a:pt x="13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" name="Freeform 1749"/>
              <p:cNvSpPr>
                <a:spLocks/>
              </p:cNvSpPr>
              <p:nvPr/>
            </p:nvSpPr>
            <p:spPr bwMode="auto">
              <a:xfrm>
                <a:off x="4740275" y="4216400"/>
                <a:ext cx="58738" cy="76200"/>
              </a:xfrm>
              <a:custGeom>
                <a:avLst/>
                <a:gdLst>
                  <a:gd name="T0" fmla="*/ 2147483647 w 75"/>
                  <a:gd name="T1" fmla="*/ 0 h 95"/>
                  <a:gd name="T2" fmla="*/ 2147483647 w 75"/>
                  <a:gd name="T3" fmla="*/ 2147483647 h 95"/>
                  <a:gd name="T4" fmla="*/ 2147483647 w 75"/>
                  <a:gd name="T5" fmla="*/ 2147483647 h 95"/>
                  <a:gd name="T6" fmla="*/ 2147483647 w 75"/>
                  <a:gd name="T7" fmla="*/ 2147483647 h 95"/>
                  <a:gd name="T8" fmla="*/ 2147483647 w 75"/>
                  <a:gd name="T9" fmla="*/ 2147483647 h 95"/>
                  <a:gd name="T10" fmla="*/ 2147483647 w 75"/>
                  <a:gd name="T11" fmla="*/ 2147483647 h 95"/>
                  <a:gd name="T12" fmla="*/ 2147483647 w 75"/>
                  <a:gd name="T13" fmla="*/ 2147483647 h 95"/>
                  <a:gd name="T14" fmla="*/ 2147483647 w 75"/>
                  <a:gd name="T15" fmla="*/ 2147483647 h 95"/>
                  <a:gd name="T16" fmla="*/ 2147483647 w 75"/>
                  <a:gd name="T17" fmla="*/ 2147483647 h 95"/>
                  <a:gd name="T18" fmla="*/ 2147483647 w 75"/>
                  <a:gd name="T19" fmla="*/ 2147483647 h 95"/>
                  <a:gd name="T20" fmla="*/ 2147483647 w 75"/>
                  <a:gd name="T21" fmla="*/ 2147483647 h 95"/>
                  <a:gd name="T22" fmla="*/ 2147483647 w 75"/>
                  <a:gd name="T23" fmla="*/ 2147483647 h 95"/>
                  <a:gd name="T24" fmla="*/ 2147483647 w 75"/>
                  <a:gd name="T25" fmla="*/ 2147483647 h 95"/>
                  <a:gd name="T26" fmla="*/ 2147483647 w 75"/>
                  <a:gd name="T27" fmla="*/ 2147483647 h 95"/>
                  <a:gd name="T28" fmla="*/ 2147483647 w 75"/>
                  <a:gd name="T29" fmla="*/ 2147483647 h 95"/>
                  <a:gd name="T30" fmla="*/ 2147483647 w 75"/>
                  <a:gd name="T31" fmla="*/ 2147483647 h 95"/>
                  <a:gd name="T32" fmla="*/ 2147483647 w 75"/>
                  <a:gd name="T33" fmla="*/ 2147483647 h 95"/>
                  <a:gd name="T34" fmla="*/ 2147483647 w 75"/>
                  <a:gd name="T35" fmla="*/ 2147483647 h 95"/>
                  <a:gd name="T36" fmla="*/ 2147483647 w 75"/>
                  <a:gd name="T37" fmla="*/ 2147483647 h 95"/>
                  <a:gd name="T38" fmla="*/ 2147483647 w 75"/>
                  <a:gd name="T39" fmla="*/ 2147483647 h 95"/>
                  <a:gd name="T40" fmla="*/ 2147483647 w 75"/>
                  <a:gd name="T41" fmla="*/ 2147483647 h 95"/>
                  <a:gd name="T42" fmla="*/ 2147483647 w 75"/>
                  <a:gd name="T43" fmla="*/ 2147483647 h 95"/>
                  <a:gd name="T44" fmla="*/ 2147483647 w 75"/>
                  <a:gd name="T45" fmla="*/ 2147483647 h 95"/>
                  <a:gd name="T46" fmla="*/ 2147483647 w 75"/>
                  <a:gd name="T47" fmla="*/ 2147483647 h 95"/>
                  <a:gd name="T48" fmla="*/ 0 w 75"/>
                  <a:gd name="T49" fmla="*/ 2147483647 h 95"/>
                  <a:gd name="T50" fmla="*/ 2147483647 w 75"/>
                  <a:gd name="T51" fmla="*/ 2147483647 h 95"/>
                  <a:gd name="T52" fmla="*/ 2147483647 w 75"/>
                  <a:gd name="T53" fmla="*/ 2147483647 h 95"/>
                  <a:gd name="T54" fmla="*/ 2147483647 w 75"/>
                  <a:gd name="T55" fmla="*/ 2147483647 h 95"/>
                  <a:gd name="T56" fmla="*/ 2147483647 w 75"/>
                  <a:gd name="T57" fmla="*/ 2147483647 h 95"/>
                  <a:gd name="T58" fmla="*/ 2147483647 w 75"/>
                  <a:gd name="T59" fmla="*/ 2147483647 h 95"/>
                  <a:gd name="T60" fmla="*/ 2147483647 w 75"/>
                  <a:gd name="T61" fmla="*/ 2147483647 h 95"/>
                  <a:gd name="T62" fmla="*/ 2147483647 w 75"/>
                  <a:gd name="T63" fmla="*/ 2147483647 h 95"/>
                  <a:gd name="T64" fmla="*/ 2147483647 w 75"/>
                  <a:gd name="T65" fmla="*/ 0 h 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5"/>
                  <a:gd name="T101" fmla="*/ 75 w 75"/>
                  <a:gd name="T102" fmla="*/ 95 h 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5">
                    <a:moveTo>
                      <a:pt x="37" y="0"/>
                    </a:moveTo>
                    <a:lnTo>
                      <a:pt x="45" y="1"/>
                    </a:lnTo>
                    <a:lnTo>
                      <a:pt x="52" y="3"/>
                    </a:lnTo>
                    <a:lnTo>
                      <a:pt x="58" y="8"/>
                    </a:lnTo>
                    <a:lnTo>
                      <a:pt x="63" y="14"/>
                    </a:lnTo>
                    <a:lnTo>
                      <a:pt x="68" y="22"/>
                    </a:lnTo>
                    <a:lnTo>
                      <a:pt x="71" y="30"/>
                    </a:lnTo>
                    <a:lnTo>
                      <a:pt x="74" y="39"/>
                    </a:lnTo>
                    <a:lnTo>
                      <a:pt x="75" y="48"/>
                    </a:lnTo>
                    <a:lnTo>
                      <a:pt x="74" y="57"/>
                    </a:lnTo>
                    <a:lnTo>
                      <a:pt x="71" y="67"/>
                    </a:lnTo>
                    <a:lnTo>
                      <a:pt x="68" y="75"/>
                    </a:lnTo>
                    <a:lnTo>
                      <a:pt x="63" y="82"/>
                    </a:lnTo>
                    <a:lnTo>
                      <a:pt x="58" y="87"/>
                    </a:lnTo>
                    <a:lnTo>
                      <a:pt x="52" y="92"/>
                    </a:lnTo>
                    <a:lnTo>
                      <a:pt x="45" y="94"/>
                    </a:lnTo>
                    <a:lnTo>
                      <a:pt x="37" y="95"/>
                    </a:lnTo>
                    <a:lnTo>
                      <a:pt x="30" y="94"/>
                    </a:lnTo>
                    <a:lnTo>
                      <a:pt x="23" y="92"/>
                    </a:lnTo>
                    <a:lnTo>
                      <a:pt x="16" y="87"/>
                    </a:lnTo>
                    <a:lnTo>
                      <a:pt x="11" y="82"/>
                    </a:lnTo>
                    <a:lnTo>
                      <a:pt x="7" y="75"/>
                    </a:lnTo>
                    <a:lnTo>
                      <a:pt x="3" y="67"/>
                    </a:lnTo>
                    <a:lnTo>
                      <a:pt x="1" y="57"/>
                    </a:lnTo>
                    <a:lnTo>
                      <a:pt x="0" y="48"/>
                    </a:lnTo>
                    <a:lnTo>
                      <a:pt x="1" y="39"/>
                    </a:lnTo>
                    <a:lnTo>
                      <a:pt x="3" y="30"/>
                    </a:lnTo>
                    <a:lnTo>
                      <a:pt x="7" y="22"/>
                    </a:lnTo>
                    <a:lnTo>
                      <a:pt x="11" y="14"/>
                    </a:lnTo>
                    <a:lnTo>
                      <a:pt x="16" y="8"/>
                    </a:lnTo>
                    <a:lnTo>
                      <a:pt x="23" y="3"/>
                    </a:lnTo>
                    <a:lnTo>
                      <a:pt x="30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" name="Freeform 1750"/>
              <p:cNvSpPr>
                <a:spLocks/>
              </p:cNvSpPr>
              <p:nvPr/>
            </p:nvSpPr>
            <p:spPr bwMode="auto">
              <a:xfrm>
                <a:off x="4751388" y="4227513"/>
                <a:ext cx="36513" cy="52388"/>
              </a:xfrm>
              <a:custGeom>
                <a:avLst/>
                <a:gdLst>
                  <a:gd name="T0" fmla="*/ 2147483647 w 45"/>
                  <a:gd name="T1" fmla="*/ 0 h 65"/>
                  <a:gd name="T2" fmla="*/ 2147483647 w 45"/>
                  <a:gd name="T3" fmla="*/ 2147483647 h 65"/>
                  <a:gd name="T4" fmla="*/ 2147483647 w 45"/>
                  <a:gd name="T5" fmla="*/ 2147483647 h 65"/>
                  <a:gd name="T6" fmla="*/ 2147483647 w 45"/>
                  <a:gd name="T7" fmla="*/ 2147483647 h 65"/>
                  <a:gd name="T8" fmla="*/ 2147483647 w 45"/>
                  <a:gd name="T9" fmla="*/ 2147483647 h 65"/>
                  <a:gd name="T10" fmla="*/ 2147483647 w 45"/>
                  <a:gd name="T11" fmla="*/ 2147483647 h 65"/>
                  <a:gd name="T12" fmla="*/ 2147483647 w 45"/>
                  <a:gd name="T13" fmla="*/ 2147483647 h 65"/>
                  <a:gd name="T14" fmla="*/ 2147483647 w 45"/>
                  <a:gd name="T15" fmla="*/ 2147483647 h 65"/>
                  <a:gd name="T16" fmla="*/ 2147483647 w 45"/>
                  <a:gd name="T17" fmla="*/ 2147483647 h 65"/>
                  <a:gd name="T18" fmla="*/ 2147483647 w 45"/>
                  <a:gd name="T19" fmla="*/ 2147483647 h 65"/>
                  <a:gd name="T20" fmla="*/ 2147483647 w 45"/>
                  <a:gd name="T21" fmla="*/ 2147483647 h 65"/>
                  <a:gd name="T22" fmla="*/ 2147483647 w 45"/>
                  <a:gd name="T23" fmla="*/ 2147483647 h 65"/>
                  <a:gd name="T24" fmla="*/ 0 w 45"/>
                  <a:gd name="T25" fmla="*/ 2147483647 h 65"/>
                  <a:gd name="T26" fmla="*/ 2147483647 w 45"/>
                  <a:gd name="T27" fmla="*/ 2147483647 h 65"/>
                  <a:gd name="T28" fmla="*/ 2147483647 w 45"/>
                  <a:gd name="T29" fmla="*/ 2147483647 h 65"/>
                  <a:gd name="T30" fmla="*/ 2147483647 w 45"/>
                  <a:gd name="T31" fmla="*/ 2147483647 h 65"/>
                  <a:gd name="T32" fmla="*/ 2147483647 w 45"/>
                  <a:gd name="T33" fmla="*/ 0 h 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65"/>
                  <a:gd name="T53" fmla="*/ 45 w 45"/>
                  <a:gd name="T54" fmla="*/ 65 h 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65">
                    <a:moveTo>
                      <a:pt x="22" y="0"/>
                    </a:moveTo>
                    <a:lnTo>
                      <a:pt x="31" y="2"/>
                    </a:lnTo>
                    <a:lnTo>
                      <a:pt x="38" y="9"/>
                    </a:lnTo>
                    <a:lnTo>
                      <a:pt x="43" y="21"/>
                    </a:lnTo>
                    <a:lnTo>
                      <a:pt x="45" y="33"/>
                    </a:lnTo>
                    <a:lnTo>
                      <a:pt x="43" y="46"/>
                    </a:lnTo>
                    <a:lnTo>
                      <a:pt x="38" y="56"/>
                    </a:lnTo>
                    <a:lnTo>
                      <a:pt x="31" y="63"/>
                    </a:lnTo>
                    <a:lnTo>
                      <a:pt x="22" y="65"/>
                    </a:lnTo>
                    <a:lnTo>
                      <a:pt x="14" y="63"/>
                    </a:lnTo>
                    <a:lnTo>
                      <a:pt x="7" y="56"/>
                    </a:lnTo>
                    <a:lnTo>
                      <a:pt x="2" y="46"/>
                    </a:lnTo>
                    <a:lnTo>
                      <a:pt x="0" y="33"/>
                    </a:lnTo>
                    <a:lnTo>
                      <a:pt x="2" y="21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7" name="Freeform 1751"/>
              <p:cNvSpPr>
                <a:spLocks/>
              </p:cNvSpPr>
              <p:nvPr/>
            </p:nvSpPr>
            <p:spPr bwMode="auto">
              <a:xfrm>
                <a:off x="4616450" y="3522663"/>
                <a:ext cx="60325" cy="76200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7" y="0"/>
                    </a:moveTo>
                    <a:lnTo>
                      <a:pt x="45" y="1"/>
                    </a:lnTo>
                    <a:lnTo>
                      <a:pt x="52" y="4"/>
                    </a:lnTo>
                    <a:lnTo>
                      <a:pt x="58" y="8"/>
                    </a:lnTo>
                    <a:lnTo>
                      <a:pt x="64" y="14"/>
                    </a:lnTo>
                    <a:lnTo>
                      <a:pt x="68" y="22"/>
                    </a:lnTo>
                    <a:lnTo>
                      <a:pt x="72" y="30"/>
                    </a:lnTo>
                    <a:lnTo>
                      <a:pt x="74" y="39"/>
                    </a:lnTo>
                    <a:lnTo>
                      <a:pt x="75" y="49"/>
                    </a:lnTo>
                    <a:lnTo>
                      <a:pt x="74" y="58"/>
                    </a:lnTo>
                    <a:lnTo>
                      <a:pt x="72" y="67"/>
                    </a:lnTo>
                    <a:lnTo>
                      <a:pt x="68" y="75"/>
                    </a:lnTo>
                    <a:lnTo>
                      <a:pt x="64" y="82"/>
                    </a:lnTo>
                    <a:lnTo>
                      <a:pt x="58" y="88"/>
                    </a:lnTo>
                    <a:lnTo>
                      <a:pt x="52" y="92"/>
                    </a:lnTo>
                    <a:lnTo>
                      <a:pt x="45" y="95"/>
                    </a:lnTo>
                    <a:lnTo>
                      <a:pt x="37" y="96"/>
                    </a:lnTo>
                    <a:lnTo>
                      <a:pt x="29" y="95"/>
                    </a:lnTo>
                    <a:lnTo>
                      <a:pt x="22" y="92"/>
                    </a:lnTo>
                    <a:lnTo>
                      <a:pt x="17" y="88"/>
                    </a:lnTo>
                    <a:lnTo>
                      <a:pt x="11" y="82"/>
                    </a:lnTo>
                    <a:lnTo>
                      <a:pt x="6" y="75"/>
                    </a:lnTo>
                    <a:lnTo>
                      <a:pt x="3" y="67"/>
                    </a:lnTo>
                    <a:lnTo>
                      <a:pt x="2" y="58"/>
                    </a:lnTo>
                    <a:lnTo>
                      <a:pt x="0" y="49"/>
                    </a:lnTo>
                    <a:lnTo>
                      <a:pt x="2" y="39"/>
                    </a:lnTo>
                    <a:lnTo>
                      <a:pt x="3" y="30"/>
                    </a:lnTo>
                    <a:lnTo>
                      <a:pt x="6" y="22"/>
                    </a:lnTo>
                    <a:lnTo>
                      <a:pt x="11" y="14"/>
                    </a:lnTo>
                    <a:lnTo>
                      <a:pt x="17" y="8"/>
                    </a:lnTo>
                    <a:lnTo>
                      <a:pt x="22" y="4"/>
                    </a:lnTo>
                    <a:lnTo>
                      <a:pt x="29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" name="Freeform 1752"/>
              <p:cNvSpPr>
                <a:spLocks/>
              </p:cNvSpPr>
              <p:nvPr/>
            </p:nvSpPr>
            <p:spPr bwMode="auto">
              <a:xfrm>
                <a:off x="4629150" y="3535363"/>
                <a:ext cx="34925" cy="50800"/>
              </a:xfrm>
              <a:custGeom>
                <a:avLst/>
                <a:gdLst>
                  <a:gd name="T0" fmla="*/ 2147483647 w 45"/>
                  <a:gd name="T1" fmla="*/ 0 h 66"/>
                  <a:gd name="T2" fmla="*/ 2147483647 w 45"/>
                  <a:gd name="T3" fmla="*/ 2147483647 h 66"/>
                  <a:gd name="T4" fmla="*/ 2147483647 w 45"/>
                  <a:gd name="T5" fmla="*/ 2147483647 h 66"/>
                  <a:gd name="T6" fmla="*/ 2147483647 w 45"/>
                  <a:gd name="T7" fmla="*/ 2147483647 h 66"/>
                  <a:gd name="T8" fmla="*/ 2147483647 w 45"/>
                  <a:gd name="T9" fmla="*/ 2147483647 h 66"/>
                  <a:gd name="T10" fmla="*/ 2147483647 w 45"/>
                  <a:gd name="T11" fmla="*/ 2147483647 h 66"/>
                  <a:gd name="T12" fmla="*/ 2147483647 w 45"/>
                  <a:gd name="T13" fmla="*/ 2147483647 h 66"/>
                  <a:gd name="T14" fmla="*/ 2147483647 w 45"/>
                  <a:gd name="T15" fmla="*/ 2147483647 h 66"/>
                  <a:gd name="T16" fmla="*/ 2147483647 w 45"/>
                  <a:gd name="T17" fmla="*/ 2147483647 h 66"/>
                  <a:gd name="T18" fmla="*/ 2147483647 w 45"/>
                  <a:gd name="T19" fmla="*/ 2147483647 h 66"/>
                  <a:gd name="T20" fmla="*/ 2147483647 w 45"/>
                  <a:gd name="T21" fmla="*/ 2147483647 h 66"/>
                  <a:gd name="T22" fmla="*/ 2147483647 w 45"/>
                  <a:gd name="T23" fmla="*/ 2147483647 h 66"/>
                  <a:gd name="T24" fmla="*/ 0 w 45"/>
                  <a:gd name="T25" fmla="*/ 2147483647 h 66"/>
                  <a:gd name="T26" fmla="*/ 2147483647 w 45"/>
                  <a:gd name="T27" fmla="*/ 2147483647 h 66"/>
                  <a:gd name="T28" fmla="*/ 2147483647 w 45"/>
                  <a:gd name="T29" fmla="*/ 2147483647 h 66"/>
                  <a:gd name="T30" fmla="*/ 2147483647 w 45"/>
                  <a:gd name="T31" fmla="*/ 2147483647 h 66"/>
                  <a:gd name="T32" fmla="*/ 2147483647 w 45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66"/>
                  <a:gd name="T53" fmla="*/ 45 w 45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66">
                    <a:moveTo>
                      <a:pt x="22" y="0"/>
                    </a:moveTo>
                    <a:lnTo>
                      <a:pt x="32" y="2"/>
                    </a:lnTo>
                    <a:lnTo>
                      <a:pt x="38" y="9"/>
                    </a:lnTo>
                    <a:lnTo>
                      <a:pt x="43" y="21"/>
                    </a:lnTo>
                    <a:lnTo>
                      <a:pt x="45" y="34"/>
                    </a:lnTo>
                    <a:lnTo>
                      <a:pt x="43" y="46"/>
                    </a:lnTo>
                    <a:lnTo>
                      <a:pt x="38" y="57"/>
                    </a:lnTo>
                    <a:lnTo>
                      <a:pt x="32" y="64"/>
                    </a:lnTo>
                    <a:lnTo>
                      <a:pt x="22" y="66"/>
                    </a:lnTo>
                    <a:lnTo>
                      <a:pt x="13" y="64"/>
                    </a:lnTo>
                    <a:lnTo>
                      <a:pt x="6" y="57"/>
                    </a:lnTo>
                    <a:lnTo>
                      <a:pt x="2" y="46"/>
                    </a:lnTo>
                    <a:lnTo>
                      <a:pt x="0" y="34"/>
                    </a:lnTo>
                    <a:lnTo>
                      <a:pt x="2" y="21"/>
                    </a:lnTo>
                    <a:lnTo>
                      <a:pt x="6" y="9"/>
                    </a:lnTo>
                    <a:lnTo>
                      <a:pt x="13" y="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9" name="Freeform 1753"/>
              <p:cNvSpPr>
                <a:spLocks/>
              </p:cNvSpPr>
              <p:nvPr/>
            </p:nvSpPr>
            <p:spPr bwMode="auto">
              <a:xfrm>
                <a:off x="4756150" y="3624263"/>
                <a:ext cx="58738" cy="76200"/>
              </a:xfrm>
              <a:custGeom>
                <a:avLst/>
                <a:gdLst>
                  <a:gd name="T0" fmla="*/ 2147483647 w 74"/>
                  <a:gd name="T1" fmla="*/ 0 h 96"/>
                  <a:gd name="T2" fmla="*/ 2147483647 w 74"/>
                  <a:gd name="T3" fmla="*/ 2147483647 h 96"/>
                  <a:gd name="T4" fmla="*/ 2147483647 w 74"/>
                  <a:gd name="T5" fmla="*/ 2147483647 h 96"/>
                  <a:gd name="T6" fmla="*/ 2147483647 w 74"/>
                  <a:gd name="T7" fmla="*/ 2147483647 h 96"/>
                  <a:gd name="T8" fmla="*/ 2147483647 w 74"/>
                  <a:gd name="T9" fmla="*/ 2147483647 h 96"/>
                  <a:gd name="T10" fmla="*/ 2147483647 w 74"/>
                  <a:gd name="T11" fmla="*/ 2147483647 h 96"/>
                  <a:gd name="T12" fmla="*/ 2147483647 w 74"/>
                  <a:gd name="T13" fmla="*/ 2147483647 h 96"/>
                  <a:gd name="T14" fmla="*/ 2147483647 w 74"/>
                  <a:gd name="T15" fmla="*/ 2147483647 h 96"/>
                  <a:gd name="T16" fmla="*/ 2147483647 w 74"/>
                  <a:gd name="T17" fmla="*/ 2147483647 h 96"/>
                  <a:gd name="T18" fmla="*/ 2147483647 w 74"/>
                  <a:gd name="T19" fmla="*/ 2147483647 h 96"/>
                  <a:gd name="T20" fmla="*/ 2147483647 w 74"/>
                  <a:gd name="T21" fmla="*/ 2147483647 h 96"/>
                  <a:gd name="T22" fmla="*/ 2147483647 w 74"/>
                  <a:gd name="T23" fmla="*/ 2147483647 h 96"/>
                  <a:gd name="T24" fmla="*/ 2147483647 w 74"/>
                  <a:gd name="T25" fmla="*/ 2147483647 h 96"/>
                  <a:gd name="T26" fmla="*/ 2147483647 w 74"/>
                  <a:gd name="T27" fmla="*/ 2147483647 h 96"/>
                  <a:gd name="T28" fmla="*/ 2147483647 w 74"/>
                  <a:gd name="T29" fmla="*/ 2147483647 h 96"/>
                  <a:gd name="T30" fmla="*/ 2147483647 w 74"/>
                  <a:gd name="T31" fmla="*/ 2147483647 h 96"/>
                  <a:gd name="T32" fmla="*/ 2147483647 w 74"/>
                  <a:gd name="T33" fmla="*/ 2147483647 h 96"/>
                  <a:gd name="T34" fmla="*/ 2147483647 w 74"/>
                  <a:gd name="T35" fmla="*/ 2147483647 h 96"/>
                  <a:gd name="T36" fmla="*/ 2147483647 w 74"/>
                  <a:gd name="T37" fmla="*/ 2147483647 h 96"/>
                  <a:gd name="T38" fmla="*/ 2147483647 w 74"/>
                  <a:gd name="T39" fmla="*/ 2147483647 h 96"/>
                  <a:gd name="T40" fmla="*/ 2147483647 w 74"/>
                  <a:gd name="T41" fmla="*/ 2147483647 h 96"/>
                  <a:gd name="T42" fmla="*/ 2147483647 w 74"/>
                  <a:gd name="T43" fmla="*/ 2147483647 h 96"/>
                  <a:gd name="T44" fmla="*/ 2147483647 w 74"/>
                  <a:gd name="T45" fmla="*/ 2147483647 h 96"/>
                  <a:gd name="T46" fmla="*/ 2147483647 w 74"/>
                  <a:gd name="T47" fmla="*/ 2147483647 h 96"/>
                  <a:gd name="T48" fmla="*/ 0 w 74"/>
                  <a:gd name="T49" fmla="*/ 2147483647 h 96"/>
                  <a:gd name="T50" fmla="*/ 2147483647 w 74"/>
                  <a:gd name="T51" fmla="*/ 2147483647 h 96"/>
                  <a:gd name="T52" fmla="*/ 2147483647 w 74"/>
                  <a:gd name="T53" fmla="*/ 2147483647 h 96"/>
                  <a:gd name="T54" fmla="*/ 2147483647 w 74"/>
                  <a:gd name="T55" fmla="*/ 2147483647 h 96"/>
                  <a:gd name="T56" fmla="*/ 2147483647 w 74"/>
                  <a:gd name="T57" fmla="*/ 2147483647 h 96"/>
                  <a:gd name="T58" fmla="*/ 2147483647 w 74"/>
                  <a:gd name="T59" fmla="*/ 2147483647 h 96"/>
                  <a:gd name="T60" fmla="*/ 2147483647 w 74"/>
                  <a:gd name="T61" fmla="*/ 2147483647 h 96"/>
                  <a:gd name="T62" fmla="*/ 2147483647 w 74"/>
                  <a:gd name="T63" fmla="*/ 2147483647 h 96"/>
                  <a:gd name="T64" fmla="*/ 2147483647 w 74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96"/>
                  <a:gd name="T101" fmla="*/ 74 w 74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96">
                    <a:moveTo>
                      <a:pt x="38" y="0"/>
                    </a:moveTo>
                    <a:lnTo>
                      <a:pt x="46" y="1"/>
                    </a:lnTo>
                    <a:lnTo>
                      <a:pt x="53" y="4"/>
                    </a:lnTo>
                    <a:lnTo>
                      <a:pt x="58" y="8"/>
                    </a:lnTo>
                    <a:lnTo>
                      <a:pt x="64" y="14"/>
                    </a:lnTo>
                    <a:lnTo>
                      <a:pt x="69" y="22"/>
                    </a:lnTo>
                    <a:lnTo>
                      <a:pt x="72" y="30"/>
                    </a:lnTo>
                    <a:lnTo>
                      <a:pt x="73" y="39"/>
                    </a:lnTo>
                    <a:lnTo>
                      <a:pt x="74" y="48"/>
                    </a:lnTo>
                    <a:lnTo>
                      <a:pt x="73" y="58"/>
                    </a:lnTo>
                    <a:lnTo>
                      <a:pt x="72" y="67"/>
                    </a:lnTo>
                    <a:lnTo>
                      <a:pt x="69" y="75"/>
                    </a:lnTo>
                    <a:lnTo>
                      <a:pt x="64" y="82"/>
                    </a:lnTo>
                    <a:lnTo>
                      <a:pt x="58" y="88"/>
                    </a:lnTo>
                    <a:lnTo>
                      <a:pt x="53" y="92"/>
                    </a:lnTo>
                    <a:lnTo>
                      <a:pt x="46" y="95"/>
                    </a:lnTo>
                    <a:lnTo>
                      <a:pt x="38" y="96"/>
                    </a:lnTo>
                    <a:lnTo>
                      <a:pt x="29" y="95"/>
                    </a:lnTo>
                    <a:lnTo>
                      <a:pt x="23" y="92"/>
                    </a:lnTo>
                    <a:lnTo>
                      <a:pt x="17" y="88"/>
                    </a:lnTo>
                    <a:lnTo>
                      <a:pt x="11" y="82"/>
                    </a:lnTo>
                    <a:lnTo>
                      <a:pt x="6" y="75"/>
                    </a:lnTo>
                    <a:lnTo>
                      <a:pt x="3" y="67"/>
                    </a:lnTo>
                    <a:lnTo>
                      <a:pt x="1" y="58"/>
                    </a:lnTo>
                    <a:lnTo>
                      <a:pt x="0" y="48"/>
                    </a:lnTo>
                    <a:lnTo>
                      <a:pt x="1" y="39"/>
                    </a:lnTo>
                    <a:lnTo>
                      <a:pt x="3" y="30"/>
                    </a:lnTo>
                    <a:lnTo>
                      <a:pt x="6" y="22"/>
                    </a:lnTo>
                    <a:lnTo>
                      <a:pt x="11" y="14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29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0" name="Freeform 1754"/>
              <p:cNvSpPr>
                <a:spLocks/>
              </p:cNvSpPr>
              <p:nvPr/>
            </p:nvSpPr>
            <p:spPr bwMode="auto">
              <a:xfrm>
                <a:off x="4767263" y="3636963"/>
                <a:ext cx="36513" cy="50800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3" y="21"/>
                    </a:lnTo>
                    <a:lnTo>
                      <a:pt x="46" y="33"/>
                    </a:lnTo>
                    <a:lnTo>
                      <a:pt x="43" y="46"/>
                    </a:lnTo>
                    <a:lnTo>
                      <a:pt x="39" y="57"/>
                    </a:lnTo>
                    <a:lnTo>
                      <a:pt x="32" y="63"/>
                    </a:lnTo>
                    <a:lnTo>
                      <a:pt x="23" y="66"/>
                    </a:lnTo>
                    <a:lnTo>
                      <a:pt x="13" y="63"/>
                    </a:lnTo>
                    <a:lnTo>
                      <a:pt x="6" y="57"/>
                    </a:lnTo>
                    <a:lnTo>
                      <a:pt x="2" y="46"/>
                    </a:lnTo>
                    <a:lnTo>
                      <a:pt x="0" y="33"/>
                    </a:lnTo>
                    <a:lnTo>
                      <a:pt x="2" y="21"/>
                    </a:lnTo>
                    <a:lnTo>
                      <a:pt x="6" y="9"/>
                    </a:lnTo>
                    <a:lnTo>
                      <a:pt x="13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1" name="Freeform 1755"/>
              <p:cNvSpPr>
                <a:spLocks/>
              </p:cNvSpPr>
              <p:nvPr/>
            </p:nvSpPr>
            <p:spPr bwMode="auto">
              <a:xfrm>
                <a:off x="4813300" y="3729038"/>
                <a:ext cx="58738" cy="76200"/>
              </a:xfrm>
              <a:custGeom>
                <a:avLst/>
                <a:gdLst>
                  <a:gd name="T0" fmla="*/ 2147483647 w 74"/>
                  <a:gd name="T1" fmla="*/ 0 h 96"/>
                  <a:gd name="T2" fmla="*/ 2147483647 w 74"/>
                  <a:gd name="T3" fmla="*/ 2147483647 h 96"/>
                  <a:gd name="T4" fmla="*/ 2147483647 w 74"/>
                  <a:gd name="T5" fmla="*/ 2147483647 h 96"/>
                  <a:gd name="T6" fmla="*/ 2147483647 w 74"/>
                  <a:gd name="T7" fmla="*/ 2147483647 h 96"/>
                  <a:gd name="T8" fmla="*/ 2147483647 w 74"/>
                  <a:gd name="T9" fmla="*/ 2147483647 h 96"/>
                  <a:gd name="T10" fmla="*/ 2147483647 w 74"/>
                  <a:gd name="T11" fmla="*/ 2147483647 h 96"/>
                  <a:gd name="T12" fmla="*/ 2147483647 w 74"/>
                  <a:gd name="T13" fmla="*/ 2147483647 h 96"/>
                  <a:gd name="T14" fmla="*/ 2147483647 w 74"/>
                  <a:gd name="T15" fmla="*/ 2147483647 h 96"/>
                  <a:gd name="T16" fmla="*/ 2147483647 w 74"/>
                  <a:gd name="T17" fmla="*/ 2147483647 h 96"/>
                  <a:gd name="T18" fmla="*/ 2147483647 w 74"/>
                  <a:gd name="T19" fmla="*/ 2147483647 h 96"/>
                  <a:gd name="T20" fmla="*/ 2147483647 w 74"/>
                  <a:gd name="T21" fmla="*/ 2147483647 h 96"/>
                  <a:gd name="T22" fmla="*/ 2147483647 w 74"/>
                  <a:gd name="T23" fmla="*/ 2147483647 h 96"/>
                  <a:gd name="T24" fmla="*/ 2147483647 w 74"/>
                  <a:gd name="T25" fmla="*/ 2147483647 h 96"/>
                  <a:gd name="T26" fmla="*/ 2147483647 w 74"/>
                  <a:gd name="T27" fmla="*/ 2147483647 h 96"/>
                  <a:gd name="T28" fmla="*/ 2147483647 w 74"/>
                  <a:gd name="T29" fmla="*/ 2147483647 h 96"/>
                  <a:gd name="T30" fmla="*/ 2147483647 w 74"/>
                  <a:gd name="T31" fmla="*/ 2147483647 h 96"/>
                  <a:gd name="T32" fmla="*/ 2147483647 w 74"/>
                  <a:gd name="T33" fmla="*/ 2147483647 h 96"/>
                  <a:gd name="T34" fmla="*/ 2147483647 w 74"/>
                  <a:gd name="T35" fmla="*/ 2147483647 h 96"/>
                  <a:gd name="T36" fmla="*/ 2147483647 w 74"/>
                  <a:gd name="T37" fmla="*/ 2147483647 h 96"/>
                  <a:gd name="T38" fmla="*/ 2147483647 w 74"/>
                  <a:gd name="T39" fmla="*/ 2147483647 h 96"/>
                  <a:gd name="T40" fmla="*/ 2147483647 w 74"/>
                  <a:gd name="T41" fmla="*/ 2147483647 h 96"/>
                  <a:gd name="T42" fmla="*/ 2147483647 w 74"/>
                  <a:gd name="T43" fmla="*/ 2147483647 h 96"/>
                  <a:gd name="T44" fmla="*/ 2147483647 w 74"/>
                  <a:gd name="T45" fmla="*/ 2147483647 h 96"/>
                  <a:gd name="T46" fmla="*/ 2147483647 w 74"/>
                  <a:gd name="T47" fmla="*/ 2147483647 h 96"/>
                  <a:gd name="T48" fmla="*/ 0 w 74"/>
                  <a:gd name="T49" fmla="*/ 2147483647 h 96"/>
                  <a:gd name="T50" fmla="*/ 2147483647 w 74"/>
                  <a:gd name="T51" fmla="*/ 2147483647 h 96"/>
                  <a:gd name="T52" fmla="*/ 2147483647 w 74"/>
                  <a:gd name="T53" fmla="*/ 2147483647 h 96"/>
                  <a:gd name="T54" fmla="*/ 2147483647 w 74"/>
                  <a:gd name="T55" fmla="*/ 2147483647 h 96"/>
                  <a:gd name="T56" fmla="*/ 2147483647 w 74"/>
                  <a:gd name="T57" fmla="*/ 2147483647 h 96"/>
                  <a:gd name="T58" fmla="*/ 2147483647 w 74"/>
                  <a:gd name="T59" fmla="*/ 2147483647 h 96"/>
                  <a:gd name="T60" fmla="*/ 2147483647 w 74"/>
                  <a:gd name="T61" fmla="*/ 2147483647 h 96"/>
                  <a:gd name="T62" fmla="*/ 2147483647 w 74"/>
                  <a:gd name="T63" fmla="*/ 2147483647 h 96"/>
                  <a:gd name="T64" fmla="*/ 2147483647 w 74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96"/>
                  <a:gd name="T101" fmla="*/ 74 w 74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96">
                    <a:moveTo>
                      <a:pt x="37" y="0"/>
                    </a:moveTo>
                    <a:lnTo>
                      <a:pt x="45" y="2"/>
                    </a:lnTo>
                    <a:lnTo>
                      <a:pt x="52" y="4"/>
                    </a:lnTo>
                    <a:lnTo>
                      <a:pt x="58" y="9"/>
                    </a:lnTo>
                    <a:lnTo>
                      <a:pt x="63" y="14"/>
                    </a:lnTo>
                    <a:lnTo>
                      <a:pt x="68" y="21"/>
                    </a:lnTo>
                    <a:lnTo>
                      <a:pt x="72" y="29"/>
                    </a:lnTo>
                    <a:lnTo>
                      <a:pt x="73" y="39"/>
                    </a:lnTo>
                    <a:lnTo>
                      <a:pt x="74" y="48"/>
                    </a:lnTo>
                    <a:lnTo>
                      <a:pt x="73" y="57"/>
                    </a:lnTo>
                    <a:lnTo>
                      <a:pt x="72" y="66"/>
                    </a:lnTo>
                    <a:lnTo>
                      <a:pt x="68" y="74"/>
                    </a:lnTo>
                    <a:lnTo>
                      <a:pt x="63" y="82"/>
                    </a:lnTo>
                    <a:lnTo>
                      <a:pt x="58" y="88"/>
                    </a:lnTo>
                    <a:lnTo>
                      <a:pt x="52" y="93"/>
                    </a:lnTo>
                    <a:lnTo>
                      <a:pt x="45" y="95"/>
                    </a:lnTo>
                    <a:lnTo>
                      <a:pt x="37" y="96"/>
                    </a:lnTo>
                    <a:lnTo>
                      <a:pt x="30" y="95"/>
                    </a:lnTo>
                    <a:lnTo>
                      <a:pt x="23" y="93"/>
                    </a:lnTo>
                    <a:lnTo>
                      <a:pt x="16" y="88"/>
                    </a:lnTo>
                    <a:lnTo>
                      <a:pt x="12" y="82"/>
                    </a:lnTo>
                    <a:lnTo>
                      <a:pt x="7" y="74"/>
                    </a:lnTo>
                    <a:lnTo>
                      <a:pt x="4" y="66"/>
                    </a:lnTo>
                    <a:lnTo>
                      <a:pt x="1" y="57"/>
                    </a:lnTo>
                    <a:lnTo>
                      <a:pt x="0" y="48"/>
                    </a:lnTo>
                    <a:lnTo>
                      <a:pt x="1" y="39"/>
                    </a:lnTo>
                    <a:lnTo>
                      <a:pt x="4" y="29"/>
                    </a:lnTo>
                    <a:lnTo>
                      <a:pt x="7" y="21"/>
                    </a:lnTo>
                    <a:lnTo>
                      <a:pt x="12" y="14"/>
                    </a:lnTo>
                    <a:lnTo>
                      <a:pt x="16" y="9"/>
                    </a:lnTo>
                    <a:lnTo>
                      <a:pt x="23" y="4"/>
                    </a:lnTo>
                    <a:lnTo>
                      <a:pt x="30" y="2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" name="Freeform 1756"/>
              <p:cNvSpPr>
                <a:spLocks/>
              </p:cNvSpPr>
              <p:nvPr/>
            </p:nvSpPr>
            <p:spPr bwMode="auto">
              <a:xfrm>
                <a:off x="4826000" y="3740150"/>
                <a:ext cx="33338" cy="52388"/>
              </a:xfrm>
              <a:custGeom>
                <a:avLst/>
                <a:gdLst>
                  <a:gd name="T0" fmla="*/ 2147483647 w 44"/>
                  <a:gd name="T1" fmla="*/ 0 h 66"/>
                  <a:gd name="T2" fmla="*/ 2147483647 w 44"/>
                  <a:gd name="T3" fmla="*/ 2147483647 h 66"/>
                  <a:gd name="T4" fmla="*/ 2147483647 w 44"/>
                  <a:gd name="T5" fmla="*/ 2147483647 h 66"/>
                  <a:gd name="T6" fmla="*/ 2147483647 w 44"/>
                  <a:gd name="T7" fmla="*/ 2147483647 h 66"/>
                  <a:gd name="T8" fmla="*/ 2147483647 w 44"/>
                  <a:gd name="T9" fmla="*/ 2147483647 h 66"/>
                  <a:gd name="T10" fmla="*/ 2147483647 w 44"/>
                  <a:gd name="T11" fmla="*/ 2147483647 h 66"/>
                  <a:gd name="T12" fmla="*/ 2147483647 w 44"/>
                  <a:gd name="T13" fmla="*/ 2147483647 h 66"/>
                  <a:gd name="T14" fmla="*/ 2147483647 w 44"/>
                  <a:gd name="T15" fmla="*/ 2147483647 h 66"/>
                  <a:gd name="T16" fmla="*/ 2147483647 w 44"/>
                  <a:gd name="T17" fmla="*/ 2147483647 h 66"/>
                  <a:gd name="T18" fmla="*/ 2147483647 w 44"/>
                  <a:gd name="T19" fmla="*/ 2147483647 h 66"/>
                  <a:gd name="T20" fmla="*/ 2147483647 w 44"/>
                  <a:gd name="T21" fmla="*/ 2147483647 h 66"/>
                  <a:gd name="T22" fmla="*/ 2147483647 w 44"/>
                  <a:gd name="T23" fmla="*/ 2147483647 h 66"/>
                  <a:gd name="T24" fmla="*/ 0 w 44"/>
                  <a:gd name="T25" fmla="*/ 2147483647 h 66"/>
                  <a:gd name="T26" fmla="*/ 2147483647 w 44"/>
                  <a:gd name="T27" fmla="*/ 2147483647 h 66"/>
                  <a:gd name="T28" fmla="*/ 2147483647 w 44"/>
                  <a:gd name="T29" fmla="*/ 2147483647 h 66"/>
                  <a:gd name="T30" fmla="*/ 2147483647 w 44"/>
                  <a:gd name="T31" fmla="*/ 2147483647 h 66"/>
                  <a:gd name="T32" fmla="*/ 2147483647 w 44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66"/>
                  <a:gd name="T53" fmla="*/ 44 w 44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66">
                    <a:moveTo>
                      <a:pt x="22" y="0"/>
                    </a:moveTo>
                    <a:lnTo>
                      <a:pt x="31" y="3"/>
                    </a:lnTo>
                    <a:lnTo>
                      <a:pt x="38" y="10"/>
                    </a:lnTo>
                    <a:lnTo>
                      <a:pt x="43" y="20"/>
                    </a:lnTo>
                    <a:lnTo>
                      <a:pt x="44" y="33"/>
                    </a:lnTo>
                    <a:lnTo>
                      <a:pt x="43" y="45"/>
                    </a:lnTo>
                    <a:lnTo>
                      <a:pt x="38" y="56"/>
                    </a:lnTo>
                    <a:lnTo>
                      <a:pt x="31" y="64"/>
                    </a:lnTo>
                    <a:lnTo>
                      <a:pt x="22" y="66"/>
                    </a:lnTo>
                    <a:lnTo>
                      <a:pt x="13" y="64"/>
                    </a:lnTo>
                    <a:lnTo>
                      <a:pt x="6" y="56"/>
                    </a:lnTo>
                    <a:lnTo>
                      <a:pt x="1" y="45"/>
                    </a:lnTo>
                    <a:lnTo>
                      <a:pt x="0" y="33"/>
                    </a:lnTo>
                    <a:lnTo>
                      <a:pt x="1" y="20"/>
                    </a:lnTo>
                    <a:lnTo>
                      <a:pt x="6" y="10"/>
                    </a:lnTo>
                    <a:lnTo>
                      <a:pt x="13" y="3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3" name="Freeform 1757"/>
              <p:cNvSpPr>
                <a:spLocks/>
              </p:cNvSpPr>
              <p:nvPr/>
            </p:nvSpPr>
            <p:spPr bwMode="auto">
              <a:xfrm>
                <a:off x="5119688" y="4071938"/>
                <a:ext cx="58738" cy="76200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7" y="0"/>
                    </a:moveTo>
                    <a:lnTo>
                      <a:pt x="45" y="1"/>
                    </a:lnTo>
                    <a:lnTo>
                      <a:pt x="52" y="3"/>
                    </a:lnTo>
                    <a:lnTo>
                      <a:pt x="58" y="8"/>
                    </a:lnTo>
                    <a:lnTo>
                      <a:pt x="63" y="14"/>
                    </a:lnTo>
                    <a:lnTo>
                      <a:pt x="68" y="22"/>
                    </a:lnTo>
                    <a:lnTo>
                      <a:pt x="71" y="30"/>
                    </a:lnTo>
                    <a:lnTo>
                      <a:pt x="74" y="39"/>
                    </a:lnTo>
                    <a:lnTo>
                      <a:pt x="75" y="48"/>
                    </a:lnTo>
                    <a:lnTo>
                      <a:pt x="74" y="57"/>
                    </a:lnTo>
                    <a:lnTo>
                      <a:pt x="71" y="67"/>
                    </a:lnTo>
                    <a:lnTo>
                      <a:pt x="68" y="75"/>
                    </a:lnTo>
                    <a:lnTo>
                      <a:pt x="63" y="82"/>
                    </a:lnTo>
                    <a:lnTo>
                      <a:pt x="58" y="87"/>
                    </a:lnTo>
                    <a:lnTo>
                      <a:pt x="52" y="92"/>
                    </a:lnTo>
                    <a:lnTo>
                      <a:pt x="45" y="94"/>
                    </a:lnTo>
                    <a:lnTo>
                      <a:pt x="37" y="96"/>
                    </a:lnTo>
                    <a:lnTo>
                      <a:pt x="29" y="94"/>
                    </a:lnTo>
                    <a:lnTo>
                      <a:pt x="22" y="92"/>
                    </a:lnTo>
                    <a:lnTo>
                      <a:pt x="16" y="87"/>
                    </a:lnTo>
                    <a:lnTo>
                      <a:pt x="10" y="82"/>
                    </a:lnTo>
                    <a:lnTo>
                      <a:pt x="6" y="75"/>
                    </a:lnTo>
                    <a:lnTo>
                      <a:pt x="2" y="67"/>
                    </a:lnTo>
                    <a:lnTo>
                      <a:pt x="1" y="57"/>
                    </a:lnTo>
                    <a:lnTo>
                      <a:pt x="0" y="48"/>
                    </a:lnTo>
                    <a:lnTo>
                      <a:pt x="1" y="39"/>
                    </a:lnTo>
                    <a:lnTo>
                      <a:pt x="2" y="30"/>
                    </a:lnTo>
                    <a:lnTo>
                      <a:pt x="6" y="22"/>
                    </a:lnTo>
                    <a:lnTo>
                      <a:pt x="10" y="14"/>
                    </a:lnTo>
                    <a:lnTo>
                      <a:pt x="16" y="8"/>
                    </a:lnTo>
                    <a:lnTo>
                      <a:pt x="22" y="3"/>
                    </a:lnTo>
                    <a:lnTo>
                      <a:pt x="29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" name="Freeform 1758"/>
              <p:cNvSpPr>
                <a:spLocks/>
              </p:cNvSpPr>
              <p:nvPr/>
            </p:nvSpPr>
            <p:spPr bwMode="auto">
              <a:xfrm>
                <a:off x="5130800" y="4084638"/>
                <a:ext cx="36513" cy="52388"/>
              </a:xfrm>
              <a:custGeom>
                <a:avLst/>
                <a:gdLst>
                  <a:gd name="T0" fmla="*/ 2147483647 w 45"/>
                  <a:gd name="T1" fmla="*/ 0 h 66"/>
                  <a:gd name="T2" fmla="*/ 2147483647 w 45"/>
                  <a:gd name="T3" fmla="*/ 2147483647 h 66"/>
                  <a:gd name="T4" fmla="*/ 2147483647 w 45"/>
                  <a:gd name="T5" fmla="*/ 2147483647 h 66"/>
                  <a:gd name="T6" fmla="*/ 2147483647 w 45"/>
                  <a:gd name="T7" fmla="*/ 2147483647 h 66"/>
                  <a:gd name="T8" fmla="*/ 2147483647 w 45"/>
                  <a:gd name="T9" fmla="*/ 2147483647 h 66"/>
                  <a:gd name="T10" fmla="*/ 2147483647 w 45"/>
                  <a:gd name="T11" fmla="*/ 2147483647 h 66"/>
                  <a:gd name="T12" fmla="*/ 2147483647 w 45"/>
                  <a:gd name="T13" fmla="*/ 2147483647 h 66"/>
                  <a:gd name="T14" fmla="*/ 2147483647 w 45"/>
                  <a:gd name="T15" fmla="*/ 2147483647 h 66"/>
                  <a:gd name="T16" fmla="*/ 2147483647 w 45"/>
                  <a:gd name="T17" fmla="*/ 2147483647 h 66"/>
                  <a:gd name="T18" fmla="*/ 2147483647 w 45"/>
                  <a:gd name="T19" fmla="*/ 2147483647 h 66"/>
                  <a:gd name="T20" fmla="*/ 2147483647 w 45"/>
                  <a:gd name="T21" fmla="*/ 2147483647 h 66"/>
                  <a:gd name="T22" fmla="*/ 2147483647 w 45"/>
                  <a:gd name="T23" fmla="*/ 2147483647 h 66"/>
                  <a:gd name="T24" fmla="*/ 0 w 45"/>
                  <a:gd name="T25" fmla="*/ 2147483647 h 66"/>
                  <a:gd name="T26" fmla="*/ 2147483647 w 45"/>
                  <a:gd name="T27" fmla="*/ 2147483647 h 66"/>
                  <a:gd name="T28" fmla="*/ 2147483647 w 45"/>
                  <a:gd name="T29" fmla="*/ 2147483647 h 66"/>
                  <a:gd name="T30" fmla="*/ 2147483647 w 45"/>
                  <a:gd name="T31" fmla="*/ 2147483647 h 66"/>
                  <a:gd name="T32" fmla="*/ 2147483647 w 45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66"/>
                  <a:gd name="T53" fmla="*/ 45 w 45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66">
                    <a:moveTo>
                      <a:pt x="22" y="0"/>
                    </a:moveTo>
                    <a:lnTo>
                      <a:pt x="31" y="2"/>
                    </a:lnTo>
                    <a:lnTo>
                      <a:pt x="38" y="9"/>
                    </a:lnTo>
                    <a:lnTo>
                      <a:pt x="43" y="21"/>
                    </a:lnTo>
                    <a:lnTo>
                      <a:pt x="45" y="33"/>
                    </a:lnTo>
                    <a:lnTo>
                      <a:pt x="43" y="46"/>
                    </a:lnTo>
                    <a:lnTo>
                      <a:pt x="38" y="56"/>
                    </a:lnTo>
                    <a:lnTo>
                      <a:pt x="31" y="63"/>
                    </a:lnTo>
                    <a:lnTo>
                      <a:pt x="22" y="66"/>
                    </a:lnTo>
                    <a:lnTo>
                      <a:pt x="13" y="63"/>
                    </a:lnTo>
                    <a:lnTo>
                      <a:pt x="6" y="56"/>
                    </a:lnTo>
                    <a:lnTo>
                      <a:pt x="1" y="46"/>
                    </a:lnTo>
                    <a:lnTo>
                      <a:pt x="0" y="33"/>
                    </a:lnTo>
                    <a:lnTo>
                      <a:pt x="1" y="21"/>
                    </a:lnTo>
                    <a:lnTo>
                      <a:pt x="6" y="9"/>
                    </a:lnTo>
                    <a:lnTo>
                      <a:pt x="13" y="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" name="Freeform 1759"/>
              <p:cNvSpPr>
                <a:spLocks/>
              </p:cNvSpPr>
              <p:nvPr/>
            </p:nvSpPr>
            <p:spPr bwMode="auto">
              <a:xfrm>
                <a:off x="4460875" y="3848100"/>
                <a:ext cx="60325" cy="76200"/>
              </a:xfrm>
              <a:custGeom>
                <a:avLst/>
                <a:gdLst>
                  <a:gd name="T0" fmla="*/ 2147483647 w 74"/>
                  <a:gd name="T1" fmla="*/ 0 h 96"/>
                  <a:gd name="T2" fmla="*/ 2147483647 w 74"/>
                  <a:gd name="T3" fmla="*/ 2147483647 h 96"/>
                  <a:gd name="T4" fmla="*/ 2147483647 w 74"/>
                  <a:gd name="T5" fmla="*/ 2147483647 h 96"/>
                  <a:gd name="T6" fmla="*/ 2147483647 w 74"/>
                  <a:gd name="T7" fmla="*/ 2147483647 h 96"/>
                  <a:gd name="T8" fmla="*/ 2147483647 w 74"/>
                  <a:gd name="T9" fmla="*/ 2147483647 h 96"/>
                  <a:gd name="T10" fmla="*/ 2147483647 w 74"/>
                  <a:gd name="T11" fmla="*/ 2147483647 h 96"/>
                  <a:gd name="T12" fmla="*/ 2147483647 w 74"/>
                  <a:gd name="T13" fmla="*/ 2147483647 h 96"/>
                  <a:gd name="T14" fmla="*/ 2147483647 w 74"/>
                  <a:gd name="T15" fmla="*/ 2147483647 h 96"/>
                  <a:gd name="T16" fmla="*/ 2147483647 w 74"/>
                  <a:gd name="T17" fmla="*/ 2147483647 h 96"/>
                  <a:gd name="T18" fmla="*/ 2147483647 w 74"/>
                  <a:gd name="T19" fmla="*/ 2147483647 h 96"/>
                  <a:gd name="T20" fmla="*/ 2147483647 w 74"/>
                  <a:gd name="T21" fmla="*/ 2147483647 h 96"/>
                  <a:gd name="T22" fmla="*/ 2147483647 w 74"/>
                  <a:gd name="T23" fmla="*/ 2147483647 h 96"/>
                  <a:gd name="T24" fmla="*/ 2147483647 w 74"/>
                  <a:gd name="T25" fmla="*/ 2147483647 h 96"/>
                  <a:gd name="T26" fmla="*/ 2147483647 w 74"/>
                  <a:gd name="T27" fmla="*/ 2147483647 h 96"/>
                  <a:gd name="T28" fmla="*/ 2147483647 w 74"/>
                  <a:gd name="T29" fmla="*/ 2147483647 h 96"/>
                  <a:gd name="T30" fmla="*/ 2147483647 w 74"/>
                  <a:gd name="T31" fmla="*/ 2147483647 h 96"/>
                  <a:gd name="T32" fmla="*/ 2147483647 w 74"/>
                  <a:gd name="T33" fmla="*/ 2147483647 h 96"/>
                  <a:gd name="T34" fmla="*/ 2147483647 w 74"/>
                  <a:gd name="T35" fmla="*/ 2147483647 h 96"/>
                  <a:gd name="T36" fmla="*/ 2147483647 w 74"/>
                  <a:gd name="T37" fmla="*/ 2147483647 h 96"/>
                  <a:gd name="T38" fmla="*/ 2147483647 w 74"/>
                  <a:gd name="T39" fmla="*/ 2147483647 h 96"/>
                  <a:gd name="T40" fmla="*/ 2147483647 w 74"/>
                  <a:gd name="T41" fmla="*/ 2147483647 h 96"/>
                  <a:gd name="T42" fmla="*/ 2147483647 w 74"/>
                  <a:gd name="T43" fmla="*/ 2147483647 h 96"/>
                  <a:gd name="T44" fmla="*/ 2147483647 w 74"/>
                  <a:gd name="T45" fmla="*/ 2147483647 h 96"/>
                  <a:gd name="T46" fmla="*/ 2147483647 w 74"/>
                  <a:gd name="T47" fmla="*/ 2147483647 h 96"/>
                  <a:gd name="T48" fmla="*/ 0 w 74"/>
                  <a:gd name="T49" fmla="*/ 2147483647 h 96"/>
                  <a:gd name="T50" fmla="*/ 2147483647 w 74"/>
                  <a:gd name="T51" fmla="*/ 2147483647 h 96"/>
                  <a:gd name="T52" fmla="*/ 2147483647 w 74"/>
                  <a:gd name="T53" fmla="*/ 2147483647 h 96"/>
                  <a:gd name="T54" fmla="*/ 2147483647 w 74"/>
                  <a:gd name="T55" fmla="*/ 2147483647 h 96"/>
                  <a:gd name="T56" fmla="*/ 2147483647 w 74"/>
                  <a:gd name="T57" fmla="*/ 2147483647 h 96"/>
                  <a:gd name="T58" fmla="*/ 2147483647 w 74"/>
                  <a:gd name="T59" fmla="*/ 2147483647 h 96"/>
                  <a:gd name="T60" fmla="*/ 2147483647 w 74"/>
                  <a:gd name="T61" fmla="*/ 2147483647 h 96"/>
                  <a:gd name="T62" fmla="*/ 2147483647 w 74"/>
                  <a:gd name="T63" fmla="*/ 2147483647 h 96"/>
                  <a:gd name="T64" fmla="*/ 2147483647 w 74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96"/>
                  <a:gd name="T101" fmla="*/ 74 w 74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96">
                    <a:moveTo>
                      <a:pt x="36" y="0"/>
                    </a:moveTo>
                    <a:lnTo>
                      <a:pt x="45" y="2"/>
                    </a:lnTo>
                    <a:lnTo>
                      <a:pt x="51" y="4"/>
                    </a:lnTo>
                    <a:lnTo>
                      <a:pt x="57" y="9"/>
                    </a:lnTo>
                    <a:lnTo>
                      <a:pt x="63" y="14"/>
                    </a:lnTo>
                    <a:lnTo>
                      <a:pt x="68" y="21"/>
                    </a:lnTo>
                    <a:lnTo>
                      <a:pt x="71" y="29"/>
                    </a:lnTo>
                    <a:lnTo>
                      <a:pt x="73" y="38"/>
                    </a:lnTo>
                    <a:lnTo>
                      <a:pt x="74" y="48"/>
                    </a:lnTo>
                    <a:lnTo>
                      <a:pt x="73" y="57"/>
                    </a:lnTo>
                    <a:lnTo>
                      <a:pt x="71" y="66"/>
                    </a:lnTo>
                    <a:lnTo>
                      <a:pt x="68" y="74"/>
                    </a:lnTo>
                    <a:lnTo>
                      <a:pt x="63" y="82"/>
                    </a:lnTo>
                    <a:lnTo>
                      <a:pt x="57" y="88"/>
                    </a:lnTo>
                    <a:lnTo>
                      <a:pt x="51" y="93"/>
                    </a:lnTo>
                    <a:lnTo>
                      <a:pt x="45" y="95"/>
                    </a:lnTo>
                    <a:lnTo>
                      <a:pt x="36" y="96"/>
                    </a:lnTo>
                    <a:lnTo>
                      <a:pt x="28" y="95"/>
                    </a:lnTo>
                    <a:lnTo>
                      <a:pt x="22" y="93"/>
                    </a:lnTo>
                    <a:lnTo>
                      <a:pt x="16" y="88"/>
                    </a:lnTo>
                    <a:lnTo>
                      <a:pt x="10" y="82"/>
                    </a:lnTo>
                    <a:lnTo>
                      <a:pt x="5" y="74"/>
                    </a:lnTo>
                    <a:lnTo>
                      <a:pt x="2" y="66"/>
                    </a:lnTo>
                    <a:lnTo>
                      <a:pt x="1" y="57"/>
                    </a:lnTo>
                    <a:lnTo>
                      <a:pt x="0" y="48"/>
                    </a:lnTo>
                    <a:lnTo>
                      <a:pt x="1" y="38"/>
                    </a:lnTo>
                    <a:lnTo>
                      <a:pt x="2" y="29"/>
                    </a:lnTo>
                    <a:lnTo>
                      <a:pt x="5" y="21"/>
                    </a:lnTo>
                    <a:lnTo>
                      <a:pt x="10" y="14"/>
                    </a:lnTo>
                    <a:lnTo>
                      <a:pt x="16" y="9"/>
                    </a:lnTo>
                    <a:lnTo>
                      <a:pt x="22" y="4"/>
                    </a:lnTo>
                    <a:lnTo>
                      <a:pt x="28" y="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6" name="Freeform 1760"/>
              <p:cNvSpPr>
                <a:spLocks/>
              </p:cNvSpPr>
              <p:nvPr/>
            </p:nvSpPr>
            <p:spPr bwMode="auto">
              <a:xfrm>
                <a:off x="4471988" y="3860800"/>
                <a:ext cx="36513" cy="52388"/>
              </a:xfrm>
              <a:custGeom>
                <a:avLst/>
                <a:gdLst>
                  <a:gd name="T0" fmla="*/ 2147483647 w 47"/>
                  <a:gd name="T1" fmla="*/ 0 h 66"/>
                  <a:gd name="T2" fmla="*/ 2147483647 w 47"/>
                  <a:gd name="T3" fmla="*/ 2147483647 h 66"/>
                  <a:gd name="T4" fmla="*/ 2147483647 w 47"/>
                  <a:gd name="T5" fmla="*/ 2147483647 h 66"/>
                  <a:gd name="T6" fmla="*/ 2147483647 w 47"/>
                  <a:gd name="T7" fmla="*/ 2147483647 h 66"/>
                  <a:gd name="T8" fmla="*/ 2147483647 w 47"/>
                  <a:gd name="T9" fmla="*/ 2147483647 h 66"/>
                  <a:gd name="T10" fmla="*/ 2147483647 w 47"/>
                  <a:gd name="T11" fmla="*/ 2147483647 h 66"/>
                  <a:gd name="T12" fmla="*/ 2147483647 w 47"/>
                  <a:gd name="T13" fmla="*/ 2147483647 h 66"/>
                  <a:gd name="T14" fmla="*/ 2147483647 w 47"/>
                  <a:gd name="T15" fmla="*/ 2147483647 h 66"/>
                  <a:gd name="T16" fmla="*/ 2147483647 w 47"/>
                  <a:gd name="T17" fmla="*/ 2147483647 h 66"/>
                  <a:gd name="T18" fmla="*/ 2147483647 w 47"/>
                  <a:gd name="T19" fmla="*/ 2147483647 h 66"/>
                  <a:gd name="T20" fmla="*/ 2147483647 w 47"/>
                  <a:gd name="T21" fmla="*/ 2147483647 h 66"/>
                  <a:gd name="T22" fmla="*/ 2147483647 w 47"/>
                  <a:gd name="T23" fmla="*/ 2147483647 h 66"/>
                  <a:gd name="T24" fmla="*/ 0 w 47"/>
                  <a:gd name="T25" fmla="*/ 2147483647 h 66"/>
                  <a:gd name="T26" fmla="*/ 2147483647 w 47"/>
                  <a:gd name="T27" fmla="*/ 2147483647 h 66"/>
                  <a:gd name="T28" fmla="*/ 2147483647 w 47"/>
                  <a:gd name="T29" fmla="*/ 2147483647 h 66"/>
                  <a:gd name="T30" fmla="*/ 2147483647 w 47"/>
                  <a:gd name="T31" fmla="*/ 2147483647 h 66"/>
                  <a:gd name="T32" fmla="*/ 2147483647 w 47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66"/>
                  <a:gd name="T53" fmla="*/ 47 w 47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66">
                    <a:moveTo>
                      <a:pt x="23" y="0"/>
                    </a:moveTo>
                    <a:lnTo>
                      <a:pt x="33" y="3"/>
                    </a:lnTo>
                    <a:lnTo>
                      <a:pt x="40" y="10"/>
                    </a:lnTo>
                    <a:lnTo>
                      <a:pt x="44" y="20"/>
                    </a:lnTo>
                    <a:lnTo>
                      <a:pt x="47" y="33"/>
                    </a:lnTo>
                    <a:lnTo>
                      <a:pt x="44" y="45"/>
                    </a:lnTo>
                    <a:lnTo>
                      <a:pt x="40" y="56"/>
                    </a:lnTo>
                    <a:lnTo>
                      <a:pt x="33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6"/>
                    </a:lnTo>
                    <a:lnTo>
                      <a:pt x="3" y="45"/>
                    </a:lnTo>
                    <a:lnTo>
                      <a:pt x="0" y="33"/>
                    </a:lnTo>
                    <a:lnTo>
                      <a:pt x="3" y="20"/>
                    </a:lnTo>
                    <a:lnTo>
                      <a:pt x="7" y="10"/>
                    </a:lnTo>
                    <a:lnTo>
                      <a:pt x="14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7" name="Freeform 1761"/>
              <p:cNvSpPr>
                <a:spLocks/>
              </p:cNvSpPr>
              <p:nvPr/>
            </p:nvSpPr>
            <p:spPr bwMode="auto">
              <a:xfrm>
                <a:off x="4748213" y="3956050"/>
                <a:ext cx="60325" cy="76200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7" y="0"/>
                    </a:moveTo>
                    <a:lnTo>
                      <a:pt x="45" y="2"/>
                    </a:lnTo>
                    <a:lnTo>
                      <a:pt x="52" y="4"/>
                    </a:lnTo>
                    <a:lnTo>
                      <a:pt x="58" y="9"/>
                    </a:lnTo>
                    <a:lnTo>
                      <a:pt x="64" y="14"/>
                    </a:lnTo>
                    <a:lnTo>
                      <a:pt x="68" y="21"/>
                    </a:lnTo>
                    <a:lnTo>
                      <a:pt x="72" y="29"/>
                    </a:lnTo>
                    <a:lnTo>
                      <a:pt x="74" y="38"/>
                    </a:lnTo>
                    <a:lnTo>
                      <a:pt x="75" y="48"/>
                    </a:lnTo>
                    <a:lnTo>
                      <a:pt x="74" y="57"/>
                    </a:lnTo>
                    <a:lnTo>
                      <a:pt x="72" y="66"/>
                    </a:lnTo>
                    <a:lnTo>
                      <a:pt x="68" y="74"/>
                    </a:lnTo>
                    <a:lnTo>
                      <a:pt x="64" y="82"/>
                    </a:lnTo>
                    <a:lnTo>
                      <a:pt x="58" y="88"/>
                    </a:lnTo>
                    <a:lnTo>
                      <a:pt x="52" y="93"/>
                    </a:lnTo>
                    <a:lnTo>
                      <a:pt x="45" y="95"/>
                    </a:lnTo>
                    <a:lnTo>
                      <a:pt x="37" y="96"/>
                    </a:lnTo>
                    <a:lnTo>
                      <a:pt x="29" y="95"/>
                    </a:lnTo>
                    <a:lnTo>
                      <a:pt x="22" y="93"/>
                    </a:lnTo>
                    <a:lnTo>
                      <a:pt x="16" y="88"/>
                    </a:lnTo>
                    <a:lnTo>
                      <a:pt x="11" y="82"/>
                    </a:lnTo>
                    <a:lnTo>
                      <a:pt x="6" y="74"/>
                    </a:lnTo>
                    <a:lnTo>
                      <a:pt x="3" y="66"/>
                    </a:lnTo>
                    <a:lnTo>
                      <a:pt x="1" y="57"/>
                    </a:lnTo>
                    <a:lnTo>
                      <a:pt x="0" y="48"/>
                    </a:lnTo>
                    <a:lnTo>
                      <a:pt x="1" y="38"/>
                    </a:lnTo>
                    <a:lnTo>
                      <a:pt x="3" y="29"/>
                    </a:lnTo>
                    <a:lnTo>
                      <a:pt x="6" y="21"/>
                    </a:lnTo>
                    <a:lnTo>
                      <a:pt x="11" y="14"/>
                    </a:lnTo>
                    <a:lnTo>
                      <a:pt x="16" y="9"/>
                    </a:lnTo>
                    <a:lnTo>
                      <a:pt x="22" y="4"/>
                    </a:lnTo>
                    <a:lnTo>
                      <a:pt x="29" y="2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8" name="Freeform 1762"/>
              <p:cNvSpPr>
                <a:spLocks/>
              </p:cNvSpPr>
              <p:nvPr/>
            </p:nvSpPr>
            <p:spPr bwMode="auto">
              <a:xfrm>
                <a:off x="4760913" y="3968750"/>
                <a:ext cx="34925" cy="52388"/>
              </a:xfrm>
              <a:custGeom>
                <a:avLst/>
                <a:gdLst>
                  <a:gd name="T0" fmla="*/ 2147483647 w 45"/>
                  <a:gd name="T1" fmla="*/ 0 h 66"/>
                  <a:gd name="T2" fmla="*/ 2147483647 w 45"/>
                  <a:gd name="T3" fmla="*/ 2147483647 h 66"/>
                  <a:gd name="T4" fmla="*/ 2147483647 w 45"/>
                  <a:gd name="T5" fmla="*/ 2147483647 h 66"/>
                  <a:gd name="T6" fmla="*/ 2147483647 w 45"/>
                  <a:gd name="T7" fmla="*/ 2147483647 h 66"/>
                  <a:gd name="T8" fmla="*/ 2147483647 w 45"/>
                  <a:gd name="T9" fmla="*/ 2147483647 h 66"/>
                  <a:gd name="T10" fmla="*/ 2147483647 w 45"/>
                  <a:gd name="T11" fmla="*/ 2147483647 h 66"/>
                  <a:gd name="T12" fmla="*/ 2147483647 w 45"/>
                  <a:gd name="T13" fmla="*/ 2147483647 h 66"/>
                  <a:gd name="T14" fmla="*/ 2147483647 w 45"/>
                  <a:gd name="T15" fmla="*/ 2147483647 h 66"/>
                  <a:gd name="T16" fmla="*/ 2147483647 w 45"/>
                  <a:gd name="T17" fmla="*/ 2147483647 h 66"/>
                  <a:gd name="T18" fmla="*/ 2147483647 w 45"/>
                  <a:gd name="T19" fmla="*/ 2147483647 h 66"/>
                  <a:gd name="T20" fmla="*/ 2147483647 w 45"/>
                  <a:gd name="T21" fmla="*/ 2147483647 h 66"/>
                  <a:gd name="T22" fmla="*/ 2147483647 w 45"/>
                  <a:gd name="T23" fmla="*/ 2147483647 h 66"/>
                  <a:gd name="T24" fmla="*/ 0 w 45"/>
                  <a:gd name="T25" fmla="*/ 2147483647 h 66"/>
                  <a:gd name="T26" fmla="*/ 2147483647 w 45"/>
                  <a:gd name="T27" fmla="*/ 2147483647 h 66"/>
                  <a:gd name="T28" fmla="*/ 2147483647 w 45"/>
                  <a:gd name="T29" fmla="*/ 2147483647 h 66"/>
                  <a:gd name="T30" fmla="*/ 2147483647 w 45"/>
                  <a:gd name="T31" fmla="*/ 2147483647 h 66"/>
                  <a:gd name="T32" fmla="*/ 2147483647 w 45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66"/>
                  <a:gd name="T53" fmla="*/ 45 w 45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66">
                    <a:moveTo>
                      <a:pt x="22" y="0"/>
                    </a:moveTo>
                    <a:lnTo>
                      <a:pt x="31" y="3"/>
                    </a:lnTo>
                    <a:lnTo>
                      <a:pt x="38" y="10"/>
                    </a:lnTo>
                    <a:lnTo>
                      <a:pt x="43" y="20"/>
                    </a:lnTo>
                    <a:lnTo>
                      <a:pt x="45" y="33"/>
                    </a:lnTo>
                    <a:lnTo>
                      <a:pt x="43" y="45"/>
                    </a:lnTo>
                    <a:lnTo>
                      <a:pt x="38" y="56"/>
                    </a:lnTo>
                    <a:lnTo>
                      <a:pt x="31" y="64"/>
                    </a:lnTo>
                    <a:lnTo>
                      <a:pt x="22" y="66"/>
                    </a:lnTo>
                    <a:lnTo>
                      <a:pt x="13" y="64"/>
                    </a:lnTo>
                    <a:lnTo>
                      <a:pt x="6" y="56"/>
                    </a:lnTo>
                    <a:lnTo>
                      <a:pt x="1" y="45"/>
                    </a:lnTo>
                    <a:lnTo>
                      <a:pt x="0" y="33"/>
                    </a:lnTo>
                    <a:lnTo>
                      <a:pt x="1" y="20"/>
                    </a:lnTo>
                    <a:lnTo>
                      <a:pt x="6" y="10"/>
                    </a:lnTo>
                    <a:lnTo>
                      <a:pt x="13" y="3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9" name="Freeform 1763"/>
              <p:cNvSpPr>
                <a:spLocks/>
              </p:cNvSpPr>
              <p:nvPr/>
            </p:nvSpPr>
            <p:spPr bwMode="auto">
              <a:xfrm>
                <a:off x="4857750" y="4208463"/>
                <a:ext cx="58738" cy="76200"/>
              </a:xfrm>
              <a:custGeom>
                <a:avLst/>
                <a:gdLst>
                  <a:gd name="T0" fmla="*/ 2147483647 w 75"/>
                  <a:gd name="T1" fmla="*/ 0 h 94"/>
                  <a:gd name="T2" fmla="*/ 2147483647 w 75"/>
                  <a:gd name="T3" fmla="*/ 2147483647 h 94"/>
                  <a:gd name="T4" fmla="*/ 2147483647 w 75"/>
                  <a:gd name="T5" fmla="*/ 2147483647 h 94"/>
                  <a:gd name="T6" fmla="*/ 2147483647 w 75"/>
                  <a:gd name="T7" fmla="*/ 2147483647 h 94"/>
                  <a:gd name="T8" fmla="*/ 2147483647 w 75"/>
                  <a:gd name="T9" fmla="*/ 2147483647 h 94"/>
                  <a:gd name="T10" fmla="*/ 2147483647 w 75"/>
                  <a:gd name="T11" fmla="*/ 2147483647 h 94"/>
                  <a:gd name="T12" fmla="*/ 2147483647 w 75"/>
                  <a:gd name="T13" fmla="*/ 2147483647 h 94"/>
                  <a:gd name="T14" fmla="*/ 2147483647 w 75"/>
                  <a:gd name="T15" fmla="*/ 2147483647 h 94"/>
                  <a:gd name="T16" fmla="*/ 2147483647 w 75"/>
                  <a:gd name="T17" fmla="*/ 2147483647 h 94"/>
                  <a:gd name="T18" fmla="*/ 2147483647 w 75"/>
                  <a:gd name="T19" fmla="*/ 2147483647 h 94"/>
                  <a:gd name="T20" fmla="*/ 2147483647 w 75"/>
                  <a:gd name="T21" fmla="*/ 2147483647 h 94"/>
                  <a:gd name="T22" fmla="*/ 2147483647 w 75"/>
                  <a:gd name="T23" fmla="*/ 2147483647 h 94"/>
                  <a:gd name="T24" fmla="*/ 2147483647 w 75"/>
                  <a:gd name="T25" fmla="*/ 2147483647 h 94"/>
                  <a:gd name="T26" fmla="*/ 2147483647 w 75"/>
                  <a:gd name="T27" fmla="*/ 2147483647 h 94"/>
                  <a:gd name="T28" fmla="*/ 2147483647 w 75"/>
                  <a:gd name="T29" fmla="*/ 2147483647 h 94"/>
                  <a:gd name="T30" fmla="*/ 2147483647 w 75"/>
                  <a:gd name="T31" fmla="*/ 2147483647 h 94"/>
                  <a:gd name="T32" fmla="*/ 2147483647 w 75"/>
                  <a:gd name="T33" fmla="*/ 2147483647 h 94"/>
                  <a:gd name="T34" fmla="*/ 2147483647 w 75"/>
                  <a:gd name="T35" fmla="*/ 2147483647 h 94"/>
                  <a:gd name="T36" fmla="*/ 2147483647 w 75"/>
                  <a:gd name="T37" fmla="*/ 2147483647 h 94"/>
                  <a:gd name="T38" fmla="*/ 2147483647 w 75"/>
                  <a:gd name="T39" fmla="*/ 2147483647 h 94"/>
                  <a:gd name="T40" fmla="*/ 2147483647 w 75"/>
                  <a:gd name="T41" fmla="*/ 2147483647 h 94"/>
                  <a:gd name="T42" fmla="*/ 2147483647 w 75"/>
                  <a:gd name="T43" fmla="*/ 2147483647 h 94"/>
                  <a:gd name="T44" fmla="*/ 2147483647 w 75"/>
                  <a:gd name="T45" fmla="*/ 2147483647 h 94"/>
                  <a:gd name="T46" fmla="*/ 2147483647 w 75"/>
                  <a:gd name="T47" fmla="*/ 2147483647 h 94"/>
                  <a:gd name="T48" fmla="*/ 0 w 75"/>
                  <a:gd name="T49" fmla="*/ 2147483647 h 94"/>
                  <a:gd name="T50" fmla="*/ 2147483647 w 75"/>
                  <a:gd name="T51" fmla="*/ 2147483647 h 94"/>
                  <a:gd name="T52" fmla="*/ 2147483647 w 75"/>
                  <a:gd name="T53" fmla="*/ 2147483647 h 94"/>
                  <a:gd name="T54" fmla="*/ 2147483647 w 75"/>
                  <a:gd name="T55" fmla="*/ 2147483647 h 94"/>
                  <a:gd name="T56" fmla="*/ 2147483647 w 75"/>
                  <a:gd name="T57" fmla="*/ 2147483647 h 94"/>
                  <a:gd name="T58" fmla="*/ 2147483647 w 75"/>
                  <a:gd name="T59" fmla="*/ 2147483647 h 94"/>
                  <a:gd name="T60" fmla="*/ 2147483647 w 75"/>
                  <a:gd name="T61" fmla="*/ 2147483647 h 94"/>
                  <a:gd name="T62" fmla="*/ 2147483647 w 75"/>
                  <a:gd name="T63" fmla="*/ 2147483647 h 94"/>
                  <a:gd name="T64" fmla="*/ 2147483647 w 75"/>
                  <a:gd name="T65" fmla="*/ 0 h 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4"/>
                  <a:gd name="T101" fmla="*/ 75 w 75"/>
                  <a:gd name="T102" fmla="*/ 94 h 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4">
                    <a:moveTo>
                      <a:pt x="38" y="0"/>
                    </a:moveTo>
                    <a:lnTo>
                      <a:pt x="46" y="1"/>
                    </a:lnTo>
                    <a:lnTo>
                      <a:pt x="53" y="3"/>
                    </a:lnTo>
                    <a:lnTo>
                      <a:pt x="59" y="8"/>
                    </a:lnTo>
                    <a:lnTo>
                      <a:pt x="65" y="13"/>
                    </a:lnTo>
                    <a:lnTo>
                      <a:pt x="70" y="20"/>
                    </a:lnTo>
                    <a:lnTo>
                      <a:pt x="73" y="28"/>
                    </a:lnTo>
                    <a:lnTo>
                      <a:pt x="74" y="38"/>
                    </a:lnTo>
                    <a:lnTo>
                      <a:pt x="75" y="47"/>
                    </a:lnTo>
                    <a:lnTo>
                      <a:pt x="74" y="56"/>
                    </a:lnTo>
                    <a:lnTo>
                      <a:pt x="73" y="65"/>
                    </a:lnTo>
                    <a:lnTo>
                      <a:pt x="70" y="73"/>
                    </a:lnTo>
                    <a:lnTo>
                      <a:pt x="65" y="80"/>
                    </a:lnTo>
                    <a:lnTo>
                      <a:pt x="59" y="86"/>
                    </a:lnTo>
                    <a:lnTo>
                      <a:pt x="53" y="91"/>
                    </a:lnTo>
                    <a:lnTo>
                      <a:pt x="46" y="93"/>
                    </a:lnTo>
                    <a:lnTo>
                      <a:pt x="38" y="94"/>
                    </a:lnTo>
                    <a:lnTo>
                      <a:pt x="30" y="93"/>
                    </a:lnTo>
                    <a:lnTo>
                      <a:pt x="23" y="91"/>
                    </a:lnTo>
                    <a:lnTo>
                      <a:pt x="18" y="86"/>
                    </a:lnTo>
                    <a:lnTo>
                      <a:pt x="12" y="80"/>
                    </a:lnTo>
                    <a:lnTo>
                      <a:pt x="7" y="73"/>
                    </a:lnTo>
                    <a:lnTo>
                      <a:pt x="4" y="65"/>
                    </a:lnTo>
                    <a:lnTo>
                      <a:pt x="2" y="56"/>
                    </a:lnTo>
                    <a:lnTo>
                      <a:pt x="0" y="47"/>
                    </a:lnTo>
                    <a:lnTo>
                      <a:pt x="2" y="38"/>
                    </a:lnTo>
                    <a:lnTo>
                      <a:pt x="4" y="28"/>
                    </a:lnTo>
                    <a:lnTo>
                      <a:pt x="7" y="20"/>
                    </a:lnTo>
                    <a:lnTo>
                      <a:pt x="12" y="13"/>
                    </a:lnTo>
                    <a:lnTo>
                      <a:pt x="18" y="8"/>
                    </a:lnTo>
                    <a:lnTo>
                      <a:pt x="23" y="3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0" name="Freeform 1764"/>
              <p:cNvSpPr>
                <a:spLocks/>
              </p:cNvSpPr>
              <p:nvPr/>
            </p:nvSpPr>
            <p:spPr bwMode="auto">
              <a:xfrm>
                <a:off x="4868863" y="4219575"/>
                <a:ext cx="36513" cy="53975"/>
              </a:xfrm>
              <a:custGeom>
                <a:avLst/>
                <a:gdLst>
                  <a:gd name="T0" fmla="*/ 2147483647 w 46"/>
                  <a:gd name="T1" fmla="*/ 0 h 67"/>
                  <a:gd name="T2" fmla="*/ 2147483647 w 46"/>
                  <a:gd name="T3" fmla="*/ 2147483647 h 67"/>
                  <a:gd name="T4" fmla="*/ 2147483647 w 46"/>
                  <a:gd name="T5" fmla="*/ 2147483647 h 67"/>
                  <a:gd name="T6" fmla="*/ 2147483647 w 46"/>
                  <a:gd name="T7" fmla="*/ 2147483647 h 67"/>
                  <a:gd name="T8" fmla="*/ 2147483647 w 46"/>
                  <a:gd name="T9" fmla="*/ 2147483647 h 67"/>
                  <a:gd name="T10" fmla="*/ 2147483647 w 46"/>
                  <a:gd name="T11" fmla="*/ 2147483647 h 67"/>
                  <a:gd name="T12" fmla="*/ 2147483647 w 46"/>
                  <a:gd name="T13" fmla="*/ 2147483647 h 67"/>
                  <a:gd name="T14" fmla="*/ 2147483647 w 46"/>
                  <a:gd name="T15" fmla="*/ 2147483647 h 67"/>
                  <a:gd name="T16" fmla="*/ 2147483647 w 46"/>
                  <a:gd name="T17" fmla="*/ 2147483647 h 67"/>
                  <a:gd name="T18" fmla="*/ 2147483647 w 46"/>
                  <a:gd name="T19" fmla="*/ 2147483647 h 67"/>
                  <a:gd name="T20" fmla="*/ 2147483647 w 46"/>
                  <a:gd name="T21" fmla="*/ 2147483647 h 67"/>
                  <a:gd name="T22" fmla="*/ 2147483647 w 46"/>
                  <a:gd name="T23" fmla="*/ 2147483647 h 67"/>
                  <a:gd name="T24" fmla="*/ 0 w 46"/>
                  <a:gd name="T25" fmla="*/ 2147483647 h 67"/>
                  <a:gd name="T26" fmla="*/ 2147483647 w 46"/>
                  <a:gd name="T27" fmla="*/ 2147483647 h 67"/>
                  <a:gd name="T28" fmla="*/ 2147483647 w 46"/>
                  <a:gd name="T29" fmla="*/ 2147483647 h 67"/>
                  <a:gd name="T30" fmla="*/ 2147483647 w 46"/>
                  <a:gd name="T31" fmla="*/ 2147483647 h 67"/>
                  <a:gd name="T32" fmla="*/ 2147483647 w 46"/>
                  <a:gd name="T33" fmla="*/ 0 h 6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7"/>
                  <a:gd name="T53" fmla="*/ 46 w 46"/>
                  <a:gd name="T54" fmla="*/ 67 h 6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7">
                    <a:moveTo>
                      <a:pt x="23" y="0"/>
                    </a:moveTo>
                    <a:lnTo>
                      <a:pt x="33" y="3"/>
                    </a:lnTo>
                    <a:lnTo>
                      <a:pt x="40" y="10"/>
                    </a:lnTo>
                    <a:lnTo>
                      <a:pt x="44" y="21"/>
                    </a:lnTo>
                    <a:lnTo>
                      <a:pt x="46" y="34"/>
                    </a:lnTo>
                    <a:lnTo>
                      <a:pt x="44" y="47"/>
                    </a:lnTo>
                    <a:lnTo>
                      <a:pt x="40" y="57"/>
                    </a:lnTo>
                    <a:lnTo>
                      <a:pt x="33" y="65"/>
                    </a:lnTo>
                    <a:lnTo>
                      <a:pt x="23" y="67"/>
                    </a:lnTo>
                    <a:lnTo>
                      <a:pt x="14" y="65"/>
                    </a:lnTo>
                    <a:lnTo>
                      <a:pt x="7" y="57"/>
                    </a:lnTo>
                    <a:lnTo>
                      <a:pt x="3" y="47"/>
                    </a:lnTo>
                    <a:lnTo>
                      <a:pt x="0" y="34"/>
                    </a:lnTo>
                    <a:lnTo>
                      <a:pt x="3" y="21"/>
                    </a:lnTo>
                    <a:lnTo>
                      <a:pt x="7" y="10"/>
                    </a:lnTo>
                    <a:lnTo>
                      <a:pt x="14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1" name="Freeform 1765"/>
              <p:cNvSpPr>
                <a:spLocks/>
              </p:cNvSpPr>
              <p:nvPr/>
            </p:nvSpPr>
            <p:spPr bwMode="auto">
              <a:xfrm>
                <a:off x="4949825" y="3944938"/>
                <a:ext cx="58738" cy="76200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8" y="0"/>
                    </a:moveTo>
                    <a:lnTo>
                      <a:pt x="46" y="2"/>
                    </a:lnTo>
                    <a:lnTo>
                      <a:pt x="53" y="4"/>
                    </a:lnTo>
                    <a:lnTo>
                      <a:pt x="58" y="9"/>
                    </a:lnTo>
                    <a:lnTo>
                      <a:pt x="64" y="14"/>
                    </a:lnTo>
                    <a:lnTo>
                      <a:pt x="69" y="21"/>
                    </a:lnTo>
                    <a:lnTo>
                      <a:pt x="72" y="29"/>
                    </a:lnTo>
                    <a:lnTo>
                      <a:pt x="73" y="39"/>
                    </a:lnTo>
                    <a:lnTo>
                      <a:pt x="75" y="48"/>
                    </a:lnTo>
                    <a:lnTo>
                      <a:pt x="73" y="57"/>
                    </a:lnTo>
                    <a:lnTo>
                      <a:pt x="72" y="66"/>
                    </a:lnTo>
                    <a:lnTo>
                      <a:pt x="69" y="74"/>
                    </a:lnTo>
                    <a:lnTo>
                      <a:pt x="64" y="82"/>
                    </a:lnTo>
                    <a:lnTo>
                      <a:pt x="58" y="88"/>
                    </a:lnTo>
                    <a:lnTo>
                      <a:pt x="53" y="93"/>
                    </a:lnTo>
                    <a:lnTo>
                      <a:pt x="46" y="95"/>
                    </a:lnTo>
                    <a:lnTo>
                      <a:pt x="38" y="96"/>
                    </a:lnTo>
                    <a:lnTo>
                      <a:pt x="30" y="95"/>
                    </a:lnTo>
                    <a:lnTo>
                      <a:pt x="23" y="93"/>
                    </a:lnTo>
                    <a:lnTo>
                      <a:pt x="17" y="88"/>
                    </a:lnTo>
                    <a:lnTo>
                      <a:pt x="11" y="82"/>
                    </a:lnTo>
                    <a:lnTo>
                      <a:pt x="7" y="74"/>
                    </a:lnTo>
                    <a:lnTo>
                      <a:pt x="3" y="66"/>
                    </a:lnTo>
                    <a:lnTo>
                      <a:pt x="1" y="57"/>
                    </a:lnTo>
                    <a:lnTo>
                      <a:pt x="0" y="48"/>
                    </a:lnTo>
                    <a:lnTo>
                      <a:pt x="1" y="39"/>
                    </a:lnTo>
                    <a:lnTo>
                      <a:pt x="3" y="29"/>
                    </a:lnTo>
                    <a:lnTo>
                      <a:pt x="7" y="21"/>
                    </a:lnTo>
                    <a:lnTo>
                      <a:pt x="11" y="14"/>
                    </a:lnTo>
                    <a:lnTo>
                      <a:pt x="17" y="9"/>
                    </a:lnTo>
                    <a:lnTo>
                      <a:pt x="23" y="4"/>
                    </a:lnTo>
                    <a:lnTo>
                      <a:pt x="30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" name="Freeform 1766"/>
              <p:cNvSpPr>
                <a:spLocks/>
              </p:cNvSpPr>
              <p:nvPr/>
            </p:nvSpPr>
            <p:spPr bwMode="auto">
              <a:xfrm>
                <a:off x="4960938" y="3956050"/>
                <a:ext cx="36513" cy="52388"/>
              </a:xfrm>
              <a:custGeom>
                <a:avLst/>
                <a:gdLst>
                  <a:gd name="T0" fmla="*/ 2147483647 w 45"/>
                  <a:gd name="T1" fmla="*/ 0 h 66"/>
                  <a:gd name="T2" fmla="*/ 2147483647 w 45"/>
                  <a:gd name="T3" fmla="*/ 2147483647 h 66"/>
                  <a:gd name="T4" fmla="*/ 2147483647 w 45"/>
                  <a:gd name="T5" fmla="*/ 2147483647 h 66"/>
                  <a:gd name="T6" fmla="*/ 2147483647 w 45"/>
                  <a:gd name="T7" fmla="*/ 2147483647 h 66"/>
                  <a:gd name="T8" fmla="*/ 2147483647 w 45"/>
                  <a:gd name="T9" fmla="*/ 2147483647 h 66"/>
                  <a:gd name="T10" fmla="*/ 2147483647 w 45"/>
                  <a:gd name="T11" fmla="*/ 2147483647 h 66"/>
                  <a:gd name="T12" fmla="*/ 2147483647 w 45"/>
                  <a:gd name="T13" fmla="*/ 2147483647 h 66"/>
                  <a:gd name="T14" fmla="*/ 2147483647 w 45"/>
                  <a:gd name="T15" fmla="*/ 2147483647 h 66"/>
                  <a:gd name="T16" fmla="*/ 2147483647 w 45"/>
                  <a:gd name="T17" fmla="*/ 2147483647 h 66"/>
                  <a:gd name="T18" fmla="*/ 2147483647 w 45"/>
                  <a:gd name="T19" fmla="*/ 2147483647 h 66"/>
                  <a:gd name="T20" fmla="*/ 2147483647 w 45"/>
                  <a:gd name="T21" fmla="*/ 2147483647 h 66"/>
                  <a:gd name="T22" fmla="*/ 2147483647 w 45"/>
                  <a:gd name="T23" fmla="*/ 2147483647 h 66"/>
                  <a:gd name="T24" fmla="*/ 0 w 45"/>
                  <a:gd name="T25" fmla="*/ 2147483647 h 66"/>
                  <a:gd name="T26" fmla="*/ 2147483647 w 45"/>
                  <a:gd name="T27" fmla="*/ 2147483647 h 66"/>
                  <a:gd name="T28" fmla="*/ 2147483647 w 45"/>
                  <a:gd name="T29" fmla="*/ 2147483647 h 66"/>
                  <a:gd name="T30" fmla="*/ 2147483647 w 45"/>
                  <a:gd name="T31" fmla="*/ 2147483647 h 66"/>
                  <a:gd name="T32" fmla="*/ 2147483647 w 45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66"/>
                  <a:gd name="T53" fmla="*/ 45 w 45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66">
                    <a:moveTo>
                      <a:pt x="23" y="0"/>
                    </a:moveTo>
                    <a:lnTo>
                      <a:pt x="32" y="3"/>
                    </a:lnTo>
                    <a:lnTo>
                      <a:pt x="39" y="10"/>
                    </a:lnTo>
                    <a:lnTo>
                      <a:pt x="43" y="20"/>
                    </a:lnTo>
                    <a:lnTo>
                      <a:pt x="45" y="33"/>
                    </a:lnTo>
                    <a:lnTo>
                      <a:pt x="43" y="45"/>
                    </a:lnTo>
                    <a:lnTo>
                      <a:pt x="39" y="56"/>
                    </a:lnTo>
                    <a:lnTo>
                      <a:pt x="32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7" y="10"/>
                    </a:lnTo>
                    <a:lnTo>
                      <a:pt x="14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3" name="Freeform 1767"/>
              <p:cNvSpPr>
                <a:spLocks/>
              </p:cNvSpPr>
              <p:nvPr/>
            </p:nvSpPr>
            <p:spPr bwMode="auto">
              <a:xfrm>
                <a:off x="5060950" y="4197350"/>
                <a:ext cx="58738" cy="76200"/>
              </a:xfrm>
              <a:custGeom>
                <a:avLst/>
                <a:gdLst>
                  <a:gd name="T0" fmla="*/ 2147483647 w 75"/>
                  <a:gd name="T1" fmla="*/ 0 h 95"/>
                  <a:gd name="T2" fmla="*/ 2147483647 w 75"/>
                  <a:gd name="T3" fmla="*/ 2147483647 h 95"/>
                  <a:gd name="T4" fmla="*/ 2147483647 w 75"/>
                  <a:gd name="T5" fmla="*/ 2147483647 h 95"/>
                  <a:gd name="T6" fmla="*/ 2147483647 w 75"/>
                  <a:gd name="T7" fmla="*/ 2147483647 h 95"/>
                  <a:gd name="T8" fmla="*/ 2147483647 w 75"/>
                  <a:gd name="T9" fmla="*/ 2147483647 h 95"/>
                  <a:gd name="T10" fmla="*/ 2147483647 w 75"/>
                  <a:gd name="T11" fmla="*/ 2147483647 h 95"/>
                  <a:gd name="T12" fmla="*/ 2147483647 w 75"/>
                  <a:gd name="T13" fmla="*/ 2147483647 h 95"/>
                  <a:gd name="T14" fmla="*/ 2147483647 w 75"/>
                  <a:gd name="T15" fmla="*/ 2147483647 h 95"/>
                  <a:gd name="T16" fmla="*/ 2147483647 w 75"/>
                  <a:gd name="T17" fmla="*/ 2147483647 h 95"/>
                  <a:gd name="T18" fmla="*/ 2147483647 w 75"/>
                  <a:gd name="T19" fmla="*/ 2147483647 h 95"/>
                  <a:gd name="T20" fmla="*/ 2147483647 w 75"/>
                  <a:gd name="T21" fmla="*/ 2147483647 h 95"/>
                  <a:gd name="T22" fmla="*/ 2147483647 w 75"/>
                  <a:gd name="T23" fmla="*/ 2147483647 h 95"/>
                  <a:gd name="T24" fmla="*/ 2147483647 w 75"/>
                  <a:gd name="T25" fmla="*/ 2147483647 h 95"/>
                  <a:gd name="T26" fmla="*/ 2147483647 w 75"/>
                  <a:gd name="T27" fmla="*/ 2147483647 h 95"/>
                  <a:gd name="T28" fmla="*/ 2147483647 w 75"/>
                  <a:gd name="T29" fmla="*/ 2147483647 h 95"/>
                  <a:gd name="T30" fmla="*/ 2147483647 w 75"/>
                  <a:gd name="T31" fmla="*/ 2147483647 h 95"/>
                  <a:gd name="T32" fmla="*/ 2147483647 w 75"/>
                  <a:gd name="T33" fmla="*/ 2147483647 h 95"/>
                  <a:gd name="T34" fmla="*/ 2147483647 w 75"/>
                  <a:gd name="T35" fmla="*/ 2147483647 h 95"/>
                  <a:gd name="T36" fmla="*/ 2147483647 w 75"/>
                  <a:gd name="T37" fmla="*/ 2147483647 h 95"/>
                  <a:gd name="T38" fmla="*/ 2147483647 w 75"/>
                  <a:gd name="T39" fmla="*/ 2147483647 h 95"/>
                  <a:gd name="T40" fmla="*/ 2147483647 w 75"/>
                  <a:gd name="T41" fmla="*/ 2147483647 h 95"/>
                  <a:gd name="T42" fmla="*/ 2147483647 w 75"/>
                  <a:gd name="T43" fmla="*/ 2147483647 h 95"/>
                  <a:gd name="T44" fmla="*/ 2147483647 w 75"/>
                  <a:gd name="T45" fmla="*/ 2147483647 h 95"/>
                  <a:gd name="T46" fmla="*/ 2147483647 w 75"/>
                  <a:gd name="T47" fmla="*/ 2147483647 h 95"/>
                  <a:gd name="T48" fmla="*/ 0 w 75"/>
                  <a:gd name="T49" fmla="*/ 2147483647 h 95"/>
                  <a:gd name="T50" fmla="*/ 2147483647 w 75"/>
                  <a:gd name="T51" fmla="*/ 2147483647 h 95"/>
                  <a:gd name="T52" fmla="*/ 2147483647 w 75"/>
                  <a:gd name="T53" fmla="*/ 2147483647 h 95"/>
                  <a:gd name="T54" fmla="*/ 2147483647 w 75"/>
                  <a:gd name="T55" fmla="*/ 2147483647 h 95"/>
                  <a:gd name="T56" fmla="*/ 2147483647 w 75"/>
                  <a:gd name="T57" fmla="*/ 2147483647 h 95"/>
                  <a:gd name="T58" fmla="*/ 2147483647 w 75"/>
                  <a:gd name="T59" fmla="*/ 2147483647 h 95"/>
                  <a:gd name="T60" fmla="*/ 2147483647 w 75"/>
                  <a:gd name="T61" fmla="*/ 2147483647 h 95"/>
                  <a:gd name="T62" fmla="*/ 2147483647 w 75"/>
                  <a:gd name="T63" fmla="*/ 2147483647 h 95"/>
                  <a:gd name="T64" fmla="*/ 2147483647 w 75"/>
                  <a:gd name="T65" fmla="*/ 0 h 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5"/>
                  <a:gd name="T101" fmla="*/ 75 w 75"/>
                  <a:gd name="T102" fmla="*/ 95 h 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5">
                    <a:moveTo>
                      <a:pt x="37" y="0"/>
                    </a:moveTo>
                    <a:lnTo>
                      <a:pt x="45" y="1"/>
                    </a:lnTo>
                    <a:lnTo>
                      <a:pt x="52" y="3"/>
                    </a:lnTo>
                    <a:lnTo>
                      <a:pt x="58" y="8"/>
                    </a:lnTo>
                    <a:lnTo>
                      <a:pt x="63" y="13"/>
                    </a:lnTo>
                    <a:lnTo>
                      <a:pt x="68" y="20"/>
                    </a:lnTo>
                    <a:lnTo>
                      <a:pt x="72" y="28"/>
                    </a:lnTo>
                    <a:lnTo>
                      <a:pt x="74" y="38"/>
                    </a:lnTo>
                    <a:lnTo>
                      <a:pt x="75" y="47"/>
                    </a:lnTo>
                    <a:lnTo>
                      <a:pt x="74" y="56"/>
                    </a:lnTo>
                    <a:lnTo>
                      <a:pt x="72" y="65"/>
                    </a:lnTo>
                    <a:lnTo>
                      <a:pt x="68" y="73"/>
                    </a:lnTo>
                    <a:lnTo>
                      <a:pt x="63" y="81"/>
                    </a:lnTo>
                    <a:lnTo>
                      <a:pt x="58" y="87"/>
                    </a:lnTo>
                    <a:lnTo>
                      <a:pt x="52" y="92"/>
                    </a:lnTo>
                    <a:lnTo>
                      <a:pt x="45" y="94"/>
                    </a:lnTo>
                    <a:lnTo>
                      <a:pt x="37" y="95"/>
                    </a:lnTo>
                    <a:lnTo>
                      <a:pt x="29" y="94"/>
                    </a:lnTo>
                    <a:lnTo>
                      <a:pt x="22" y="92"/>
                    </a:lnTo>
                    <a:lnTo>
                      <a:pt x="16" y="87"/>
                    </a:lnTo>
                    <a:lnTo>
                      <a:pt x="10" y="81"/>
                    </a:lnTo>
                    <a:lnTo>
                      <a:pt x="6" y="73"/>
                    </a:lnTo>
                    <a:lnTo>
                      <a:pt x="2" y="65"/>
                    </a:lnTo>
                    <a:lnTo>
                      <a:pt x="1" y="56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2" y="28"/>
                    </a:lnTo>
                    <a:lnTo>
                      <a:pt x="6" y="20"/>
                    </a:lnTo>
                    <a:lnTo>
                      <a:pt x="10" y="13"/>
                    </a:lnTo>
                    <a:lnTo>
                      <a:pt x="16" y="8"/>
                    </a:lnTo>
                    <a:lnTo>
                      <a:pt x="22" y="3"/>
                    </a:lnTo>
                    <a:lnTo>
                      <a:pt x="29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4" name="Freeform 1768"/>
              <p:cNvSpPr>
                <a:spLocks/>
              </p:cNvSpPr>
              <p:nvPr/>
            </p:nvSpPr>
            <p:spPr bwMode="auto">
              <a:xfrm>
                <a:off x="5070475" y="4208463"/>
                <a:ext cx="38100" cy="52388"/>
              </a:xfrm>
              <a:custGeom>
                <a:avLst/>
                <a:gdLst>
                  <a:gd name="T0" fmla="*/ 2147483647 w 46"/>
                  <a:gd name="T1" fmla="*/ 0 h 65"/>
                  <a:gd name="T2" fmla="*/ 2147483647 w 46"/>
                  <a:gd name="T3" fmla="*/ 2147483647 h 65"/>
                  <a:gd name="T4" fmla="*/ 2147483647 w 46"/>
                  <a:gd name="T5" fmla="*/ 2147483647 h 65"/>
                  <a:gd name="T6" fmla="*/ 2147483647 w 46"/>
                  <a:gd name="T7" fmla="*/ 2147483647 h 65"/>
                  <a:gd name="T8" fmla="*/ 2147483647 w 46"/>
                  <a:gd name="T9" fmla="*/ 2147483647 h 65"/>
                  <a:gd name="T10" fmla="*/ 2147483647 w 46"/>
                  <a:gd name="T11" fmla="*/ 2147483647 h 65"/>
                  <a:gd name="T12" fmla="*/ 2147483647 w 46"/>
                  <a:gd name="T13" fmla="*/ 2147483647 h 65"/>
                  <a:gd name="T14" fmla="*/ 2147483647 w 46"/>
                  <a:gd name="T15" fmla="*/ 2147483647 h 65"/>
                  <a:gd name="T16" fmla="*/ 2147483647 w 46"/>
                  <a:gd name="T17" fmla="*/ 2147483647 h 65"/>
                  <a:gd name="T18" fmla="*/ 2147483647 w 46"/>
                  <a:gd name="T19" fmla="*/ 2147483647 h 65"/>
                  <a:gd name="T20" fmla="*/ 2147483647 w 46"/>
                  <a:gd name="T21" fmla="*/ 2147483647 h 65"/>
                  <a:gd name="T22" fmla="*/ 2147483647 w 46"/>
                  <a:gd name="T23" fmla="*/ 2147483647 h 65"/>
                  <a:gd name="T24" fmla="*/ 0 w 46"/>
                  <a:gd name="T25" fmla="*/ 2147483647 h 65"/>
                  <a:gd name="T26" fmla="*/ 2147483647 w 46"/>
                  <a:gd name="T27" fmla="*/ 2147483647 h 65"/>
                  <a:gd name="T28" fmla="*/ 2147483647 w 46"/>
                  <a:gd name="T29" fmla="*/ 2147483647 h 65"/>
                  <a:gd name="T30" fmla="*/ 2147483647 w 46"/>
                  <a:gd name="T31" fmla="*/ 2147483647 h 65"/>
                  <a:gd name="T32" fmla="*/ 2147483647 w 46"/>
                  <a:gd name="T33" fmla="*/ 0 h 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5"/>
                  <a:gd name="T53" fmla="*/ 46 w 46"/>
                  <a:gd name="T54" fmla="*/ 65 h 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5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4" y="19"/>
                    </a:lnTo>
                    <a:lnTo>
                      <a:pt x="46" y="32"/>
                    </a:lnTo>
                    <a:lnTo>
                      <a:pt x="44" y="45"/>
                    </a:lnTo>
                    <a:lnTo>
                      <a:pt x="39" y="55"/>
                    </a:lnTo>
                    <a:lnTo>
                      <a:pt x="32" y="63"/>
                    </a:lnTo>
                    <a:lnTo>
                      <a:pt x="23" y="65"/>
                    </a:lnTo>
                    <a:lnTo>
                      <a:pt x="14" y="63"/>
                    </a:lnTo>
                    <a:lnTo>
                      <a:pt x="7" y="55"/>
                    </a:lnTo>
                    <a:lnTo>
                      <a:pt x="2" y="45"/>
                    </a:lnTo>
                    <a:lnTo>
                      <a:pt x="0" y="32"/>
                    </a:lnTo>
                    <a:lnTo>
                      <a:pt x="2" y="19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5" name="Freeform 1769"/>
              <p:cNvSpPr>
                <a:spLocks/>
              </p:cNvSpPr>
              <p:nvPr/>
            </p:nvSpPr>
            <p:spPr bwMode="auto">
              <a:xfrm>
                <a:off x="4403725" y="3424238"/>
                <a:ext cx="58738" cy="74613"/>
              </a:xfrm>
              <a:custGeom>
                <a:avLst/>
                <a:gdLst>
                  <a:gd name="T0" fmla="*/ 2147483647 w 75"/>
                  <a:gd name="T1" fmla="*/ 0 h 93"/>
                  <a:gd name="T2" fmla="*/ 2147483647 w 75"/>
                  <a:gd name="T3" fmla="*/ 2147483647 h 93"/>
                  <a:gd name="T4" fmla="*/ 2147483647 w 75"/>
                  <a:gd name="T5" fmla="*/ 2147483647 h 93"/>
                  <a:gd name="T6" fmla="*/ 2147483647 w 75"/>
                  <a:gd name="T7" fmla="*/ 2147483647 h 93"/>
                  <a:gd name="T8" fmla="*/ 2147483647 w 75"/>
                  <a:gd name="T9" fmla="*/ 2147483647 h 93"/>
                  <a:gd name="T10" fmla="*/ 2147483647 w 75"/>
                  <a:gd name="T11" fmla="*/ 2147483647 h 93"/>
                  <a:gd name="T12" fmla="*/ 2147483647 w 75"/>
                  <a:gd name="T13" fmla="*/ 2147483647 h 93"/>
                  <a:gd name="T14" fmla="*/ 2147483647 w 75"/>
                  <a:gd name="T15" fmla="*/ 2147483647 h 93"/>
                  <a:gd name="T16" fmla="*/ 2147483647 w 75"/>
                  <a:gd name="T17" fmla="*/ 2147483647 h 93"/>
                  <a:gd name="T18" fmla="*/ 2147483647 w 75"/>
                  <a:gd name="T19" fmla="*/ 2147483647 h 93"/>
                  <a:gd name="T20" fmla="*/ 2147483647 w 75"/>
                  <a:gd name="T21" fmla="*/ 2147483647 h 93"/>
                  <a:gd name="T22" fmla="*/ 2147483647 w 75"/>
                  <a:gd name="T23" fmla="*/ 2147483647 h 93"/>
                  <a:gd name="T24" fmla="*/ 2147483647 w 75"/>
                  <a:gd name="T25" fmla="*/ 2147483647 h 93"/>
                  <a:gd name="T26" fmla="*/ 2147483647 w 75"/>
                  <a:gd name="T27" fmla="*/ 2147483647 h 93"/>
                  <a:gd name="T28" fmla="*/ 2147483647 w 75"/>
                  <a:gd name="T29" fmla="*/ 2147483647 h 93"/>
                  <a:gd name="T30" fmla="*/ 2147483647 w 75"/>
                  <a:gd name="T31" fmla="*/ 2147483647 h 93"/>
                  <a:gd name="T32" fmla="*/ 2147483647 w 75"/>
                  <a:gd name="T33" fmla="*/ 2147483647 h 93"/>
                  <a:gd name="T34" fmla="*/ 2147483647 w 75"/>
                  <a:gd name="T35" fmla="*/ 2147483647 h 93"/>
                  <a:gd name="T36" fmla="*/ 2147483647 w 75"/>
                  <a:gd name="T37" fmla="*/ 2147483647 h 93"/>
                  <a:gd name="T38" fmla="*/ 2147483647 w 75"/>
                  <a:gd name="T39" fmla="*/ 2147483647 h 93"/>
                  <a:gd name="T40" fmla="*/ 2147483647 w 75"/>
                  <a:gd name="T41" fmla="*/ 2147483647 h 93"/>
                  <a:gd name="T42" fmla="*/ 2147483647 w 75"/>
                  <a:gd name="T43" fmla="*/ 2147483647 h 93"/>
                  <a:gd name="T44" fmla="*/ 2147483647 w 75"/>
                  <a:gd name="T45" fmla="*/ 2147483647 h 93"/>
                  <a:gd name="T46" fmla="*/ 2147483647 w 75"/>
                  <a:gd name="T47" fmla="*/ 2147483647 h 93"/>
                  <a:gd name="T48" fmla="*/ 0 w 75"/>
                  <a:gd name="T49" fmla="*/ 2147483647 h 93"/>
                  <a:gd name="T50" fmla="*/ 2147483647 w 75"/>
                  <a:gd name="T51" fmla="*/ 2147483647 h 93"/>
                  <a:gd name="T52" fmla="*/ 2147483647 w 75"/>
                  <a:gd name="T53" fmla="*/ 2147483647 h 93"/>
                  <a:gd name="T54" fmla="*/ 2147483647 w 75"/>
                  <a:gd name="T55" fmla="*/ 2147483647 h 93"/>
                  <a:gd name="T56" fmla="*/ 2147483647 w 75"/>
                  <a:gd name="T57" fmla="*/ 2147483647 h 93"/>
                  <a:gd name="T58" fmla="*/ 2147483647 w 75"/>
                  <a:gd name="T59" fmla="*/ 2147483647 h 93"/>
                  <a:gd name="T60" fmla="*/ 2147483647 w 75"/>
                  <a:gd name="T61" fmla="*/ 2147483647 h 93"/>
                  <a:gd name="T62" fmla="*/ 2147483647 w 75"/>
                  <a:gd name="T63" fmla="*/ 2147483647 h 93"/>
                  <a:gd name="T64" fmla="*/ 2147483647 w 75"/>
                  <a:gd name="T65" fmla="*/ 0 h 9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3"/>
                  <a:gd name="T101" fmla="*/ 75 w 75"/>
                  <a:gd name="T102" fmla="*/ 93 h 9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3">
                    <a:moveTo>
                      <a:pt x="38" y="0"/>
                    </a:moveTo>
                    <a:lnTo>
                      <a:pt x="46" y="1"/>
                    </a:lnTo>
                    <a:lnTo>
                      <a:pt x="53" y="3"/>
                    </a:lnTo>
                    <a:lnTo>
                      <a:pt x="59" y="8"/>
                    </a:lnTo>
                    <a:lnTo>
                      <a:pt x="65" y="14"/>
                    </a:lnTo>
                    <a:lnTo>
                      <a:pt x="69" y="21"/>
                    </a:lnTo>
                    <a:lnTo>
                      <a:pt x="73" y="29"/>
                    </a:lnTo>
                    <a:lnTo>
                      <a:pt x="74" y="38"/>
                    </a:lnTo>
                    <a:lnTo>
                      <a:pt x="75" y="47"/>
                    </a:lnTo>
                    <a:lnTo>
                      <a:pt x="74" y="56"/>
                    </a:lnTo>
                    <a:lnTo>
                      <a:pt x="73" y="66"/>
                    </a:lnTo>
                    <a:lnTo>
                      <a:pt x="69" y="74"/>
                    </a:lnTo>
                    <a:lnTo>
                      <a:pt x="65" y="80"/>
                    </a:lnTo>
                    <a:lnTo>
                      <a:pt x="59" y="85"/>
                    </a:lnTo>
                    <a:lnTo>
                      <a:pt x="53" y="90"/>
                    </a:lnTo>
                    <a:lnTo>
                      <a:pt x="46" y="92"/>
                    </a:lnTo>
                    <a:lnTo>
                      <a:pt x="38" y="93"/>
                    </a:lnTo>
                    <a:lnTo>
                      <a:pt x="30" y="92"/>
                    </a:lnTo>
                    <a:lnTo>
                      <a:pt x="23" y="90"/>
                    </a:lnTo>
                    <a:lnTo>
                      <a:pt x="17" y="85"/>
                    </a:lnTo>
                    <a:lnTo>
                      <a:pt x="12" y="80"/>
                    </a:lnTo>
                    <a:lnTo>
                      <a:pt x="7" y="74"/>
                    </a:lnTo>
                    <a:lnTo>
                      <a:pt x="4" y="66"/>
                    </a:lnTo>
                    <a:lnTo>
                      <a:pt x="1" y="56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4" y="29"/>
                    </a:lnTo>
                    <a:lnTo>
                      <a:pt x="7" y="21"/>
                    </a:lnTo>
                    <a:lnTo>
                      <a:pt x="12" y="14"/>
                    </a:lnTo>
                    <a:lnTo>
                      <a:pt x="17" y="8"/>
                    </a:lnTo>
                    <a:lnTo>
                      <a:pt x="23" y="3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6" name="Freeform 1770"/>
              <p:cNvSpPr>
                <a:spLocks/>
              </p:cNvSpPr>
              <p:nvPr/>
            </p:nvSpPr>
            <p:spPr bwMode="auto">
              <a:xfrm>
                <a:off x="4416425" y="3435350"/>
                <a:ext cx="36513" cy="53975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4" y="20"/>
                    </a:lnTo>
                    <a:lnTo>
                      <a:pt x="46" y="33"/>
                    </a:lnTo>
                    <a:lnTo>
                      <a:pt x="44" y="46"/>
                    </a:lnTo>
                    <a:lnTo>
                      <a:pt x="39" y="56"/>
                    </a:lnTo>
                    <a:lnTo>
                      <a:pt x="32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6"/>
                    </a:lnTo>
                    <a:lnTo>
                      <a:pt x="2" y="46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7" name="Freeform 1771"/>
              <p:cNvSpPr>
                <a:spLocks/>
              </p:cNvSpPr>
              <p:nvPr/>
            </p:nvSpPr>
            <p:spPr bwMode="auto">
              <a:xfrm>
                <a:off x="4438650" y="4213225"/>
                <a:ext cx="58738" cy="74613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8" y="0"/>
                    </a:moveTo>
                    <a:lnTo>
                      <a:pt x="46" y="1"/>
                    </a:lnTo>
                    <a:lnTo>
                      <a:pt x="53" y="4"/>
                    </a:lnTo>
                    <a:lnTo>
                      <a:pt x="59" y="8"/>
                    </a:lnTo>
                    <a:lnTo>
                      <a:pt x="64" y="14"/>
                    </a:lnTo>
                    <a:lnTo>
                      <a:pt x="69" y="21"/>
                    </a:lnTo>
                    <a:lnTo>
                      <a:pt x="72" y="29"/>
                    </a:lnTo>
                    <a:lnTo>
                      <a:pt x="74" y="38"/>
                    </a:lnTo>
                    <a:lnTo>
                      <a:pt x="75" y="47"/>
                    </a:lnTo>
                    <a:lnTo>
                      <a:pt x="74" y="57"/>
                    </a:lnTo>
                    <a:lnTo>
                      <a:pt x="72" y="66"/>
                    </a:lnTo>
                    <a:lnTo>
                      <a:pt x="69" y="74"/>
                    </a:lnTo>
                    <a:lnTo>
                      <a:pt x="64" y="82"/>
                    </a:lnTo>
                    <a:lnTo>
                      <a:pt x="59" y="88"/>
                    </a:lnTo>
                    <a:lnTo>
                      <a:pt x="53" y="92"/>
                    </a:lnTo>
                    <a:lnTo>
                      <a:pt x="46" y="95"/>
                    </a:lnTo>
                    <a:lnTo>
                      <a:pt x="38" y="96"/>
                    </a:lnTo>
                    <a:lnTo>
                      <a:pt x="30" y="95"/>
                    </a:lnTo>
                    <a:lnTo>
                      <a:pt x="23" y="92"/>
                    </a:lnTo>
                    <a:lnTo>
                      <a:pt x="17" y="88"/>
                    </a:lnTo>
                    <a:lnTo>
                      <a:pt x="11" y="82"/>
                    </a:lnTo>
                    <a:lnTo>
                      <a:pt x="7" y="74"/>
                    </a:lnTo>
                    <a:lnTo>
                      <a:pt x="3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3" y="29"/>
                    </a:lnTo>
                    <a:lnTo>
                      <a:pt x="7" y="21"/>
                    </a:lnTo>
                    <a:lnTo>
                      <a:pt x="11" y="14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8" name="Freeform 1772"/>
              <p:cNvSpPr>
                <a:spLocks/>
              </p:cNvSpPr>
              <p:nvPr/>
            </p:nvSpPr>
            <p:spPr bwMode="auto">
              <a:xfrm>
                <a:off x="4449763" y="4224338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4" y="20"/>
                    </a:lnTo>
                    <a:lnTo>
                      <a:pt x="46" y="32"/>
                    </a:lnTo>
                    <a:lnTo>
                      <a:pt x="44" y="45"/>
                    </a:lnTo>
                    <a:lnTo>
                      <a:pt x="39" y="55"/>
                    </a:lnTo>
                    <a:lnTo>
                      <a:pt x="32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5"/>
                    </a:lnTo>
                    <a:lnTo>
                      <a:pt x="2" y="45"/>
                    </a:lnTo>
                    <a:lnTo>
                      <a:pt x="0" y="32"/>
                    </a:lnTo>
                    <a:lnTo>
                      <a:pt x="2" y="20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9" name="Freeform 1773"/>
              <p:cNvSpPr>
                <a:spLocks/>
              </p:cNvSpPr>
              <p:nvPr/>
            </p:nvSpPr>
            <p:spPr bwMode="auto">
              <a:xfrm>
                <a:off x="4659313" y="3848100"/>
                <a:ext cx="58738" cy="76200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8" y="0"/>
                    </a:moveTo>
                    <a:lnTo>
                      <a:pt x="47" y="2"/>
                    </a:lnTo>
                    <a:lnTo>
                      <a:pt x="53" y="4"/>
                    </a:lnTo>
                    <a:lnTo>
                      <a:pt x="59" y="9"/>
                    </a:lnTo>
                    <a:lnTo>
                      <a:pt x="65" y="14"/>
                    </a:lnTo>
                    <a:lnTo>
                      <a:pt x="70" y="22"/>
                    </a:lnTo>
                    <a:lnTo>
                      <a:pt x="73" y="30"/>
                    </a:lnTo>
                    <a:lnTo>
                      <a:pt x="74" y="40"/>
                    </a:lnTo>
                    <a:lnTo>
                      <a:pt x="75" y="49"/>
                    </a:lnTo>
                    <a:lnTo>
                      <a:pt x="74" y="58"/>
                    </a:lnTo>
                    <a:lnTo>
                      <a:pt x="73" y="67"/>
                    </a:lnTo>
                    <a:lnTo>
                      <a:pt x="70" y="75"/>
                    </a:lnTo>
                    <a:lnTo>
                      <a:pt x="65" y="82"/>
                    </a:lnTo>
                    <a:lnTo>
                      <a:pt x="59" y="88"/>
                    </a:lnTo>
                    <a:lnTo>
                      <a:pt x="53" y="93"/>
                    </a:lnTo>
                    <a:lnTo>
                      <a:pt x="47" y="95"/>
                    </a:lnTo>
                    <a:lnTo>
                      <a:pt x="38" y="96"/>
                    </a:lnTo>
                    <a:lnTo>
                      <a:pt x="30" y="95"/>
                    </a:lnTo>
                    <a:lnTo>
                      <a:pt x="23" y="93"/>
                    </a:lnTo>
                    <a:lnTo>
                      <a:pt x="18" y="88"/>
                    </a:lnTo>
                    <a:lnTo>
                      <a:pt x="12" y="82"/>
                    </a:lnTo>
                    <a:lnTo>
                      <a:pt x="7" y="75"/>
                    </a:lnTo>
                    <a:lnTo>
                      <a:pt x="4" y="67"/>
                    </a:lnTo>
                    <a:lnTo>
                      <a:pt x="2" y="58"/>
                    </a:lnTo>
                    <a:lnTo>
                      <a:pt x="0" y="49"/>
                    </a:lnTo>
                    <a:lnTo>
                      <a:pt x="2" y="40"/>
                    </a:lnTo>
                    <a:lnTo>
                      <a:pt x="4" y="30"/>
                    </a:lnTo>
                    <a:lnTo>
                      <a:pt x="7" y="22"/>
                    </a:lnTo>
                    <a:lnTo>
                      <a:pt x="12" y="14"/>
                    </a:lnTo>
                    <a:lnTo>
                      <a:pt x="18" y="9"/>
                    </a:lnTo>
                    <a:lnTo>
                      <a:pt x="23" y="4"/>
                    </a:lnTo>
                    <a:lnTo>
                      <a:pt x="30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0" name="Freeform 1774"/>
              <p:cNvSpPr>
                <a:spLocks/>
              </p:cNvSpPr>
              <p:nvPr/>
            </p:nvSpPr>
            <p:spPr bwMode="auto">
              <a:xfrm>
                <a:off x="4670425" y="3860800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3" y="3"/>
                    </a:lnTo>
                    <a:lnTo>
                      <a:pt x="40" y="10"/>
                    </a:lnTo>
                    <a:lnTo>
                      <a:pt x="44" y="21"/>
                    </a:lnTo>
                    <a:lnTo>
                      <a:pt x="46" y="34"/>
                    </a:lnTo>
                    <a:lnTo>
                      <a:pt x="44" y="47"/>
                    </a:lnTo>
                    <a:lnTo>
                      <a:pt x="40" y="57"/>
                    </a:lnTo>
                    <a:lnTo>
                      <a:pt x="33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7"/>
                    </a:lnTo>
                    <a:lnTo>
                      <a:pt x="3" y="47"/>
                    </a:lnTo>
                    <a:lnTo>
                      <a:pt x="0" y="34"/>
                    </a:lnTo>
                    <a:lnTo>
                      <a:pt x="3" y="21"/>
                    </a:lnTo>
                    <a:lnTo>
                      <a:pt x="7" y="10"/>
                    </a:lnTo>
                    <a:lnTo>
                      <a:pt x="14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1" name="Freeform 1775"/>
              <p:cNvSpPr>
                <a:spLocks/>
              </p:cNvSpPr>
              <p:nvPr/>
            </p:nvSpPr>
            <p:spPr bwMode="auto">
              <a:xfrm>
                <a:off x="4395788" y="4094163"/>
                <a:ext cx="58738" cy="76200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7" y="0"/>
                    </a:moveTo>
                    <a:lnTo>
                      <a:pt x="45" y="2"/>
                    </a:lnTo>
                    <a:lnTo>
                      <a:pt x="52" y="4"/>
                    </a:lnTo>
                    <a:lnTo>
                      <a:pt x="57" y="9"/>
                    </a:lnTo>
                    <a:lnTo>
                      <a:pt x="63" y="14"/>
                    </a:lnTo>
                    <a:lnTo>
                      <a:pt x="68" y="22"/>
                    </a:lnTo>
                    <a:lnTo>
                      <a:pt x="71" y="30"/>
                    </a:lnTo>
                    <a:lnTo>
                      <a:pt x="73" y="40"/>
                    </a:lnTo>
                    <a:lnTo>
                      <a:pt x="75" y="49"/>
                    </a:lnTo>
                    <a:lnTo>
                      <a:pt x="73" y="58"/>
                    </a:lnTo>
                    <a:lnTo>
                      <a:pt x="71" y="67"/>
                    </a:lnTo>
                    <a:lnTo>
                      <a:pt x="68" y="75"/>
                    </a:lnTo>
                    <a:lnTo>
                      <a:pt x="63" y="82"/>
                    </a:lnTo>
                    <a:lnTo>
                      <a:pt x="57" y="88"/>
                    </a:lnTo>
                    <a:lnTo>
                      <a:pt x="52" y="93"/>
                    </a:lnTo>
                    <a:lnTo>
                      <a:pt x="45" y="95"/>
                    </a:lnTo>
                    <a:lnTo>
                      <a:pt x="37" y="96"/>
                    </a:lnTo>
                    <a:lnTo>
                      <a:pt x="28" y="95"/>
                    </a:lnTo>
                    <a:lnTo>
                      <a:pt x="22" y="93"/>
                    </a:lnTo>
                    <a:lnTo>
                      <a:pt x="16" y="88"/>
                    </a:lnTo>
                    <a:lnTo>
                      <a:pt x="10" y="82"/>
                    </a:lnTo>
                    <a:lnTo>
                      <a:pt x="5" y="75"/>
                    </a:lnTo>
                    <a:lnTo>
                      <a:pt x="2" y="67"/>
                    </a:lnTo>
                    <a:lnTo>
                      <a:pt x="1" y="58"/>
                    </a:lnTo>
                    <a:lnTo>
                      <a:pt x="0" y="49"/>
                    </a:lnTo>
                    <a:lnTo>
                      <a:pt x="1" y="40"/>
                    </a:lnTo>
                    <a:lnTo>
                      <a:pt x="2" y="30"/>
                    </a:lnTo>
                    <a:lnTo>
                      <a:pt x="5" y="22"/>
                    </a:lnTo>
                    <a:lnTo>
                      <a:pt x="10" y="14"/>
                    </a:lnTo>
                    <a:lnTo>
                      <a:pt x="16" y="9"/>
                    </a:lnTo>
                    <a:lnTo>
                      <a:pt x="22" y="4"/>
                    </a:lnTo>
                    <a:lnTo>
                      <a:pt x="28" y="2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2" name="Freeform 1776"/>
              <p:cNvSpPr>
                <a:spLocks/>
              </p:cNvSpPr>
              <p:nvPr/>
            </p:nvSpPr>
            <p:spPr bwMode="auto">
              <a:xfrm>
                <a:off x="4406900" y="4106863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3"/>
                    </a:lnTo>
                    <a:lnTo>
                      <a:pt x="39" y="10"/>
                    </a:lnTo>
                    <a:lnTo>
                      <a:pt x="43" y="21"/>
                    </a:lnTo>
                    <a:lnTo>
                      <a:pt x="46" y="34"/>
                    </a:lnTo>
                    <a:lnTo>
                      <a:pt x="43" y="47"/>
                    </a:lnTo>
                    <a:lnTo>
                      <a:pt x="39" y="57"/>
                    </a:lnTo>
                    <a:lnTo>
                      <a:pt x="32" y="64"/>
                    </a:lnTo>
                    <a:lnTo>
                      <a:pt x="23" y="66"/>
                    </a:lnTo>
                    <a:lnTo>
                      <a:pt x="13" y="64"/>
                    </a:lnTo>
                    <a:lnTo>
                      <a:pt x="6" y="57"/>
                    </a:lnTo>
                    <a:lnTo>
                      <a:pt x="2" y="47"/>
                    </a:lnTo>
                    <a:lnTo>
                      <a:pt x="0" y="34"/>
                    </a:lnTo>
                    <a:lnTo>
                      <a:pt x="2" y="21"/>
                    </a:lnTo>
                    <a:lnTo>
                      <a:pt x="6" y="10"/>
                    </a:lnTo>
                    <a:lnTo>
                      <a:pt x="13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3" name="Freeform 1777"/>
              <p:cNvSpPr>
                <a:spLocks/>
              </p:cNvSpPr>
              <p:nvPr/>
            </p:nvSpPr>
            <p:spPr bwMode="auto">
              <a:xfrm>
                <a:off x="4519613" y="3733800"/>
                <a:ext cx="58738" cy="76200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7" y="0"/>
                    </a:moveTo>
                    <a:lnTo>
                      <a:pt x="45" y="2"/>
                    </a:lnTo>
                    <a:lnTo>
                      <a:pt x="52" y="4"/>
                    </a:lnTo>
                    <a:lnTo>
                      <a:pt x="58" y="8"/>
                    </a:lnTo>
                    <a:lnTo>
                      <a:pt x="64" y="14"/>
                    </a:lnTo>
                    <a:lnTo>
                      <a:pt x="68" y="22"/>
                    </a:lnTo>
                    <a:lnTo>
                      <a:pt x="72" y="30"/>
                    </a:lnTo>
                    <a:lnTo>
                      <a:pt x="74" y="40"/>
                    </a:lnTo>
                    <a:lnTo>
                      <a:pt x="75" y="49"/>
                    </a:lnTo>
                    <a:lnTo>
                      <a:pt x="74" y="58"/>
                    </a:lnTo>
                    <a:lnTo>
                      <a:pt x="72" y="67"/>
                    </a:lnTo>
                    <a:lnTo>
                      <a:pt x="68" y="75"/>
                    </a:lnTo>
                    <a:lnTo>
                      <a:pt x="64" y="82"/>
                    </a:lnTo>
                    <a:lnTo>
                      <a:pt x="58" y="88"/>
                    </a:lnTo>
                    <a:lnTo>
                      <a:pt x="52" y="93"/>
                    </a:lnTo>
                    <a:lnTo>
                      <a:pt x="45" y="95"/>
                    </a:lnTo>
                    <a:lnTo>
                      <a:pt x="37" y="96"/>
                    </a:lnTo>
                    <a:lnTo>
                      <a:pt x="29" y="95"/>
                    </a:lnTo>
                    <a:lnTo>
                      <a:pt x="22" y="93"/>
                    </a:lnTo>
                    <a:lnTo>
                      <a:pt x="16" y="88"/>
                    </a:lnTo>
                    <a:lnTo>
                      <a:pt x="11" y="82"/>
                    </a:lnTo>
                    <a:lnTo>
                      <a:pt x="6" y="75"/>
                    </a:lnTo>
                    <a:lnTo>
                      <a:pt x="2" y="67"/>
                    </a:lnTo>
                    <a:lnTo>
                      <a:pt x="1" y="58"/>
                    </a:lnTo>
                    <a:lnTo>
                      <a:pt x="0" y="49"/>
                    </a:lnTo>
                    <a:lnTo>
                      <a:pt x="1" y="40"/>
                    </a:lnTo>
                    <a:lnTo>
                      <a:pt x="2" y="30"/>
                    </a:lnTo>
                    <a:lnTo>
                      <a:pt x="6" y="22"/>
                    </a:lnTo>
                    <a:lnTo>
                      <a:pt x="11" y="14"/>
                    </a:lnTo>
                    <a:lnTo>
                      <a:pt x="16" y="8"/>
                    </a:lnTo>
                    <a:lnTo>
                      <a:pt x="22" y="4"/>
                    </a:lnTo>
                    <a:lnTo>
                      <a:pt x="29" y="2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4" name="Freeform 1778"/>
              <p:cNvSpPr>
                <a:spLocks/>
              </p:cNvSpPr>
              <p:nvPr/>
            </p:nvSpPr>
            <p:spPr bwMode="auto">
              <a:xfrm>
                <a:off x="4530725" y="3746500"/>
                <a:ext cx="36513" cy="52388"/>
              </a:xfrm>
              <a:custGeom>
                <a:avLst/>
                <a:gdLst>
                  <a:gd name="T0" fmla="*/ 2147483647 w 45"/>
                  <a:gd name="T1" fmla="*/ 0 h 66"/>
                  <a:gd name="T2" fmla="*/ 2147483647 w 45"/>
                  <a:gd name="T3" fmla="*/ 2147483647 h 66"/>
                  <a:gd name="T4" fmla="*/ 2147483647 w 45"/>
                  <a:gd name="T5" fmla="*/ 2147483647 h 66"/>
                  <a:gd name="T6" fmla="*/ 2147483647 w 45"/>
                  <a:gd name="T7" fmla="*/ 2147483647 h 66"/>
                  <a:gd name="T8" fmla="*/ 2147483647 w 45"/>
                  <a:gd name="T9" fmla="*/ 2147483647 h 66"/>
                  <a:gd name="T10" fmla="*/ 2147483647 w 45"/>
                  <a:gd name="T11" fmla="*/ 2147483647 h 66"/>
                  <a:gd name="T12" fmla="*/ 2147483647 w 45"/>
                  <a:gd name="T13" fmla="*/ 2147483647 h 66"/>
                  <a:gd name="T14" fmla="*/ 2147483647 w 45"/>
                  <a:gd name="T15" fmla="*/ 2147483647 h 66"/>
                  <a:gd name="T16" fmla="*/ 2147483647 w 45"/>
                  <a:gd name="T17" fmla="*/ 2147483647 h 66"/>
                  <a:gd name="T18" fmla="*/ 2147483647 w 45"/>
                  <a:gd name="T19" fmla="*/ 2147483647 h 66"/>
                  <a:gd name="T20" fmla="*/ 2147483647 w 45"/>
                  <a:gd name="T21" fmla="*/ 2147483647 h 66"/>
                  <a:gd name="T22" fmla="*/ 2147483647 w 45"/>
                  <a:gd name="T23" fmla="*/ 2147483647 h 66"/>
                  <a:gd name="T24" fmla="*/ 0 w 45"/>
                  <a:gd name="T25" fmla="*/ 2147483647 h 66"/>
                  <a:gd name="T26" fmla="*/ 2147483647 w 45"/>
                  <a:gd name="T27" fmla="*/ 2147483647 h 66"/>
                  <a:gd name="T28" fmla="*/ 2147483647 w 45"/>
                  <a:gd name="T29" fmla="*/ 2147483647 h 66"/>
                  <a:gd name="T30" fmla="*/ 2147483647 w 45"/>
                  <a:gd name="T31" fmla="*/ 2147483647 h 66"/>
                  <a:gd name="T32" fmla="*/ 2147483647 w 45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66"/>
                  <a:gd name="T53" fmla="*/ 45 w 45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66">
                    <a:moveTo>
                      <a:pt x="22" y="0"/>
                    </a:moveTo>
                    <a:lnTo>
                      <a:pt x="31" y="3"/>
                    </a:lnTo>
                    <a:lnTo>
                      <a:pt x="38" y="10"/>
                    </a:lnTo>
                    <a:lnTo>
                      <a:pt x="43" y="21"/>
                    </a:lnTo>
                    <a:lnTo>
                      <a:pt x="45" y="34"/>
                    </a:lnTo>
                    <a:lnTo>
                      <a:pt x="43" y="46"/>
                    </a:lnTo>
                    <a:lnTo>
                      <a:pt x="38" y="57"/>
                    </a:lnTo>
                    <a:lnTo>
                      <a:pt x="31" y="64"/>
                    </a:lnTo>
                    <a:lnTo>
                      <a:pt x="22" y="66"/>
                    </a:lnTo>
                    <a:lnTo>
                      <a:pt x="13" y="64"/>
                    </a:lnTo>
                    <a:lnTo>
                      <a:pt x="6" y="57"/>
                    </a:lnTo>
                    <a:lnTo>
                      <a:pt x="1" y="46"/>
                    </a:lnTo>
                    <a:lnTo>
                      <a:pt x="0" y="34"/>
                    </a:lnTo>
                    <a:lnTo>
                      <a:pt x="1" y="21"/>
                    </a:lnTo>
                    <a:lnTo>
                      <a:pt x="6" y="10"/>
                    </a:lnTo>
                    <a:lnTo>
                      <a:pt x="13" y="3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5" name="Freeform 1779"/>
              <p:cNvSpPr>
                <a:spLocks/>
              </p:cNvSpPr>
              <p:nvPr/>
            </p:nvSpPr>
            <p:spPr bwMode="auto">
              <a:xfrm>
                <a:off x="4826000" y="4078288"/>
                <a:ext cx="57150" cy="76200"/>
              </a:xfrm>
              <a:custGeom>
                <a:avLst/>
                <a:gdLst>
                  <a:gd name="T0" fmla="*/ 2147483647 w 74"/>
                  <a:gd name="T1" fmla="*/ 0 h 96"/>
                  <a:gd name="T2" fmla="*/ 2147483647 w 74"/>
                  <a:gd name="T3" fmla="*/ 2147483647 h 96"/>
                  <a:gd name="T4" fmla="*/ 2147483647 w 74"/>
                  <a:gd name="T5" fmla="*/ 2147483647 h 96"/>
                  <a:gd name="T6" fmla="*/ 2147483647 w 74"/>
                  <a:gd name="T7" fmla="*/ 2147483647 h 96"/>
                  <a:gd name="T8" fmla="*/ 2147483647 w 74"/>
                  <a:gd name="T9" fmla="*/ 2147483647 h 96"/>
                  <a:gd name="T10" fmla="*/ 2147483647 w 74"/>
                  <a:gd name="T11" fmla="*/ 2147483647 h 96"/>
                  <a:gd name="T12" fmla="*/ 2147483647 w 74"/>
                  <a:gd name="T13" fmla="*/ 2147483647 h 96"/>
                  <a:gd name="T14" fmla="*/ 2147483647 w 74"/>
                  <a:gd name="T15" fmla="*/ 2147483647 h 96"/>
                  <a:gd name="T16" fmla="*/ 2147483647 w 74"/>
                  <a:gd name="T17" fmla="*/ 2147483647 h 96"/>
                  <a:gd name="T18" fmla="*/ 2147483647 w 74"/>
                  <a:gd name="T19" fmla="*/ 2147483647 h 96"/>
                  <a:gd name="T20" fmla="*/ 2147483647 w 74"/>
                  <a:gd name="T21" fmla="*/ 2147483647 h 96"/>
                  <a:gd name="T22" fmla="*/ 2147483647 w 74"/>
                  <a:gd name="T23" fmla="*/ 2147483647 h 96"/>
                  <a:gd name="T24" fmla="*/ 2147483647 w 74"/>
                  <a:gd name="T25" fmla="*/ 2147483647 h 96"/>
                  <a:gd name="T26" fmla="*/ 2147483647 w 74"/>
                  <a:gd name="T27" fmla="*/ 2147483647 h 96"/>
                  <a:gd name="T28" fmla="*/ 2147483647 w 74"/>
                  <a:gd name="T29" fmla="*/ 2147483647 h 96"/>
                  <a:gd name="T30" fmla="*/ 2147483647 w 74"/>
                  <a:gd name="T31" fmla="*/ 2147483647 h 96"/>
                  <a:gd name="T32" fmla="*/ 2147483647 w 74"/>
                  <a:gd name="T33" fmla="*/ 2147483647 h 96"/>
                  <a:gd name="T34" fmla="*/ 2147483647 w 74"/>
                  <a:gd name="T35" fmla="*/ 2147483647 h 96"/>
                  <a:gd name="T36" fmla="*/ 2147483647 w 74"/>
                  <a:gd name="T37" fmla="*/ 2147483647 h 96"/>
                  <a:gd name="T38" fmla="*/ 2147483647 w 74"/>
                  <a:gd name="T39" fmla="*/ 2147483647 h 96"/>
                  <a:gd name="T40" fmla="*/ 2147483647 w 74"/>
                  <a:gd name="T41" fmla="*/ 2147483647 h 96"/>
                  <a:gd name="T42" fmla="*/ 2147483647 w 74"/>
                  <a:gd name="T43" fmla="*/ 2147483647 h 96"/>
                  <a:gd name="T44" fmla="*/ 2147483647 w 74"/>
                  <a:gd name="T45" fmla="*/ 2147483647 h 96"/>
                  <a:gd name="T46" fmla="*/ 2147483647 w 74"/>
                  <a:gd name="T47" fmla="*/ 2147483647 h 96"/>
                  <a:gd name="T48" fmla="*/ 0 w 74"/>
                  <a:gd name="T49" fmla="*/ 2147483647 h 96"/>
                  <a:gd name="T50" fmla="*/ 2147483647 w 74"/>
                  <a:gd name="T51" fmla="*/ 2147483647 h 96"/>
                  <a:gd name="T52" fmla="*/ 2147483647 w 74"/>
                  <a:gd name="T53" fmla="*/ 2147483647 h 96"/>
                  <a:gd name="T54" fmla="*/ 2147483647 w 74"/>
                  <a:gd name="T55" fmla="*/ 2147483647 h 96"/>
                  <a:gd name="T56" fmla="*/ 2147483647 w 74"/>
                  <a:gd name="T57" fmla="*/ 2147483647 h 96"/>
                  <a:gd name="T58" fmla="*/ 2147483647 w 74"/>
                  <a:gd name="T59" fmla="*/ 2147483647 h 96"/>
                  <a:gd name="T60" fmla="*/ 2147483647 w 74"/>
                  <a:gd name="T61" fmla="*/ 2147483647 h 96"/>
                  <a:gd name="T62" fmla="*/ 2147483647 w 74"/>
                  <a:gd name="T63" fmla="*/ 2147483647 h 96"/>
                  <a:gd name="T64" fmla="*/ 2147483647 w 74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96"/>
                  <a:gd name="T101" fmla="*/ 74 w 74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96">
                    <a:moveTo>
                      <a:pt x="36" y="0"/>
                    </a:moveTo>
                    <a:lnTo>
                      <a:pt x="44" y="1"/>
                    </a:lnTo>
                    <a:lnTo>
                      <a:pt x="51" y="3"/>
                    </a:lnTo>
                    <a:lnTo>
                      <a:pt x="57" y="8"/>
                    </a:lnTo>
                    <a:lnTo>
                      <a:pt x="62" y="14"/>
                    </a:lnTo>
                    <a:lnTo>
                      <a:pt x="67" y="21"/>
                    </a:lnTo>
                    <a:lnTo>
                      <a:pt x="70" y="29"/>
                    </a:lnTo>
                    <a:lnTo>
                      <a:pt x="73" y="38"/>
                    </a:lnTo>
                    <a:lnTo>
                      <a:pt x="74" y="47"/>
                    </a:lnTo>
                    <a:lnTo>
                      <a:pt x="73" y="56"/>
                    </a:lnTo>
                    <a:lnTo>
                      <a:pt x="70" y="66"/>
                    </a:lnTo>
                    <a:lnTo>
                      <a:pt x="67" y="74"/>
                    </a:lnTo>
                    <a:lnTo>
                      <a:pt x="62" y="82"/>
                    </a:lnTo>
                    <a:lnTo>
                      <a:pt x="57" y="88"/>
                    </a:lnTo>
                    <a:lnTo>
                      <a:pt x="51" y="92"/>
                    </a:lnTo>
                    <a:lnTo>
                      <a:pt x="44" y="94"/>
                    </a:lnTo>
                    <a:lnTo>
                      <a:pt x="36" y="96"/>
                    </a:lnTo>
                    <a:lnTo>
                      <a:pt x="29" y="94"/>
                    </a:lnTo>
                    <a:lnTo>
                      <a:pt x="22" y="92"/>
                    </a:lnTo>
                    <a:lnTo>
                      <a:pt x="15" y="88"/>
                    </a:lnTo>
                    <a:lnTo>
                      <a:pt x="10" y="82"/>
                    </a:lnTo>
                    <a:lnTo>
                      <a:pt x="6" y="74"/>
                    </a:lnTo>
                    <a:lnTo>
                      <a:pt x="2" y="66"/>
                    </a:lnTo>
                    <a:lnTo>
                      <a:pt x="1" y="56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2" y="29"/>
                    </a:lnTo>
                    <a:lnTo>
                      <a:pt x="6" y="21"/>
                    </a:lnTo>
                    <a:lnTo>
                      <a:pt x="10" y="14"/>
                    </a:lnTo>
                    <a:lnTo>
                      <a:pt x="15" y="8"/>
                    </a:lnTo>
                    <a:lnTo>
                      <a:pt x="22" y="3"/>
                    </a:lnTo>
                    <a:lnTo>
                      <a:pt x="29" y="1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6" name="Freeform 1780"/>
              <p:cNvSpPr>
                <a:spLocks/>
              </p:cNvSpPr>
              <p:nvPr/>
            </p:nvSpPr>
            <p:spPr bwMode="auto">
              <a:xfrm>
                <a:off x="4835525" y="4090988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4" y="19"/>
                    </a:lnTo>
                    <a:lnTo>
                      <a:pt x="46" y="32"/>
                    </a:lnTo>
                    <a:lnTo>
                      <a:pt x="44" y="45"/>
                    </a:lnTo>
                    <a:lnTo>
                      <a:pt x="39" y="55"/>
                    </a:lnTo>
                    <a:lnTo>
                      <a:pt x="32" y="63"/>
                    </a:lnTo>
                    <a:lnTo>
                      <a:pt x="23" y="66"/>
                    </a:lnTo>
                    <a:lnTo>
                      <a:pt x="14" y="63"/>
                    </a:lnTo>
                    <a:lnTo>
                      <a:pt x="7" y="55"/>
                    </a:lnTo>
                    <a:lnTo>
                      <a:pt x="2" y="45"/>
                    </a:lnTo>
                    <a:lnTo>
                      <a:pt x="0" y="32"/>
                    </a:lnTo>
                    <a:lnTo>
                      <a:pt x="2" y="19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" name="Freeform 1781"/>
              <p:cNvSpPr>
                <a:spLocks/>
              </p:cNvSpPr>
              <p:nvPr/>
            </p:nvSpPr>
            <p:spPr bwMode="auto">
              <a:xfrm>
                <a:off x="4732338" y="3844925"/>
                <a:ext cx="58738" cy="76200"/>
              </a:xfrm>
              <a:custGeom>
                <a:avLst/>
                <a:gdLst>
                  <a:gd name="T0" fmla="*/ 2147483647 w 74"/>
                  <a:gd name="T1" fmla="*/ 0 h 95"/>
                  <a:gd name="T2" fmla="*/ 2147483647 w 74"/>
                  <a:gd name="T3" fmla="*/ 2147483647 h 95"/>
                  <a:gd name="T4" fmla="*/ 2147483647 w 74"/>
                  <a:gd name="T5" fmla="*/ 2147483647 h 95"/>
                  <a:gd name="T6" fmla="*/ 2147483647 w 74"/>
                  <a:gd name="T7" fmla="*/ 2147483647 h 95"/>
                  <a:gd name="T8" fmla="*/ 2147483647 w 74"/>
                  <a:gd name="T9" fmla="*/ 2147483647 h 95"/>
                  <a:gd name="T10" fmla="*/ 2147483647 w 74"/>
                  <a:gd name="T11" fmla="*/ 2147483647 h 95"/>
                  <a:gd name="T12" fmla="*/ 2147483647 w 74"/>
                  <a:gd name="T13" fmla="*/ 2147483647 h 95"/>
                  <a:gd name="T14" fmla="*/ 2147483647 w 74"/>
                  <a:gd name="T15" fmla="*/ 2147483647 h 95"/>
                  <a:gd name="T16" fmla="*/ 2147483647 w 74"/>
                  <a:gd name="T17" fmla="*/ 2147483647 h 95"/>
                  <a:gd name="T18" fmla="*/ 2147483647 w 74"/>
                  <a:gd name="T19" fmla="*/ 2147483647 h 95"/>
                  <a:gd name="T20" fmla="*/ 2147483647 w 74"/>
                  <a:gd name="T21" fmla="*/ 2147483647 h 95"/>
                  <a:gd name="T22" fmla="*/ 2147483647 w 74"/>
                  <a:gd name="T23" fmla="*/ 2147483647 h 95"/>
                  <a:gd name="T24" fmla="*/ 2147483647 w 74"/>
                  <a:gd name="T25" fmla="*/ 2147483647 h 95"/>
                  <a:gd name="T26" fmla="*/ 2147483647 w 74"/>
                  <a:gd name="T27" fmla="*/ 2147483647 h 95"/>
                  <a:gd name="T28" fmla="*/ 2147483647 w 74"/>
                  <a:gd name="T29" fmla="*/ 2147483647 h 95"/>
                  <a:gd name="T30" fmla="*/ 2147483647 w 74"/>
                  <a:gd name="T31" fmla="*/ 2147483647 h 95"/>
                  <a:gd name="T32" fmla="*/ 2147483647 w 74"/>
                  <a:gd name="T33" fmla="*/ 2147483647 h 95"/>
                  <a:gd name="T34" fmla="*/ 2147483647 w 74"/>
                  <a:gd name="T35" fmla="*/ 2147483647 h 95"/>
                  <a:gd name="T36" fmla="*/ 2147483647 w 74"/>
                  <a:gd name="T37" fmla="*/ 2147483647 h 95"/>
                  <a:gd name="T38" fmla="*/ 2147483647 w 74"/>
                  <a:gd name="T39" fmla="*/ 2147483647 h 95"/>
                  <a:gd name="T40" fmla="*/ 2147483647 w 74"/>
                  <a:gd name="T41" fmla="*/ 2147483647 h 95"/>
                  <a:gd name="T42" fmla="*/ 2147483647 w 74"/>
                  <a:gd name="T43" fmla="*/ 2147483647 h 95"/>
                  <a:gd name="T44" fmla="*/ 2147483647 w 74"/>
                  <a:gd name="T45" fmla="*/ 2147483647 h 95"/>
                  <a:gd name="T46" fmla="*/ 2147483647 w 74"/>
                  <a:gd name="T47" fmla="*/ 2147483647 h 95"/>
                  <a:gd name="T48" fmla="*/ 0 w 74"/>
                  <a:gd name="T49" fmla="*/ 2147483647 h 95"/>
                  <a:gd name="T50" fmla="*/ 2147483647 w 74"/>
                  <a:gd name="T51" fmla="*/ 2147483647 h 95"/>
                  <a:gd name="T52" fmla="*/ 2147483647 w 74"/>
                  <a:gd name="T53" fmla="*/ 2147483647 h 95"/>
                  <a:gd name="T54" fmla="*/ 2147483647 w 74"/>
                  <a:gd name="T55" fmla="*/ 2147483647 h 95"/>
                  <a:gd name="T56" fmla="*/ 2147483647 w 74"/>
                  <a:gd name="T57" fmla="*/ 2147483647 h 95"/>
                  <a:gd name="T58" fmla="*/ 2147483647 w 74"/>
                  <a:gd name="T59" fmla="*/ 2147483647 h 95"/>
                  <a:gd name="T60" fmla="*/ 2147483647 w 74"/>
                  <a:gd name="T61" fmla="*/ 2147483647 h 95"/>
                  <a:gd name="T62" fmla="*/ 2147483647 w 74"/>
                  <a:gd name="T63" fmla="*/ 2147483647 h 95"/>
                  <a:gd name="T64" fmla="*/ 2147483647 w 74"/>
                  <a:gd name="T65" fmla="*/ 0 h 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95"/>
                  <a:gd name="T101" fmla="*/ 74 w 74"/>
                  <a:gd name="T102" fmla="*/ 95 h 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95">
                    <a:moveTo>
                      <a:pt x="38" y="0"/>
                    </a:moveTo>
                    <a:lnTo>
                      <a:pt x="46" y="1"/>
                    </a:lnTo>
                    <a:lnTo>
                      <a:pt x="53" y="3"/>
                    </a:lnTo>
                    <a:lnTo>
                      <a:pt x="58" y="8"/>
                    </a:lnTo>
                    <a:lnTo>
                      <a:pt x="64" y="14"/>
                    </a:lnTo>
                    <a:lnTo>
                      <a:pt x="69" y="21"/>
                    </a:lnTo>
                    <a:lnTo>
                      <a:pt x="72" y="29"/>
                    </a:lnTo>
                    <a:lnTo>
                      <a:pt x="73" y="38"/>
                    </a:lnTo>
                    <a:lnTo>
                      <a:pt x="74" y="47"/>
                    </a:lnTo>
                    <a:lnTo>
                      <a:pt x="73" y="56"/>
                    </a:lnTo>
                    <a:lnTo>
                      <a:pt x="72" y="66"/>
                    </a:lnTo>
                    <a:lnTo>
                      <a:pt x="69" y="74"/>
                    </a:lnTo>
                    <a:lnTo>
                      <a:pt x="64" y="81"/>
                    </a:lnTo>
                    <a:lnTo>
                      <a:pt x="58" y="86"/>
                    </a:lnTo>
                    <a:lnTo>
                      <a:pt x="53" y="91"/>
                    </a:lnTo>
                    <a:lnTo>
                      <a:pt x="46" y="93"/>
                    </a:lnTo>
                    <a:lnTo>
                      <a:pt x="38" y="95"/>
                    </a:lnTo>
                    <a:lnTo>
                      <a:pt x="30" y="93"/>
                    </a:lnTo>
                    <a:lnTo>
                      <a:pt x="23" y="91"/>
                    </a:lnTo>
                    <a:lnTo>
                      <a:pt x="17" y="86"/>
                    </a:lnTo>
                    <a:lnTo>
                      <a:pt x="11" y="81"/>
                    </a:lnTo>
                    <a:lnTo>
                      <a:pt x="6" y="74"/>
                    </a:lnTo>
                    <a:lnTo>
                      <a:pt x="3" y="66"/>
                    </a:lnTo>
                    <a:lnTo>
                      <a:pt x="1" y="56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3" y="29"/>
                    </a:lnTo>
                    <a:lnTo>
                      <a:pt x="6" y="21"/>
                    </a:lnTo>
                    <a:lnTo>
                      <a:pt x="11" y="14"/>
                    </a:lnTo>
                    <a:lnTo>
                      <a:pt x="17" y="8"/>
                    </a:lnTo>
                    <a:lnTo>
                      <a:pt x="23" y="3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" name="Freeform 1782"/>
              <p:cNvSpPr>
                <a:spLocks/>
              </p:cNvSpPr>
              <p:nvPr/>
            </p:nvSpPr>
            <p:spPr bwMode="auto">
              <a:xfrm>
                <a:off x="4743450" y="3856038"/>
                <a:ext cx="36513" cy="53975"/>
              </a:xfrm>
              <a:custGeom>
                <a:avLst/>
                <a:gdLst>
                  <a:gd name="T0" fmla="*/ 2147483647 w 46"/>
                  <a:gd name="T1" fmla="*/ 0 h 67"/>
                  <a:gd name="T2" fmla="*/ 2147483647 w 46"/>
                  <a:gd name="T3" fmla="*/ 2147483647 h 67"/>
                  <a:gd name="T4" fmla="*/ 2147483647 w 46"/>
                  <a:gd name="T5" fmla="*/ 2147483647 h 67"/>
                  <a:gd name="T6" fmla="*/ 2147483647 w 46"/>
                  <a:gd name="T7" fmla="*/ 2147483647 h 67"/>
                  <a:gd name="T8" fmla="*/ 2147483647 w 46"/>
                  <a:gd name="T9" fmla="*/ 2147483647 h 67"/>
                  <a:gd name="T10" fmla="*/ 2147483647 w 46"/>
                  <a:gd name="T11" fmla="*/ 2147483647 h 67"/>
                  <a:gd name="T12" fmla="*/ 2147483647 w 46"/>
                  <a:gd name="T13" fmla="*/ 2147483647 h 67"/>
                  <a:gd name="T14" fmla="*/ 2147483647 w 46"/>
                  <a:gd name="T15" fmla="*/ 2147483647 h 67"/>
                  <a:gd name="T16" fmla="*/ 2147483647 w 46"/>
                  <a:gd name="T17" fmla="*/ 2147483647 h 67"/>
                  <a:gd name="T18" fmla="*/ 2147483647 w 46"/>
                  <a:gd name="T19" fmla="*/ 2147483647 h 67"/>
                  <a:gd name="T20" fmla="*/ 2147483647 w 46"/>
                  <a:gd name="T21" fmla="*/ 2147483647 h 67"/>
                  <a:gd name="T22" fmla="*/ 2147483647 w 46"/>
                  <a:gd name="T23" fmla="*/ 2147483647 h 67"/>
                  <a:gd name="T24" fmla="*/ 0 w 46"/>
                  <a:gd name="T25" fmla="*/ 2147483647 h 67"/>
                  <a:gd name="T26" fmla="*/ 2147483647 w 46"/>
                  <a:gd name="T27" fmla="*/ 2147483647 h 67"/>
                  <a:gd name="T28" fmla="*/ 2147483647 w 46"/>
                  <a:gd name="T29" fmla="*/ 2147483647 h 67"/>
                  <a:gd name="T30" fmla="*/ 2147483647 w 46"/>
                  <a:gd name="T31" fmla="*/ 2147483647 h 67"/>
                  <a:gd name="T32" fmla="*/ 2147483647 w 46"/>
                  <a:gd name="T33" fmla="*/ 0 h 6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7"/>
                  <a:gd name="T53" fmla="*/ 46 w 46"/>
                  <a:gd name="T54" fmla="*/ 67 h 6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7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3" y="21"/>
                    </a:lnTo>
                    <a:lnTo>
                      <a:pt x="46" y="33"/>
                    </a:lnTo>
                    <a:lnTo>
                      <a:pt x="43" y="46"/>
                    </a:lnTo>
                    <a:lnTo>
                      <a:pt x="39" y="56"/>
                    </a:lnTo>
                    <a:lnTo>
                      <a:pt x="32" y="64"/>
                    </a:lnTo>
                    <a:lnTo>
                      <a:pt x="23" y="67"/>
                    </a:lnTo>
                    <a:lnTo>
                      <a:pt x="13" y="64"/>
                    </a:lnTo>
                    <a:lnTo>
                      <a:pt x="6" y="56"/>
                    </a:lnTo>
                    <a:lnTo>
                      <a:pt x="2" y="46"/>
                    </a:lnTo>
                    <a:lnTo>
                      <a:pt x="0" y="33"/>
                    </a:lnTo>
                    <a:lnTo>
                      <a:pt x="2" y="21"/>
                    </a:lnTo>
                    <a:lnTo>
                      <a:pt x="6" y="9"/>
                    </a:lnTo>
                    <a:lnTo>
                      <a:pt x="13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9" name="Freeform 1783"/>
              <p:cNvSpPr>
                <a:spLocks/>
              </p:cNvSpPr>
              <p:nvPr/>
            </p:nvSpPr>
            <p:spPr bwMode="auto">
              <a:xfrm>
                <a:off x="4468813" y="4092575"/>
                <a:ext cx="58738" cy="74613"/>
              </a:xfrm>
              <a:custGeom>
                <a:avLst/>
                <a:gdLst>
                  <a:gd name="T0" fmla="*/ 2147483647 w 75"/>
                  <a:gd name="T1" fmla="*/ 0 h 95"/>
                  <a:gd name="T2" fmla="*/ 2147483647 w 75"/>
                  <a:gd name="T3" fmla="*/ 2147483647 h 95"/>
                  <a:gd name="T4" fmla="*/ 2147483647 w 75"/>
                  <a:gd name="T5" fmla="*/ 2147483647 h 95"/>
                  <a:gd name="T6" fmla="*/ 2147483647 w 75"/>
                  <a:gd name="T7" fmla="*/ 2147483647 h 95"/>
                  <a:gd name="T8" fmla="*/ 2147483647 w 75"/>
                  <a:gd name="T9" fmla="*/ 2147483647 h 95"/>
                  <a:gd name="T10" fmla="*/ 2147483647 w 75"/>
                  <a:gd name="T11" fmla="*/ 2147483647 h 95"/>
                  <a:gd name="T12" fmla="*/ 2147483647 w 75"/>
                  <a:gd name="T13" fmla="*/ 2147483647 h 95"/>
                  <a:gd name="T14" fmla="*/ 2147483647 w 75"/>
                  <a:gd name="T15" fmla="*/ 2147483647 h 95"/>
                  <a:gd name="T16" fmla="*/ 2147483647 w 75"/>
                  <a:gd name="T17" fmla="*/ 2147483647 h 95"/>
                  <a:gd name="T18" fmla="*/ 2147483647 w 75"/>
                  <a:gd name="T19" fmla="*/ 2147483647 h 95"/>
                  <a:gd name="T20" fmla="*/ 2147483647 w 75"/>
                  <a:gd name="T21" fmla="*/ 2147483647 h 95"/>
                  <a:gd name="T22" fmla="*/ 2147483647 w 75"/>
                  <a:gd name="T23" fmla="*/ 2147483647 h 95"/>
                  <a:gd name="T24" fmla="*/ 2147483647 w 75"/>
                  <a:gd name="T25" fmla="*/ 2147483647 h 95"/>
                  <a:gd name="T26" fmla="*/ 2147483647 w 75"/>
                  <a:gd name="T27" fmla="*/ 2147483647 h 95"/>
                  <a:gd name="T28" fmla="*/ 2147483647 w 75"/>
                  <a:gd name="T29" fmla="*/ 2147483647 h 95"/>
                  <a:gd name="T30" fmla="*/ 2147483647 w 75"/>
                  <a:gd name="T31" fmla="*/ 2147483647 h 95"/>
                  <a:gd name="T32" fmla="*/ 2147483647 w 75"/>
                  <a:gd name="T33" fmla="*/ 2147483647 h 95"/>
                  <a:gd name="T34" fmla="*/ 2147483647 w 75"/>
                  <a:gd name="T35" fmla="*/ 2147483647 h 95"/>
                  <a:gd name="T36" fmla="*/ 2147483647 w 75"/>
                  <a:gd name="T37" fmla="*/ 2147483647 h 95"/>
                  <a:gd name="T38" fmla="*/ 2147483647 w 75"/>
                  <a:gd name="T39" fmla="*/ 2147483647 h 95"/>
                  <a:gd name="T40" fmla="*/ 2147483647 w 75"/>
                  <a:gd name="T41" fmla="*/ 2147483647 h 95"/>
                  <a:gd name="T42" fmla="*/ 2147483647 w 75"/>
                  <a:gd name="T43" fmla="*/ 2147483647 h 95"/>
                  <a:gd name="T44" fmla="*/ 2147483647 w 75"/>
                  <a:gd name="T45" fmla="*/ 2147483647 h 95"/>
                  <a:gd name="T46" fmla="*/ 2147483647 w 75"/>
                  <a:gd name="T47" fmla="*/ 2147483647 h 95"/>
                  <a:gd name="T48" fmla="*/ 0 w 75"/>
                  <a:gd name="T49" fmla="*/ 2147483647 h 95"/>
                  <a:gd name="T50" fmla="*/ 2147483647 w 75"/>
                  <a:gd name="T51" fmla="*/ 2147483647 h 95"/>
                  <a:gd name="T52" fmla="*/ 2147483647 w 75"/>
                  <a:gd name="T53" fmla="*/ 2147483647 h 95"/>
                  <a:gd name="T54" fmla="*/ 2147483647 w 75"/>
                  <a:gd name="T55" fmla="*/ 2147483647 h 95"/>
                  <a:gd name="T56" fmla="*/ 2147483647 w 75"/>
                  <a:gd name="T57" fmla="*/ 2147483647 h 95"/>
                  <a:gd name="T58" fmla="*/ 2147483647 w 75"/>
                  <a:gd name="T59" fmla="*/ 2147483647 h 95"/>
                  <a:gd name="T60" fmla="*/ 2147483647 w 75"/>
                  <a:gd name="T61" fmla="*/ 2147483647 h 95"/>
                  <a:gd name="T62" fmla="*/ 2147483647 w 75"/>
                  <a:gd name="T63" fmla="*/ 2147483647 h 95"/>
                  <a:gd name="T64" fmla="*/ 2147483647 w 75"/>
                  <a:gd name="T65" fmla="*/ 0 h 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5"/>
                  <a:gd name="T101" fmla="*/ 75 w 75"/>
                  <a:gd name="T102" fmla="*/ 95 h 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5">
                    <a:moveTo>
                      <a:pt x="37" y="0"/>
                    </a:moveTo>
                    <a:lnTo>
                      <a:pt x="45" y="1"/>
                    </a:lnTo>
                    <a:lnTo>
                      <a:pt x="52" y="3"/>
                    </a:lnTo>
                    <a:lnTo>
                      <a:pt x="57" y="8"/>
                    </a:lnTo>
                    <a:lnTo>
                      <a:pt x="63" y="14"/>
                    </a:lnTo>
                    <a:lnTo>
                      <a:pt x="68" y="21"/>
                    </a:lnTo>
                    <a:lnTo>
                      <a:pt x="71" y="29"/>
                    </a:lnTo>
                    <a:lnTo>
                      <a:pt x="74" y="38"/>
                    </a:lnTo>
                    <a:lnTo>
                      <a:pt x="75" y="47"/>
                    </a:lnTo>
                    <a:lnTo>
                      <a:pt x="74" y="57"/>
                    </a:lnTo>
                    <a:lnTo>
                      <a:pt x="71" y="66"/>
                    </a:lnTo>
                    <a:lnTo>
                      <a:pt x="68" y="74"/>
                    </a:lnTo>
                    <a:lnTo>
                      <a:pt x="63" y="81"/>
                    </a:lnTo>
                    <a:lnTo>
                      <a:pt x="57" y="86"/>
                    </a:lnTo>
                    <a:lnTo>
                      <a:pt x="52" y="91"/>
                    </a:lnTo>
                    <a:lnTo>
                      <a:pt x="45" y="93"/>
                    </a:lnTo>
                    <a:lnTo>
                      <a:pt x="37" y="95"/>
                    </a:lnTo>
                    <a:lnTo>
                      <a:pt x="29" y="93"/>
                    </a:lnTo>
                    <a:lnTo>
                      <a:pt x="22" y="91"/>
                    </a:lnTo>
                    <a:lnTo>
                      <a:pt x="16" y="86"/>
                    </a:lnTo>
                    <a:lnTo>
                      <a:pt x="10" y="81"/>
                    </a:lnTo>
                    <a:lnTo>
                      <a:pt x="6" y="74"/>
                    </a:lnTo>
                    <a:lnTo>
                      <a:pt x="2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2" y="29"/>
                    </a:lnTo>
                    <a:lnTo>
                      <a:pt x="6" y="21"/>
                    </a:lnTo>
                    <a:lnTo>
                      <a:pt x="10" y="14"/>
                    </a:lnTo>
                    <a:lnTo>
                      <a:pt x="16" y="8"/>
                    </a:lnTo>
                    <a:lnTo>
                      <a:pt x="22" y="3"/>
                    </a:lnTo>
                    <a:lnTo>
                      <a:pt x="29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0" name="Freeform 1784"/>
              <p:cNvSpPr>
                <a:spLocks/>
              </p:cNvSpPr>
              <p:nvPr/>
            </p:nvSpPr>
            <p:spPr bwMode="auto">
              <a:xfrm>
                <a:off x="4479925" y="4102100"/>
                <a:ext cx="36513" cy="53975"/>
              </a:xfrm>
              <a:custGeom>
                <a:avLst/>
                <a:gdLst>
                  <a:gd name="T0" fmla="*/ 2147483647 w 46"/>
                  <a:gd name="T1" fmla="*/ 0 h 67"/>
                  <a:gd name="T2" fmla="*/ 2147483647 w 46"/>
                  <a:gd name="T3" fmla="*/ 2147483647 h 67"/>
                  <a:gd name="T4" fmla="*/ 2147483647 w 46"/>
                  <a:gd name="T5" fmla="*/ 2147483647 h 67"/>
                  <a:gd name="T6" fmla="*/ 2147483647 w 46"/>
                  <a:gd name="T7" fmla="*/ 2147483647 h 67"/>
                  <a:gd name="T8" fmla="*/ 2147483647 w 46"/>
                  <a:gd name="T9" fmla="*/ 2147483647 h 67"/>
                  <a:gd name="T10" fmla="*/ 2147483647 w 46"/>
                  <a:gd name="T11" fmla="*/ 2147483647 h 67"/>
                  <a:gd name="T12" fmla="*/ 2147483647 w 46"/>
                  <a:gd name="T13" fmla="*/ 2147483647 h 67"/>
                  <a:gd name="T14" fmla="*/ 2147483647 w 46"/>
                  <a:gd name="T15" fmla="*/ 2147483647 h 67"/>
                  <a:gd name="T16" fmla="*/ 2147483647 w 46"/>
                  <a:gd name="T17" fmla="*/ 2147483647 h 67"/>
                  <a:gd name="T18" fmla="*/ 2147483647 w 46"/>
                  <a:gd name="T19" fmla="*/ 2147483647 h 67"/>
                  <a:gd name="T20" fmla="*/ 2147483647 w 46"/>
                  <a:gd name="T21" fmla="*/ 2147483647 h 67"/>
                  <a:gd name="T22" fmla="*/ 2147483647 w 46"/>
                  <a:gd name="T23" fmla="*/ 2147483647 h 67"/>
                  <a:gd name="T24" fmla="*/ 0 w 46"/>
                  <a:gd name="T25" fmla="*/ 2147483647 h 67"/>
                  <a:gd name="T26" fmla="*/ 2147483647 w 46"/>
                  <a:gd name="T27" fmla="*/ 2147483647 h 67"/>
                  <a:gd name="T28" fmla="*/ 2147483647 w 46"/>
                  <a:gd name="T29" fmla="*/ 2147483647 h 67"/>
                  <a:gd name="T30" fmla="*/ 2147483647 w 46"/>
                  <a:gd name="T31" fmla="*/ 2147483647 h 67"/>
                  <a:gd name="T32" fmla="*/ 2147483647 w 46"/>
                  <a:gd name="T33" fmla="*/ 0 h 6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7"/>
                  <a:gd name="T53" fmla="*/ 46 w 46"/>
                  <a:gd name="T54" fmla="*/ 67 h 6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7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3" y="21"/>
                    </a:lnTo>
                    <a:lnTo>
                      <a:pt x="46" y="33"/>
                    </a:lnTo>
                    <a:lnTo>
                      <a:pt x="43" y="46"/>
                    </a:lnTo>
                    <a:lnTo>
                      <a:pt x="39" y="56"/>
                    </a:lnTo>
                    <a:lnTo>
                      <a:pt x="32" y="64"/>
                    </a:lnTo>
                    <a:lnTo>
                      <a:pt x="23" y="67"/>
                    </a:lnTo>
                    <a:lnTo>
                      <a:pt x="13" y="64"/>
                    </a:lnTo>
                    <a:lnTo>
                      <a:pt x="7" y="56"/>
                    </a:lnTo>
                    <a:lnTo>
                      <a:pt x="2" y="46"/>
                    </a:lnTo>
                    <a:lnTo>
                      <a:pt x="0" y="33"/>
                    </a:lnTo>
                    <a:lnTo>
                      <a:pt x="2" y="21"/>
                    </a:lnTo>
                    <a:lnTo>
                      <a:pt x="7" y="9"/>
                    </a:lnTo>
                    <a:lnTo>
                      <a:pt x="13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" name="Freeform 1785"/>
              <p:cNvSpPr>
                <a:spLocks/>
              </p:cNvSpPr>
              <p:nvPr/>
            </p:nvSpPr>
            <p:spPr bwMode="auto">
              <a:xfrm>
                <a:off x="4627563" y="3729038"/>
                <a:ext cx="58738" cy="76200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7" y="0"/>
                    </a:moveTo>
                    <a:lnTo>
                      <a:pt x="45" y="2"/>
                    </a:lnTo>
                    <a:lnTo>
                      <a:pt x="52" y="4"/>
                    </a:lnTo>
                    <a:lnTo>
                      <a:pt x="58" y="9"/>
                    </a:lnTo>
                    <a:lnTo>
                      <a:pt x="63" y="14"/>
                    </a:lnTo>
                    <a:lnTo>
                      <a:pt x="68" y="22"/>
                    </a:lnTo>
                    <a:lnTo>
                      <a:pt x="72" y="30"/>
                    </a:lnTo>
                    <a:lnTo>
                      <a:pt x="74" y="40"/>
                    </a:lnTo>
                    <a:lnTo>
                      <a:pt x="75" y="49"/>
                    </a:lnTo>
                    <a:lnTo>
                      <a:pt x="74" y="58"/>
                    </a:lnTo>
                    <a:lnTo>
                      <a:pt x="72" y="67"/>
                    </a:lnTo>
                    <a:lnTo>
                      <a:pt x="68" y="75"/>
                    </a:lnTo>
                    <a:lnTo>
                      <a:pt x="63" y="82"/>
                    </a:lnTo>
                    <a:lnTo>
                      <a:pt x="58" y="88"/>
                    </a:lnTo>
                    <a:lnTo>
                      <a:pt x="52" y="93"/>
                    </a:lnTo>
                    <a:lnTo>
                      <a:pt x="45" y="95"/>
                    </a:lnTo>
                    <a:lnTo>
                      <a:pt x="37" y="96"/>
                    </a:lnTo>
                    <a:lnTo>
                      <a:pt x="29" y="95"/>
                    </a:lnTo>
                    <a:lnTo>
                      <a:pt x="22" y="93"/>
                    </a:lnTo>
                    <a:lnTo>
                      <a:pt x="16" y="88"/>
                    </a:lnTo>
                    <a:lnTo>
                      <a:pt x="10" y="82"/>
                    </a:lnTo>
                    <a:lnTo>
                      <a:pt x="6" y="75"/>
                    </a:lnTo>
                    <a:lnTo>
                      <a:pt x="2" y="67"/>
                    </a:lnTo>
                    <a:lnTo>
                      <a:pt x="1" y="58"/>
                    </a:lnTo>
                    <a:lnTo>
                      <a:pt x="0" y="49"/>
                    </a:lnTo>
                    <a:lnTo>
                      <a:pt x="1" y="40"/>
                    </a:lnTo>
                    <a:lnTo>
                      <a:pt x="2" y="30"/>
                    </a:lnTo>
                    <a:lnTo>
                      <a:pt x="6" y="22"/>
                    </a:lnTo>
                    <a:lnTo>
                      <a:pt x="10" y="14"/>
                    </a:lnTo>
                    <a:lnTo>
                      <a:pt x="16" y="9"/>
                    </a:lnTo>
                    <a:lnTo>
                      <a:pt x="22" y="4"/>
                    </a:lnTo>
                    <a:lnTo>
                      <a:pt x="29" y="2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2" name="Freeform 1786"/>
              <p:cNvSpPr>
                <a:spLocks/>
              </p:cNvSpPr>
              <p:nvPr/>
            </p:nvSpPr>
            <p:spPr bwMode="auto">
              <a:xfrm>
                <a:off x="4637088" y="3740150"/>
                <a:ext cx="38100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3"/>
                    </a:lnTo>
                    <a:lnTo>
                      <a:pt x="39" y="10"/>
                    </a:lnTo>
                    <a:lnTo>
                      <a:pt x="44" y="21"/>
                    </a:lnTo>
                    <a:lnTo>
                      <a:pt x="46" y="34"/>
                    </a:lnTo>
                    <a:lnTo>
                      <a:pt x="44" y="47"/>
                    </a:lnTo>
                    <a:lnTo>
                      <a:pt x="39" y="57"/>
                    </a:lnTo>
                    <a:lnTo>
                      <a:pt x="32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7"/>
                    </a:lnTo>
                    <a:lnTo>
                      <a:pt x="2" y="47"/>
                    </a:lnTo>
                    <a:lnTo>
                      <a:pt x="0" y="34"/>
                    </a:lnTo>
                    <a:lnTo>
                      <a:pt x="2" y="21"/>
                    </a:lnTo>
                    <a:lnTo>
                      <a:pt x="7" y="10"/>
                    </a:lnTo>
                    <a:lnTo>
                      <a:pt x="14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" name="Freeform 1787"/>
              <p:cNvSpPr>
                <a:spLocks/>
              </p:cNvSpPr>
              <p:nvPr/>
            </p:nvSpPr>
            <p:spPr bwMode="auto">
              <a:xfrm>
                <a:off x="4933950" y="4073525"/>
                <a:ext cx="58738" cy="76200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7" y="0"/>
                    </a:moveTo>
                    <a:lnTo>
                      <a:pt x="45" y="1"/>
                    </a:lnTo>
                    <a:lnTo>
                      <a:pt x="52" y="3"/>
                    </a:lnTo>
                    <a:lnTo>
                      <a:pt x="58" y="8"/>
                    </a:lnTo>
                    <a:lnTo>
                      <a:pt x="63" y="14"/>
                    </a:lnTo>
                    <a:lnTo>
                      <a:pt x="68" y="21"/>
                    </a:lnTo>
                    <a:lnTo>
                      <a:pt x="71" y="29"/>
                    </a:lnTo>
                    <a:lnTo>
                      <a:pt x="74" y="38"/>
                    </a:lnTo>
                    <a:lnTo>
                      <a:pt x="75" y="47"/>
                    </a:lnTo>
                    <a:lnTo>
                      <a:pt x="74" y="56"/>
                    </a:lnTo>
                    <a:lnTo>
                      <a:pt x="71" y="66"/>
                    </a:lnTo>
                    <a:lnTo>
                      <a:pt x="68" y="74"/>
                    </a:lnTo>
                    <a:lnTo>
                      <a:pt x="63" y="82"/>
                    </a:lnTo>
                    <a:lnTo>
                      <a:pt x="58" y="88"/>
                    </a:lnTo>
                    <a:lnTo>
                      <a:pt x="52" y="92"/>
                    </a:lnTo>
                    <a:lnTo>
                      <a:pt x="45" y="95"/>
                    </a:lnTo>
                    <a:lnTo>
                      <a:pt x="37" y="96"/>
                    </a:lnTo>
                    <a:lnTo>
                      <a:pt x="29" y="95"/>
                    </a:lnTo>
                    <a:lnTo>
                      <a:pt x="22" y="92"/>
                    </a:lnTo>
                    <a:lnTo>
                      <a:pt x="16" y="88"/>
                    </a:lnTo>
                    <a:lnTo>
                      <a:pt x="10" y="82"/>
                    </a:lnTo>
                    <a:lnTo>
                      <a:pt x="6" y="74"/>
                    </a:lnTo>
                    <a:lnTo>
                      <a:pt x="2" y="66"/>
                    </a:lnTo>
                    <a:lnTo>
                      <a:pt x="1" y="56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2" y="29"/>
                    </a:lnTo>
                    <a:lnTo>
                      <a:pt x="6" y="21"/>
                    </a:lnTo>
                    <a:lnTo>
                      <a:pt x="10" y="14"/>
                    </a:lnTo>
                    <a:lnTo>
                      <a:pt x="16" y="8"/>
                    </a:lnTo>
                    <a:lnTo>
                      <a:pt x="22" y="3"/>
                    </a:lnTo>
                    <a:lnTo>
                      <a:pt x="29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4" name="Freeform 1788"/>
              <p:cNvSpPr>
                <a:spLocks/>
              </p:cNvSpPr>
              <p:nvPr/>
            </p:nvSpPr>
            <p:spPr bwMode="auto">
              <a:xfrm>
                <a:off x="4943475" y="4084638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4" y="20"/>
                    </a:lnTo>
                    <a:lnTo>
                      <a:pt x="46" y="32"/>
                    </a:lnTo>
                    <a:lnTo>
                      <a:pt x="44" y="45"/>
                    </a:lnTo>
                    <a:lnTo>
                      <a:pt x="39" y="55"/>
                    </a:lnTo>
                    <a:lnTo>
                      <a:pt x="32" y="63"/>
                    </a:lnTo>
                    <a:lnTo>
                      <a:pt x="23" y="66"/>
                    </a:lnTo>
                    <a:lnTo>
                      <a:pt x="14" y="63"/>
                    </a:lnTo>
                    <a:lnTo>
                      <a:pt x="7" y="55"/>
                    </a:lnTo>
                    <a:lnTo>
                      <a:pt x="2" y="45"/>
                    </a:lnTo>
                    <a:lnTo>
                      <a:pt x="0" y="32"/>
                    </a:lnTo>
                    <a:lnTo>
                      <a:pt x="2" y="20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5" name="Freeform 1789"/>
              <p:cNvSpPr>
                <a:spLocks/>
              </p:cNvSpPr>
              <p:nvPr/>
            </p:nvSpPr>
            <p:spPr bwMode="auto">
              <a:xfrm>
                <a:off x="4852988" y="3841750"/>
                <a:ext cx="60325" cy="76200"/>
              </a:xfrm>
              <a:custGeom>
                <a:avLst/>
                <a:gdLst>
                  <a:gd name="T0" fmla="*/ 2147483647 w 76"/>
                  <a:gd name="T1" fmla="*/ 0 h 96"/>
                  <a:gd name="T2" fmla="*/ 2147483647 w 76"/>
                  <a:gd name="T3" fmla="*/ 2147483647 h 96"/>
                  <a:gd name="T4" fmla="*/ 2147483647 w 76"/>
                  <a:gd name="T5" fmla="*/ 2147483647 h 96"/>
                  <a:gd name="T6" fmla="*/ 2147483647 w 76"/>
                  <a:gd name="T7" fmla="*/ 2147483647 h 96"/>
                  <a:gd name="T8" fmla="*/ 2147483647 w 76"/>
                  <a:gd name="T9" fmla="*/ 2147483647 h 96"/>
                  <a:gd name="T10" fmla="*/ 2147483647 w 76"/>
                  <a:gd name="T11" fmla="*/ 2147483647 h 96"/>
                  <a:gd name="T12" fmla="*/ 2147483647 w 76"/>
                  <a:gd name="T13" fmla="*/ 2147483647 h 96"/>
                  <a:gd name="T14" fmla="*/ 2147483647 w 76"/>
                  <a:gd name="T15" fmla="*/ 2147483647 h 96"/>
                  <a:gd name="T16" fmla="*/ 2147483647 w 76"/>
                  <a:gd name="T17" fmla="*/ 2147483647 h 96"/>
                  <a:gd name="T18" fmla="*/ 2147483647 w 76"/>
                  <a:gd name="T19" fmla="*/ 2147483647 h 96"/>
                  <a:gd name="T20" fmla="*/ 2147483647 w 76"/>
                  <a:gd name="T21" fmla="*/ 2147483647 h 96"/>
                  <a:gd name="T22" fmla="*/ 2147483647 w 76"/>
                  <a:gd name="T23" fmla="*/ 2147483647 h 96"/>
                  <a:gd name="T24" fmla="*/ 2147483647 w 76"/>
                  <a:gd name="T25" fmla="*/ 2147483647 h 96"/>
                  <a:gd name="T26" fmla="*/ 2147483647 w 76"/>
                  <a:gd name="T27" fmla="*/ 2147483647 h 96"/>
                  <a:gd name="T28" fmla="*/ 2147483647 w 76"/>
                  <a:gd name="T29" fmla="*/ 2147483647 h 96"/>
                  <a:gd name="T30" fmla="*/ 2147483647 w 76"/>
                  <a:gd name="T31" fmla="*/ 2147483647 h 96"/>
                  <a:gd name="T32" fmla="*/ 2147483647 w 76"/>
                  <a:gd name="T33" fmla="*/ 2147483647 h 96"/>
                  <a:gd name="T34" fmla="*/ 2147483647 w 76"/>
                  <a:gd name="T35" fmla="*/ 2147483647 h 96"/>
                  <a:gd name="T36" fmla="*/ 2147483647 w 76"/>
                  <a:gd name="T37" fmla="*/ 2147483647 h 96"/>
                  <a:gd name="T38" fmla="*/ 2147483647 w 76"/>
                  <a:gd name="T39" fmla="*/ 2147483647 h 96"/>
                  <a:gd name="T40" fmla="*/ 2147483647 w 76"/>
                  <a:gd name="T41" fmla="*/ 2147483647 h 96"/>
                  <a:gd name="T42" fmla="*/ 2147483647 w 76"/>
                  <a:gd name="T43" fmla="*/ 2147483647 h 96"/>
                  <a:gd name="T44" fmla="*/ 2147483647 w 76"/>
                  <a:gd name="T45" fmla="*/ 2147483647 h 96"/>
                  <a:gd name="T46" fmla="*/ 2147483647 w 76"/>
                  <a:gd name="T47" fmla="*/ 2147483647 h 96"/>
                  <a:gd name="T48" fmla="*/ 0 w 76"/>
                  <a:gd name="T49" fmla="*/ 2147483647 h 96"/>
                  <a:gd name="T50" fmla="*/ 2147483647 w 76"/>
                  <a:gd name="T51" fmla="*/ 2147483647 h 96"/>
                  <a:gd name="T52" fmla="*/ 2147483647 w 76"/>
                  <a:gd name="T53" fmla="*/ 2147483647 h 96"/>
                  <a:gd name="T54" fmla="*/ 2147483647 w 76"/>
                  <a:gd name="T55" fmla="*/ 2147483647 h 96"/>
                  <a:gd name="T56" fmla="*/ 2147483647 w 76"/>
                  <a:gd name="T57" fmla="*/ 2147483647 h 96"/>
                  <a:gd name="T58" fmla="*/ 2147483647 w 76"/>
                  <a:gd name="T59" fmla="*/ 2147483647 h 96"/>
                  <a:gd name="T60" fmla="*/ 2147483647 w 76"/>
                  <a:gd name="T61" fmla="*/ 2147483647 h 96"/>
                  <a:gd name="T62" fmla="*/ 2147483647 w 76"/>
                  <a:gd name="T63" fmla="*/ 2147483647 h 96"/>
                  <a:gd name="T64" fmla="*/ 2147483647 w 76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6"/>
                  <a:gd name="T100" fmla="*/ 0 h 96"/>
                  <a:gd name="T101" fmla="*/ 76 w 76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6" h="96">
                    <a:moveTo>
                      <a:pt x="38" y="0"/>
                    </a:moveTo>
                    <a:lnTo>
                      <a:pt x="46" y="2"/>
                    </a:lnTo>
                    <a:lnTo>
                      <a:pt x="53" y="4"/>
                    </a:lnTo>
                    <a:lnTo>
                      <a:pt x="59" y="8"/>
                    </a:lnTo>
                    <a:lnTo>
                      <a:pt x="64" y="14"/>
                    </a:lnTo>
                    <a:lnTo>
                      <a:pt x="69" y="21"/>
                    </a:lnTo>
                    <a:lnTo>
                      <a:pt x="72" y="29"/>
                    </a:lnTo>
                    <a:lnTo>
                      <a:pt x="75" y="38"/>
                    </a:lnTo>
                    <a:lnTo>
                      <a:pt x="76" y="48"/>
                    </a:lnTo>
                    <a:lnTo>
                      <a:pt x="75" y="57"/>
                    </a:lnTo>
                    <a:lnTo>
                      <a:pt x="72" y="66"/>
                    </a:lnTo>
                    <a:lnTo>
                      <a:pt x="69" y="74"/>
                    </a:lnTo>
                    <a:lnTo>
                      <a:pt x="64" y="82"/>
                    </a:lnTo>
                    <a:lnTo>
                      <a:pt x="59" y="88"/>
                    </a:lnTo>
                    <a:lnTo>
                      <a:pt x="53" y="93"/>
                    </a:lnTo>
                    <a:lnTo>
                      <a:pt x="46" y="95"/>
                    </a:lnTo>
                    <a:lnTo>
                      <a:pt x="38" y="96"/>
                    </a:lnTo>
                    <a:lnTo>
                      <a:pt x="30" y="95"/>
                    </a:lnTo>
                    <a:lnTo>
                      <a:pt x="23" y="93"/>
                    </a:lnTo>
                    <a:lnTo>
                      <a:pt x="17" y="88"/>
                    </a:lnTo>
                    <a:lnTo>
                      <a:pt x="11" y="82"/>
                    </a:lnTo>
                    <a:lnTo>
                      <a:pt x="7" y="74"/>
                    </a:lnTo>
                    <a:lnTo>
                      <a:pt x="3" y="66"/>
                    </a:lnTo>
                    <a:lnTo>
                      <a:pt x="1" y="57"/>
                    </a:lnTo>
                    <a:lnTo>
                      <a:pt x="0" y="48"/>
                    </a:lnTo>
                    <a:lnTo>
                      <a:pt x="1" y="38"/>
                    </a:lnTo>
                    <a:lnTo>
                      <a:pt x="3" y="29"/>
                    </a:lnTo>
                    <a:lnTo>
                      <a:pt x="7" y="21"/>
                    </a:lnTo>
                    <a:lnTo>
                      <a:pt x="11" y="14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6" name="Freeform 1790"/>
              <p:cNvSpPr>
                <a:spLocks/>
              </p:cNvSpPr>
              <p:nvPr/>
            </p:nvSpPr>
            <p:spPr bwMode="auto">
              <a:xfrm>
                <a:off x="4865688" y="3854450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3"/>
                    </a:lnTo>
                    <a:lnTo>
                      <a:pt x="39" y="10"/>
                    </a:lnTo>
                    <a:lnTo>
                      <a:pt x="44" y="20"/>
                    </a:lnTo>
                    <a:lnTo>
                      <a:pt x="46" y="33"/>
                    </a:lnTo>
                    <a:lnTo>
                      <a:pt x="44" y="45"/>
                    </a:lnTo>
                    <a:lnTo>
                      <a:pt x="39" y="56"/>
                    </a:lnTo>
                    <a:lnTo>
                      <a:pt x="32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7" y="10"/>
                    </a:lnTo>
                    <a:lnTo>
                      <a:pt x="14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7" name="Freeform 1791"/>
              <p:cNvSpPr>
                <a:spLocks/>
              </p:cNvSpPr>
              <p:nvPr/>
            </p:nvSpPr>
            <p:spPr bwMode="auto">
              <a:xfrm>
                <a:off x="4591050" y="4087813"/>
                <a:ext cx="58738" cy="76200"/>
              </a:xfrm>
              <a:custGeom>
                <a:avLst/>
                <a:gdLst>
                  <a:gd name="T0" fmla="*/ 2147483647 w 74"/>
                  <a:gd name="T1" fmla="*/ 0 h 96"/>
                  <a:gd name="T2" fmla="*/ 2147483647 w 74"/>
                  <a:gd name="T3" fmla="*/ 2147483647 h 96"/>
                  <a:gd name="T4" fmla="*/ 2147483647 w 74"/>
                  <a:gd name="T5" fmla="*/ 2147483647 h 96"/>
                  <a:gd name="T6" fmla="*/ 2147483647 w 74"/>
                  <a:gd name="T7" fmla="*/ 2147483647 h 96"/>
                  <a:gd name="T8" fmla="*/ 2147483647 w 74"/>
                  <a:gd name="T9" fmla="*/ 2147483647 h 96"/>
                  <a:gd name="T10" fmla="*/ 2147483647 w 74"/>
                  <a:gd name="T11" fmla="*/ 2147483647 h 96"/>
                  <a:gd name="T12" fmla="*/ 2147483647 w 74"/>
                  <a:gd name="T13" fmla="*/ 2147483647 h 96"/>
                  <a:gd name="T14" fmla="*/ 2147483647 w 74"/>
                  <a:gd name="T15" fmla="*/ 2147483647 h 96"/>
                  <a:gd name="T16" fmla="*/ 2147483647 w 74"/>
                  <a:gd name="T17" fmla="*/ 2147483647 h 96"/>
                  <a:gd name="T18" fmla="*/ 2147483647 w 74"/>
                  <a:gd name="T19" fmla="*/ 2147483647 h 96"/>
                  <a:gd name="T20" fmla="*/ 2147483647 w 74"/>
                  <a:gd name="T21" fmla="*/ 2147483647 h 96"/>
                  <a:gd name="T22" fmla="*/ 2147483647 w 74"/>
                  <a:gd name="T23" fmla="*/ 2147483647 h 96"/>
                  <a:gd name="T24" fmla="*/ 2147483647 w 74"/>
                  <a:gd name="T25" fmla="*/ 2147483647 h 96"/>
                  <a:gd name="T26" fmla="*/ 2147483647 w 74"/>
                  <a:gd name="T27" fmla="*/ 2147483647 h 96"/>
                  <a:gd name="T28" fmla="*/ 2147483647 w 74"/>
                  <a:gd name="T29" fmla="*/ 2147483647 h 96"/>
                  <a:gd name="T30" fmla="*/ 2147483647 w 74"/>
                  <a:gd name="T31" fmla="*/ 2147483647 h 96"/>
                  <a:gd name="T32" fmla="*/ 2147483647 w 74"/>
                  <a:gd name="T33" fmla="*/ 2147483647 h 96"/>
                  <a:gd name="T34" fmla="*/ 2147483647 w 74"/>
                  <a:gd name="T35" fmla="*/ 2147483647 h 96"/>
                  <a:gd name="T36" fmla="*/ 2147483647 w 74"/>
                  <a:gd name="T37" fmla="*/ 2147483647 h 96"/>
                  <a:gd name="T38" fmla="*/ 2147483647 w 74"/>
                  <a:gd name="T39" fmla="*/ 2147483647 h 96"/>
                  <a:gd name="T40" fmla="*/ 2147483647 w 74"/>
                  <a:gd name="T41" fmla="*/ 2147483647 h 96"/>
                  <a:gd name="T42" fmla="*/ 2147483647 w 74"/>
                  <a:gd name="T43" fmla="*/ 2147483647 h 96"/>
                  <a:gd name="T44" fmla="*/ 2147483647 w 74"/>
                  <a:gd name="T45" fmla="*/ 2147483647 h 96"/>
                  <a:gd name="T46" fmla="*/ 2147483647 w 74"/>
                  <a:gd name="T47" fmla="*/ 2147483647 h 96"/>
                  <a:gd name="T48" fmla="*/ 0 w 74"/>
                  <a:gd name="T49" fmla="*/ 2147483647 h 96"/>
                  <a:gd name="T50" fmla="*/ 2147483647 w 74"/>
                  <a:gd name="T51" fmla="*/ 2147483647 h 96"/>
                  <a:gd name="T52" fmla="*/ 2147483647 w 74"/>
                  <a:gd name="T53" fmla="*/ 2147483647 h 96"/>
                  <a:gd name="T54" fmla="*/ 2147483647 w 74"/>
                  <a:gd name="T55" fmla="*/ 2147483647 h 96"/>
                  <a:gd name="T56" fmla="*/ 2147483647 w 74"/>
                  <a:gd name="T57" fmla="*/ 2147483647 h 96"/>
                  <a:gd name="T58" fmla="*/ 2147483647 w 74"/>
                  <a:gd name="T59" fmla="*/ 2147483647 h 96"/>
                  <a:gd name="T60" fmla="*/ 2147483647 w 74"/>
                  <a:gd name="T61" fmla="*/ 2147483647 h 96"/>
                  <a:gd name="T62" fmla="*/ 2147483647 w 74"/>
                  <a:gd name="T63" fmla="*/ 2147483647 h 96"/>
                  <a:gd name="T64" fmla="*/ 2147483647 w 74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96"/>
                  <a:gd name="T101" fmla="*/ 74 w 74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96">
                    <a:moveTo>
                      <a:pt x="36" y="0"/>
                    </a:moveTo>
                    <a:lnTo>
                      <a:pt x="44" y="2"/>
                    </a:lnTo>
                    <a:lnTo>
                      <a:pt x="51" y="4"/>
                    </a:lnTo>
                    <a:lnTo>
                      <a:pt x="57" y="8"/>
                    </a:lnTo>
                    <a:lnTo>
                      <a:pt x="62" y="14"/>
                    </a:lnTo>
                    <a:lnTo>
                      <a:pt x="67" y="21"/>
                    </a:lnTo>
                    <a:lnTo>
                      <a:pt x="70" y="29"/>
                    </a:lnTo>
                    <a:lnTo>
                      <a:pt x="73" y="38"/>
                    </a:lnTo>
                    <a:lnTo>
                      <a:pt x="74" y="48"/>
                    </a:lnTo>
                    <a:lnTo>
                      <a:pt x="73" y="57"/>
                    </a:lnTo>
                    <a:lnTo>
                      <a:pt x="70" y="66"/>
                    </a:lnTo>
                    <a:lnTo>
                      <a:pt x="67" y="74"/>
                    </a:lnTo>
                    <a:lnTo>
                      <a:pt x="62" y="82"/>
                    </a:lnTo>
                    <a:lnTo>
                      <a:pt x="57" y="88"/>
                    </a:lnTo>
                    <a:lnTo>
                      <a:pt x="51" y="93"/>
                    </a:lnTo>
                    <a:lnTo>
                      <a:pt x="44" y="95"/>
                    </a:lnTo>
                    <a:lnTo>
                      <a:pt x="36" y="96"/>
                    </a:lnTo>
                    <a:lnTo>
                      <a:pt x="29" y="95"/>
                    </a:lnTo>
                    <a:lnTo>
                      <a:pt x="22" y="93"/>
                    </a:lnTo>
                    <a:lnTo>
                      <a:pt x="16" y="88"/>
                    </a:lnTo>
                    <a:lnTo>
                      <a:pt x="11" y="82"/>
                    </a:lnTo>
                    <a:lnTo>
                      <a:pt x="6" y="74"/>
                    </a:lnTo>
                    <a:lnTo>
                      <a:pt x="2" y="66"/>
                    </a:lnTo>
                    <a:lnTo>
                      <a:pt x="1" y="57"/>
                    </a:lnTo>
                    <a:lnTo>
                      <a:pt x="0" y="48"/>
                    </a:lnTo>
                    <a:lnTo>
                      <a:pt x="1" y="38"/>
                    </a:lnTo>
                    <a:lnTo>
                      <a:pt x="2" y="29"/>
                    </a:lnTo>
                    <a:lnTo>
                      <a:pt x="6" y="21"/>
                    </a:lnTo>
                    <a:lnTo>
                      <a:pt x="11" y="14"/>
                    </a:lnTo>
                    <a:lnTo>
                      <a:pt x="16" y="8"/>
                    </a:lnTo>
                    <a:lnTo>
                      <a:pt x="22" y="4"/>
                    </a:lnTo>
                    <a:lnTo>
                      <a:pt x="29" y="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8" name="Freeform 1792"/>
              <p:cNvSpPr>
                <a:spLocks/>
              </p:cNvSpPr>
              <p:nvPr/>
            </p:nvSpPr>
            <p:spPr bwMode="auto">
              <a:xfrm>
                <a:off x="4603750" y="4100513"/>
                <a:ext cx="33338" cy="52388"/>
              </a:xfrm>
              <a:custGeom>
                <a:avLst/>
                <a:gdLst>
                  <a:gd name="T0" fmla="*/ 2147483647 w 44"/>
                  <a:gd name="T1" fmla="*/ 0 h 66"/>
                  <a:gd name="T2" fmla="*/ 2147483647 w 44"/>
                  <a:gd name="T3" fmla="*/ 2147483647 h 66"/>
                  <a:gd name="T4" fmla="*/ 2147483647 w 44"/>
                  <a:gd name="T5" fmla="*/ 2147483647 h 66"/>
                  <a:gd name="T6" fmla="*/ 2147483647 w 44"/>
                  <a:gd name="T7" fmla="*/ 2147483647 h 66"/>
                  <a:gd name="T8" fmla="*/ 2147483647 w 44"/>
                  <a:gd name="T9" fmla="*/ 2147483647 h 66"/>
                  <a:gd name="T10" fmla="*/ 2147483647 w 44"/>
                  <a:gd name="T11" fmla="*/ 2147483647 h 66"/>
                  <a:gd name="T12" fmla="*/ 2147483647 w 44"/>
                  <a:gd name="T13" fmla="*/ 2147483647 h 66"/>
                  <a:gd name="T14" fmla="*/ 2147483647 w 44"/>
                  <a:gd name="T15" fmla="*/ 2147483647 h 66"/>
                  <a:gd name="T16" fmla="*/ 2147483647 w 44"/>
                  <a:gd name="T17" fmla="*/ 2147483647 h 66"/>
                  <a:gd name="T18" fmla="*/ 2147483647 w 44"/>
                  <a:gd name="T19" fmla="*/ 2147483647 h 66"/>
                  <a:gd name="T20" fmla="*/ 2147483647 w 44"/>
                  <a:gd name="T21" fmla="*/ 2147483647 h 66"/>
                  <a:gd name="T22" fmla="*/ 2147483647 w 44"/>
                  <a:gd name="T23" fmla="*/ 2147483647 h 66"/>
                  <a:gd name="T24" fmla="*/ 0 w 44"/>
                  <a:gd name="T25" fmla="*/ 2147483647 h 66"/>
                  <a:gd name="T26" fmla="*/ 2147483647 w 44"/>
                  <a:gd name="T27" fmla="*/ 2147483647 h 66"/>
                  <a:gd name="T28" fmla="*/ 2147483647 w 44"/>
                  <a:gd name="T29" fmla="*/ 2147483647 h 66"/>
                  <a:gd name="T30" fmla="*/ 2147483647 w 44"/>
                  <a:gd name="T31" fmla="*/ 2147483647 h 66"/>
                  <a:gd name="T32" fmla="*/ 2147483647 w 44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"/>
                  <a:gd name="T52" fmla="*/ 0 h 66"/>
                  <a:gd name="T53" fmla="*/ 44 w 44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" h="66">
                    <a:moveTo>
                      <a:pt x="21" y="0"/>
                    </a:moveTo>
                    <a:lnTo>
                      <a:pt x="30" y="3"/>
                    </a:lnTo>
                    <a:lnTo>
                      <a:pt x="37" y="10"/>
                    </a:lnTo>
                    <a:lnTo>
                      <a:pt x="42" y="20"/>
                    </a:lnTo>
                    <a:lnTo>
                      <a:pt x="44" y="33"/>
                    </a:lnTo>
                    <a:lnTo>
                      <a:pt x="42" y="45"/>
                    </a:lnTo>
                    <a:lnTo>
                      <a:pt x="37" y="56"/>
                    </a:lnTo>
                    <a:lnTo>
                      <a:pt x="30" y="64"/>
                    </a:lnTo>
                    <a:lnTo>
                      <a:pt x="21" y="66"/>
                    </a:lnTo>
                    <a:lnTo>
                      <a:pt x="13" y="64"/>
                    </a:lnTo>
                    <a:lnTo>
                      <a:pt x="6" y="56"/>
                    </a:lnTo>
                    <a:lnTo>
                      <a:pt x="1" y="45"/>
                    </a:lnTo>
                    <a:lnTo>
                      <a:pt x="0" y="33"/>
                    </a:lnTo>
                    <a:lnTo>
                      <a:pt x="1" y="20"/>
                    </a:lnTo>
                    <a:lnTo>
                      <a:pt x="6" y="10"/>
                    </a:lnTo>
                    <a:lnTo>
                      <a:pt x="13" y="3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9" name="Freeform 1793"/>
              <p:cNvSpPr>
                <a:spLocks/>
              </p:cNvSpPr>
              <p:nvPr/>
            </p:nvSpPr>
            <p:spPr bwMode="auto">
              <a:xfrm>
                <a:off x="4298950" y="3321050"/>
                <a:ext cx="60325" cy="76200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7" y="0"/>
                    </a:moveTo>
                    <a:lnTo>
                      <a:pt x="45" y="2"/>
                    </a:lnTo>
                    <a:lnTo>
                      <a:pt x="52" y="4"/>
                    </a:lnTo>
                    <a:lnTo>
                      <a:pt x="57" y="8"/>
                    </a:lnTo>
                    <a:lnTo>
                      <a:pt x="63" y="14"/>
                    </a:lnTo>
                    <a:lnTo>
                      <a:pt x="68" y="22"/>
                    </a:lnTo>
                    <a:lnTo>
                      <a:pt x="71" y="30"/>
                    </a:lnTo>
                    <a:lnTo>
                      <a:pt x="73" y="40"/>
                    </a:lnTo>
                    <a:lnTo>
                      <a:pt x="75" y="49"/>
                    </a:lnTo>
                    <a:lnTo>
                      <a:pt x="73" y="58"/>
                    </a:lnTo>
                    <a:lnTo>
                      <a:pt x="71" y="67"/>
                    </a:lnTo>
                    <a:lnTo>
                      <a:pt x="68" y="75"/>
                    </a:lnTo>
                    <a:lnTo>
                      <a:pt x="63" y="82"/>
                    </a:lnTo>
                    <a:lnTo>
                      <a:pt x="57" y="88"/>
                    </a:lnTo>
                    <a:lnTo>
                      <a:pt x="52" y="93"/>
                    </a:lnTo>
                    <a:lnTo>
                      <a:pt x="45" y="95"/>
                    </a:lnTo>
                    <a:lnTo>
                      <a:pt x="37" y="96"/>
                    </a:lnTo>
                    <a:lnTo>
                      <a:pt x="29" y="95"/>
                    </a:lnTo>
                    <a:lnTo>
                      <a:pt x="22" y="93"/>
                    </a:lnTo>
                    <a:lnTo>
                      <a:pt x="16" y="88"/>
                    </a:lnTo>
                    <a:lnTo>
                      <a:pt x="10" y="82"/>
                    </a:lnTo>
                    <a:lnTo>
                      <a:pt x="5" y="75"/>
                    </a:lnTo>
                    <a:lnTo>
                      <a:pt x="2" y="67"/>
                    </a:lnTo>
                    <a:lnTo>
                      <a:pt x="1" y="58"/>
                    </a:lnTo>
                    <a:lnTo>
                      <a:pt x="0" y="49"/>
                    </a:lnTo>
                    <a:lnTo>
                      <a:pt x="1" y="40"/>
                    </a:lnTo>
                    <a:lnTo>
                      <a:pt x="2" y="30"/>
                    </a:lnTo>
                    <a:lnTo>
                      <a:pt x="5" y="22"/>
                    </a:lnTo>
                    <a:lnTo>
                      <a:pt x="10" y="14"/>
                    </a:lnTo>
                    <a:lnTo>
                      <a:pt x="16" y="8"/>
                    </a:lnTo>
                    <a:lnTo>
                      <a:pt x="22" y="4"/>
                    </a:lnTo>
                    <a:lnTo>
                      <a:pt x="29" y="2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0" name="Freeform 1794"/>
              <p:cNvSpPr>
                <a:spLocks/>
              </p:cNvSpPr>
              <p:nvPr/>
            </p:nvSpPr>
            <p:spPr bwMode="auto">
              <a:xfrm>
                <a:off x="4310063" y="3332163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3"/>
                    </a:lnTo>
                    <a:lnTo>
                      <a:pt x="39" y="10"/>
                    </a:lnTo>
                    <a:lnTo>
                      <a:pt x="43" y="21"/>
                    </a:lnTo>
                    <a:lnTo>
                      <a:pt x="46" y="34"/>
                    </a:lnTo>
                    <a:lnTo>
                      <a:pt x="43" y="47"/>
                    </a:lnTo>
                    <a:lnTo>
                      <a:pt x="39" y="57"/>
                    </a:lnTo>
                    <a:lnTo>
                      <a:pt x="32" y="64"/>
                    </a:lnTo>
                    <a:lnTo>
                      <a:pt x="23" y="66"/>
                    </a:lnTo>
                    <a:lnTo>
                      <a:pt x="13" y="64"/>
                    </a:lnTo>
                    <a:lnTo>
                      <a:pt x="6" y="57"/>
                    </a:lnTo>
                    <a:lnTo>
                      <a:pt x="2" y="47"/>
                    </a:lnTo>
                    <a:lnTo>
                      <a:pt x="0" y="34"/>
                    </a:lnTo>
                    <a:lnTo>
                      <a:pt x="2" y="21"/>
                    </a:lnTo>
                    <a:lnTo>
                      <a:pt x="6" y="10"/>
                    </a:lnTo>
                    <a:lnTo>
                      <a:pt x="13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1" name="Freeform 1795"/>
              <p:cNvSpPr>
                <a:spLocks/>
              </p:cNvSpPr>
              <p:nvPr/>
            </p:nvSpPr>
            <p:spPr bwMode="auto">
              <a:xfrm>
                <a:off x="4406900" y="3960813"/>
                <a:ext cx="60325" cy="74613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8" y="0"/>
                    </a:moveTo>
                    <a:lnTo>
                      <a:pt x="46" y="1"/>
                    </a:lnTo>
                    <a:lnTo>
                      <a:pt x="53" y="4"/>
                    </a:lnTo>
                    <a:lnTo>
                      <a:pt x="58" y="8"/>
                    </a:lnTo>
                    <a:lnTo>
                      <a:pt x="64" y="14"/>
                    </a:lnTo>
                    <a:lnTo>
                      <a:pt x="69" y="21"/>
                    </a:lnTo>
                    <a:lnTo>
                      <a:pt x="72" y="29"/>
                    </a:lnTo>
                    <a:lnTo>
                      <a:pt x="73" y="38"/>
                    </a:lnTo>
                    <a:lnTo>
                      <a:pt x="75" y="47"/>
                    </a:lnTo>
                    <a:lnTo>
                      <a:pt x="73" y="57"/>
                    </a:lnTo>
                    <a:lnTo>
                      <a:pt x="72" y="66"/>
                    </a:lnTo>
                    <a:lnTo>
                      <a:pt x="69" y="74"/>
                    </a:lnTo>
                    <a:lnTo>
                      <a:pt x="64" y="82"/>
                    </a:lnTo>
                    <a:lnTo>
                      <a:pt x="58" y="88"/>
                    </a:lnTo>
                    <a:lnTo>
                      <a:pt x="53" y="92"/>
                    </a:lnTo>
                    <a:lnTo>
                      <a:pt x="46" y="95"/>
                    </a:lnTo>
                    <a:lnTo>
                      <a:pt x="38" y="96"/>
                    </a:lnTo>
                    <a:lnTo>
                      <a:pt x="30" y="95"/>
                    </a:lnTo>
                    <a:lnTo>
                      <a:pt x="23" y="92"/>
                    </a:lnTo>
                    <a:lnTo>
                      <a:pt x="17" y="88"/>
                    </a:lnTo>
                    <a:lnTo>
                      <a:pt x="11" y="82"/>
                    </a:lnTo>
                    <a:lnTo>
                      <a:pt x="7" y="74"/>
                    </a:lnTo>
                    <a:lnTo>
                      <a:pt x="3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3" y="29"/>
                    </a:lnTo>
                    <a:lnTo>
                      <a:pt x="7" y="21"/>
                    </a:lnTo>
                    <a:lnTo>
                      <a:pt x="11" y="14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2" name="Freeform 1796"/>
              <p:cNvSpPr>
                <a:spLocks/>
              </p:cNvSpPr>
              <p:nvPr/>
            </p:nvSpPr>
            <p:spPr bwMode="auto">
              <a:xfrm>
                <a:off x="4419600" y="3971925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3" y="20"/>
                    </a:lnTo>
                    <a:lnTo>
                      <a:pt x="46" y="32"/>
                    </a:lnTo>
                    <a:lnTo>
                      <a:pt x="43" y="45"/>
                    </a:lnTo>
                    <a:lnTo>
                      <a:pt x="39" y="55"/>
                    </a:lnTo>
                    <a:lnTo>
                      <a:pt x="32" y="63"/>
                    </a:lnTo>
                    <a:lnTo>
                      <a:pt x="23" y="66"/>
                    </a:lnTo>
                    <a:lnTo>
                      <a:pt x="13" y="63"/>
                    </a:lnTo>
                    <a:lnTo>
                      <a:pt x="7" y="55"/>
                    </a:lnTo>
                    <a:lnTo>
                      <a:pt x="2" y="45"/>
                    </a:lnTo>
                    <a:lnTo>
                      <a:pt x="0" y="32"/>
                    </a:lnTo>
                    <a:lnTo>
                      <a:pt x="2" y="20"/>
                    </a:lnTo>
                    <a:lnTo>
                      <a:pt x="7" y="9"/>
                    </a:lnTo>
                    <a:lnTo>
                      <a:pt x="13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" name="Freeform 1797"/>
              <p:cNvSpPr>
                <a:spLocks/>
              </p:cNvSpPr>
              <p:nvPr/>
            </p:nvSpPr>
            <p:spPr bwMode="auto">
              <a:xfrm>
                <a:off x="4459288" y="3625850"/>
                <a:ext cx="60325" cy="74613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7" y="0"/>
                    </a:moveTo>
                    <a:lnTo>
                      <a:pt x="45" y="1"/>
                    </a:lnTo>
                    <a:lnTo>
                      <a:pt x="52" y="4"/>
                    </a:lnTo>
                    <a:lnTo>
                      <a:pt x="58" y="8"/>
                    </a:lnTo>
                    <a:lnTo>
                      <a:pt x="64" y="14"/>
                    </a:lnTo>
                    <a:lnTo>
                      <a:pt x="68" y="22"/>
                    </a:lnTo>
                    <a:lnTo>
                      <a:pt x="72" y="30"/>
                    </a:lnTo>
                    <a:lnTo>
                      <a:pt x="74" y="39"/>
                    </a:lnTo>
                    <a:lnTo>
                      <a:pt x="75" y="49"/>
                    </a:lnTo>
                    <a:lnTo>
                      <a:pt x="74" y="58"/>
                    </a:lnTo>
                    <a:lnTo>
                      <a:pt x="72" y="67"/>
                    </a:lnTo>
                    <a:lnTo>
                      <a:pt x="68" y="75"/>
                    </a:lnTo>
                    <a:lnTo>
                      <a:pt x="64" y="82"/>
                    </a:lnTo>
                    <a:lnTo>
                      <a:pt x="58" y="88"/>
                    </a:lnTo>
                    <a:lnTo>
                      <a:pt x="52" y="92"/>
                    </a:lnTo>
                    <a:lnTo>
                      <a:pt x="45" y="95"/>
                    </a:lnTo>
                    <a:lnTo>
                      <a:pt x="37" y="96"/>
                    </a:lnTo>
                    <a:lnTo>
                      <a:pt x="29" y="95"/>
                    </a:lnTo>
                    <a:lnTo>
                      <a:pt x="22" y="92"/>
                    </a:lnTo>
                    <a:lnTo>
                      <a:pt x="16" y="88"/>
                    </a:lnTo>
                    <a:lnTo>
                      <a:pt x="11" y="82"/>
                    </a:lnTo>
                    <a:lnTo>
                      <a:pt x="6" y="75"/>
                    </a:lnTo>
                    <a:lnTo>
                      <a:pt x="3" y="67"/>
                    </a:lnTo>
                    <a:lnTo>
                      <a:pt x="1" y="58"/>
                    </a:lnTo>
                    <a:lnTo>
                      <a:pt x="0" y="49"/>
                    </a:lnTo>
                    <a:lnTo>
                      <a:pt x="1" y="39"/>
                    </a:lnTo>
                    <a:lnTo>
                      <a:pt x="3" y="30"/>
                    </a:lnTo>
                    <a:lnTo>
                      <a:pt x="6" y="22"/>
                    </a:lnTo>
                    <a:lnTo>
                      <a:pt x="11" y="14"/>
                    </a:lnTo>
                    <a:lnTo>
                      <a:pt x="16" y="8"/>
                    </a:lnTo>
                    <a:lnTo>
                      <a:pt x="22" y="4"/>
                    </a:lnTo>
                    <a:lnTo>
                      <a:pt x="29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" name="Freeform 1798"/>
              <p:cNvSpPr>
                <a:spLocks/>
              </p:cNvSpPr>
              <p:nvPr/>
            </p:nvSpPr>
            <p:spPr bwMode="auto">
              <a:xfrm>
                <a:off x="4470400" y="3636963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3"/>
                    </a:lnTo>
                    <a:lnTo>
                      <a:pt x="39" y="9"/>
                    </a:lnTo>
                    <a:lnTo>
                      <a:pt x="44" y="21"/>
                    </a:lnTo>
                    <a:lnTo>
                      <a:pt x="46" y="34"/>
                    </a:lnTo>
                    <a:lnTo>
                      <a:pt x="44" y="46"/>
                    </a:lnTo>
                    <a:lnTo>
                      <a:pt x="39" y="57"/>
                    </a:lnTo>
                    <a:lnTo>
                      <a:pt x="32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7"/>
                    </a:lnTo>
                    <a:lnTo>
                      <a:pt x="2" y="46"/>
                    </a:lnTo>
                    <a:lnTo>
                      <a:pt x="0" y="34"/>
                    </a:lnTo>
                    <a:lnTo>
                      <a:pt x="2" y="21"/>
                    </a:lnTo>
                    <a:lnTo>
                      <a:pt x="7" y="9"/>
                    </a:lnTo>
                    <a:lnTo>
                      <a:pt x="14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" name="Freeform 1799"/>
              <p:cNvSpPr>
                <a:spLocks/>
              </p:cNvSpPr>
              <p:nvPr/>
            </p:nvSpPr>
            <p:spPr bwMode="auto">
              <a:xfrm>
                <a:off x="4394200" y="3519488"/>
                <a:ext cx="60325" cy="74613"/>
              </a:xfrm>
              <a:custGeom>
                <a:avLst/>
                <a:gdLst>
                  <a:gd name="T0" fmla="*/ 2147483647 w 74"/>
                  <a:gd name="T1" fmla="*/ 0 h 94"/>
                  <a:gd name="T2" fmla="*/ 2147483647 w 74"/>
                  <a:gd name="T3" fmla="*/ 2147483647 h 94"/>
                  <a:gd name="T4" fmla="*/ 2147483647 w 74"/>
                  <a:gd name="T5" fmla="*/ 2147483647 h 94"/>
                  <a:gd name="T6" fmla="*/ 2147483647 w 74"/>
                  <a:gd name="T7" fmla="*/ 2147483647 h 94"/>
                  <a:gd name="T8" fmla="*/ 2147483647 w 74"/>
                  <a:gd name="T9" fmla="*/ 2147483647 h 94"/>
                  <a:gd name="T10" fmla="*/ 2147483647 w 74"/>
                  <a:gd name="T11" fmla="*/ 2147483647 h 94"/>
                  <a:gd name="T12" fmla="*/ 2147483647 w 74"/>
                  <a:gd name="T13" fmla="*/ 2147483647 h 94"/>
                  <a:gd name="T14" fmla="*/ 2147483647 w 74"/>
                  <a:gd name="T15" fmla="*/ 2147483647 h 94"/>
                  <a:gd name="T16" fmla="*/ 2147483647 w 74"/>
                  <a:gd name="T17" fmla="*/ 2147483647 h 94"/>
                  <a:gd name="T18" fmla="*/ 2147483647 w 74"/>
                  <a:gd name="T19" fmla="*/ 2147483647 h 94"/>
                  <a:gd name="T20" fmla="*/ 2147483647 w 74"/>
                  <a:gd name="T21" fmla="*/ 2147483647 h 94"/>
                  <a:gd name="T22" fmla="*/ 2147483647 w 74"/>
                  <a:gd name="T23" fmla="*/ 2147483647 h 94"/>
                  <a:gd name="T24" fmla="*/ 2147483647 w 74"/>
                  <a:gd name="T25" fmla="*/ 2147483647 h 94"/>
                  <a:gd name="T26" fmla="*/ 2147483647 w 74"/>
                  <a:gd name="T27" fmla="*/ 2147483647 h 94"/>
                  <a:gd name="T28" fmla="*/ 2147483647 w 74"/>
                  <a:gd name="T29" fmla="*/ 2147483647 h 94"/>
                  <a:gd name="T30" fmla="*/ 2147483647 w 74"/>
                  <a:gd name="T31" fmla="*/ 2147483647 h 94"/>
                  <a:gd name="T32" fmla="*/ 2147483647 w 74"/>
                  <a:gd name="T33" fmla="*/ 2147483647 h 94"/>
                  <a:gd name="T34" fmla="*/ 2147483647 w 74"/>
                  <a:gd name="T35" fmla="*/ 2147483647 h 94"/>
                  <a:gd name="T36" fmla="*/ 2147483647 w 74"/>
                  <a:gd name="T37" fmla="*/ 2147483647 h 94"/>
                  <a:gd name="T38" fmla="*/ 2147483647 w 74"/>
                  <a:gd name="T39" fmla="*/ 2147483647 h 94"/>
                  <a:gd name="T40" fmla="*/ 2147483647 w 74"/>
                  <a:gd name="T41" fmla="*/ 2147483647 h 94"/>
                  <a:gd name="T42" fmla="*/ 2147483647 w 74"/>
                  <a:gd name="T43" fmla="*/ 2147483647 h 94"/>
                  <a:gd name="T44" fmla="*/ 2147483647 w 74"/>
                  <a:gd name="T45" fmla="*/ 2147483647 h 94"/>
                  <a:gd name="T46" fmla="*/ 2147483647 w 74"/>
                  <a:gd name="T47" fmla="*/ 2147483647 h 94"/>
                  <a:gd name="T48" fmla="*/ 0 w 74"/>
                  <a:gd name="T49" fmla="*/ 2147483647 h 94"/>
                  <a:gd name="T50" fmla="*/ 2147483647 w 74"/>
                  <a:gd name="T51" fmla="*/ 2147483647 h 94"/>
                  <a:gd name="T52" fmla="*/ 2147483647 w 74"/>
                  <a:gd name="T53" fmla="*/ 2147483647 h 94"/>
                  <a:gd name="T54" fmla="*/ 2147483647 w 74"/>
                  <a:gd name="T55" fmla="*/ 2147483647 h 94"/>
                  <a:gd name="T56" fmla="*/ 2147483647 w 74"/>
                  <a:gd name="T57" fmla="*/ 2147483647 h 94"/>
                  <a:gd name="T58" fmla="*/ 2147483647 w 74"/>
                  <a:gd name="T59" fmla="*/ 2147483647 h 94"/>
                  <a:gd name="T60" fmla="*/ 2147483647 w 74"/>
                  <a:gd name="T61" fmla="*/ 2147483647 h 94"/>
                  <a:gd name="T62" fmla="*/ 2147483647 w 74"/>
                  <a:gd name="T63" fmla="*/ 2147483647 h 94"/>
                  <a:gd name="T64" fmla="*/ 2147483647 w 74"/>
                  <a:gd name="T65" fmla="*/ 0 h 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94"/>
                  <a:gd name="T101" fmla="*/ 74 w 74"/>
                  <a:gd name="T102" fmla="*/ 94 h 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94">
                    <a:moveTo>
                      <a:pt x="36" y="0"/>
                    </a:moveTo>
                    <a:lnTo>
                      <a:pt x="44" y="1"/>
                    </a:lnTo>
                    <a:lnTo>
                      <a:pt x="51" y="3"/>
                    </a:lnTo>
                    <a:lnTo>
                      <a:pt x="57" y="8"/>
                    </a:lnTo>
                    <a:lnTo>
                      <a:pt x="63" y="13"/>
                    </a:lnTo>
                    <a:lnTo>
                      <a:pt x="67" y="20"/>
                    </a:lnTo>
                    <a:lnTo>
                      <a:pt x="71" y="28"/>
                    </a:lnTo>
                    <a:lnTo>
                      <a:pt x="73" y="38"/>
                    </a:lnTo>
                    <a:lnTo>
                      <a:pt x="74" y="47"/>
                    </a:lnTo>
                    <a:lnTo>
                      <a:pt x="73" y="56"/>
                    </a:lnTo>
                    <a:lnTo>
                      <a:pt x="71" y="65"/>
                    </a:lnTo>
                    <a:lnTo>
                      <a:pt x="67" y="73"/>
                    </a:lnTo>
                    <a:lnTo>
                      <a:pt x="63" y="80"/>
                    </a:lnTo>
                    <a:lnTo>
                      <a:pt x="57" y="86"/>
                    </a:lnTo>
                    <a:lnTo>
                      <a:pt x="51" y="91"/>
                    </a:lnTo>
                    <a:lnTo>
                      <a:pt x="44" y="93"/>
                    </a:lnTo>
                    <a:lnTo>
                      <a:pt x="36" y="94"/>
                    </a:lnTo>
                    <a:lnTo>
                      <a:pt x="28" y="93"/>
                    </a:lnTo>
                    <a:lnTo>
                      <a:pt x="21" y="91"/>
                    </a:lnTo>
                    <a:lnTo>
                      <a:pt x="16" y="86"/>
                    </a:lnTo>
                    <a:lnTo>
                      <a:pt x="10" y="80"/>
                    </a:lnTo>
                    <a:lnTo>
                      <a:pt x="5" y="73"/>
                    </a:lnTo>
                    <a:lnTo>
                      <a:pt x="2" y="65"/>
                    </a:lnTo>
                    <a:lnTo>
                      <a:pt x="1" y="56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2" y="28"/>
                    </a:lnTo>
                    <a:lnTo>
                      <a:pt x="5" y="20"/>
                    </a:lnTo>
                    <a:lnTo>
                      <a:pt x="10" y="13"/>
                    </a:lnTo>
                    <a:lnTo>
                      <a:pt x="16" y="8"/>
                    </a:lnTo>
                    <a:lnTo>
                      <a:pt x="21" y="3"/>
                    </a:lnTo>
                    <a:lnTo>
                      <a:pt x="28" y="1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" name="Freeform 1800"/>
              <p:cNvSpPr>
                <a:spLocks/>
              </p:cNvSpPr>
              <p:nvPr/>
            </p:nvSpPr>
            <p:spPr bwMode="auto">
              <a:xfrm>
                <a:off x="4405313" y="3530600"/>
                <a:ext cx="36513" cy="52388"/>
              </a:xfrm>
              <a:custGeom>
                <a:avLst/>
                <a:gdLst>
                  <a:gd name="T0" fmla="*/ 2147483647 w 46"/>
                  <a:gd name="T1" fmla="*/ 0 h 67"/>
                  <a:gd name="T2" fmla="*/ 2147483647 w 46"/>
                  <a:gd name="T3" fmla="*/ 2147483647 h 67"/>
                  <a:gd name="T4" fmla="*/ 2147483647 w 46"/>
                  <a:gd name="T5" fmla="*/ 2147483647 h 67"/>
                  <a:gd name="T6" fmla="*/ 2147483647 w 46"/>
                  <a:gd name="T7" fmla="*/ 2147483647 h 67"/>
                  <a:gd name="T8" fmla="*/ 2147483647 w 46"/>
                  <a:gd name="T9" fmla="*/ 2147483647 h 67"/>
                  <a:gd name="T10" fmla="*/ 2147483647 w 46"/>
                  <a:gd name="T11" fmla="*/ 2147483647 h 67"/>
                  <a:gd name="T12" fmla="*/ 2147483647 w 46"/>
                  <a:gd name="T13" fmla="*/ 2147483647 h 67"/>
                  <a:gd name="T14" fmla="*/ 2147483647 w 46"/>
                  <a:gd name="T15" fmla="*/ 2147483647 h 67"/>
                  <a:gd name="T16" fmla="*/ 2147483647 w 46"/>
                  <a:gd name="T17" fmla="*/ 2147483647 h 67"/>
                  <a:gd name="T18" fmla="*/ 2147483647 w 46"/>
                  <a:gd name="T19" fmla="*/ 2147483647 h 67"/>
                  <a:gd name="T20" fmla="*/ 2147483647 w 46"/>
                  <a:gd name="T21" fmla="*/ 2147483647 h 67"/>
                  <a:gd name="T22" fmla="*/ 2147483647 w 46"/>
                  <a:gd name="T23" fmla="*/ 2147483647 h 67"/>
                  <a:gd name="T24" fmla="*/ 0 w 46"/>
                  <a:gd name="T25" fmla="*/ 2147483647 h 67"/>
                  <a:gd name="T26" fmla="*/ 2147483647 w 46"/>
                  <a:gd name="T27" fmla="*/ 2147483647 h 67"/>
                  <a:gd name="T28" fmla="*/ 2147483647 w 46"/>
                  <a:gd name="T29" fmla="*/ 2147483647 h 67"/>
                  <a:gd name="T30" fmla="*/ 2147483647 w 46"/>
                  <a:gd name="T31" fmla="*/ 2147483647 h 67"/>
                  <a:gd name="T32" fmla="*/ 2147483647 w 46"/>
                  <a:gd name="T33" fmla="*/ 0 h 6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7"/>
                  <a:gd name="T53" fmla="*/ 46 w 46"/>
                  <a:gd name="T54" fmla="*/ 67 h 6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7">
                    <a:moveTo>
                      <a:pt x="23" y="0"/>
                    </a:moveTo>
                    <a:lnTo>
                      <a:pt x="33" y="3"/>
                    </a:lnTo>
                    <a:lnTo>
                      <a:pt x="40" y="10"/>
                    </a:lnTo>
                    <a:lnTo>
                      <a:pt x="44" y="21"/>
                    </a:lnTo>
                    <a:lnTo>
                      <a:pt x="46" y="34"/>
                    </a:lnTo>
                    <a:lnTo>
                      <a:pt x="44" y="46"/>
                    </a:lnTo>
                    <a:lnTo>
                      <a:pt x="40" y="57"/>
                    </a:lnTo>
                    <a:lnTo>
                      <a:pt x="33" y="65"/>
                    </a:lnTo>
                    <a:lnTo>
                      <a:pt x="23" y="67"/>
                    </a:lnTo>
                    <a:lnTo>
                      <a:pt x="14" y="65"/>
                    </a:lnTo>
                    <a:lnTo>
                      <a:pt x="7" y="57"/>
                    </a:lnTo>
                    <a:lnTo>
                      <a:pt x="3" y="46"/>
                    </a:lnTo>
                    <a:lnTo>
                      <a:pt x="0" y="34"/>
                    </a:lnTo>
                    <a:lnTo>
                      <a:pt x="3" y="21"/>
                    </a:lnTo>
                    <a:lnTo>
                      <a:pt x="7" y="10"/>
                    </a:lnTo>
                    <a:lnTo>
                      <a:pt x="14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" name="Freeform 1801"/>
              <p:cNvSpPr>
                <a:spLocks/>
              </p:cNvSpPr>
              <p:nvPr/>
            </p:nvSpPr>
            <p:spPr bwMode="auto">
              <a:xfrm>
                <a:off x="4533900" y="3619500"/>
                <a:ext cx="58738" cy="76200"/>
              </a:xfrm>
              <a:custGeom>
                <a:avLst/>
                <a:gdLst>
                  <a:gd name="T0" fmla="*/ 2147483647 w 74"/>
                  <a:gd name="T1" fmla="*/ 0 h 96"/>
                  <a:gd name="T2" fmla="*/ 2147483647 w 74"/>
                  <a:gd name="T3" fmla="*/ 2147483647 h 96"/>
                  <a:gd name="T4" fmla="*/ 2147483647 w 74"/>
                  <a:gd name="T5" fmla="*/ 2147483647 h 96"/>
                  <a:gd name="T6" fmla="*/ 2147483647 w 74"/>
                  <a:gd name="T7" fmla="*/ 2147483647 h 96"/>
                  <a:gd name="T8" fmla="*/ 2147483647 w 74"/>
                  <a:gd name="T9" fmla="*/ 2147483647 h 96"/>
                  <a:gd name="T10" fmla="*/ 2147483647 w 74"/>
                  <a:gd name="T11" fmla="*/ 2147483647 h 96"/>
                  <a:gd name="T12" fmla="*/ 2147483647 w 74"/>
                  <a:gd name="T13" fmla="*/ 2147483647 h 96"/>
                  <a:gd name="T14" fmla="*/ 2147483647 w 74"/>
                  <a:gd name="T15" fmla="*/ 2147483647 h 96"/>
                  <a:gd name="T16" fmla="*/ 2147483647 w 74"/>
                  <a:gd name="T17" fmla="*/ 2147483647 h 96"/>
                  <a:gd name="T18" fmla="*/ 2147483647 w 74"/>
                  <a:gd name="T19" fmla="*/ 2147483647 h 96"/>
                  <a:gd name="T20" fmla="*/ 2147483647 w 74"/>
                  <a:gd name="T21" fmla="*/ 2147483647 h 96"/>
                  <a:gd name="T22" fmla="*/ 2147483647 w 74"/>
                  <a:gd name="T23" fmla="*/ 2147483647 h 96"/>
                  <a:gd name="T24" fmla="*/ 2147483647 w 74"/>
                  <a:gd name="T25" fmla="*/ 2147483647 h 96"/>
                  <a:gd name="T26" fmla="*/ 2147483647 w 74"/>
                  <a:gd name="T27" fmla="*/ 2147483647 h 96"/>
                  <a:gd name="T28" fmla="*/ 2147483647 w 74"/>
                  <a:gd name="T29" fmla="*/ 2147483647 h 96"/>
                  <a:gd name="T30" fmla="*/ 2147483647 w 74"/>
                  <a:gd name="T31" fmla="*/ 2147483647 h 96"/>
                  <a:gd name="T32" fmla="*/ 2147483647 w 74"/>
                  <a:gd name="T33" fmla="*/ 2147483647 h 96"/>
                  <a:gd name="T34" fmla="*/ 2147483647 w 74"/>
                  <a:gd name="T35" fmla="*/ 2147483647 h 96"/>
                  <a:gd name="T36" fmla="*/ 2147483647 w 74"/>
                  <a:gd name="T37" fmla="*/ 2147483647 h 96"/>
                  <a:gd name="T38" fmla="*/ 2147483647 w 74"/>
                  <a:gd name="T39" fmla="*/ 2147483647 h 96"/>
                  <a:gd name="T40" fmla="*/ 2147483647 w 74"/>
                  <a:gd name="T41" fmla="*/ 2147483647 h 96"/>
                  <a:gd name="T42" fmla="*/ 2147483647 w 74"/>
                  <a:gd name="T43" fmla="*/ 2147483647 h 96"/>
                  <a:gd name="T44" fmla="*/ 2147483647 w 74"/>
                  <a:gd name="T45" fmla="*/ 2147483647 h 96"/>
                  <a:gd name="T46" fmla="*/ 2147483647 w 74"/>
                  <a:gd name="T47" fmla="*/ 2147483647 h 96"/>
                  <a:gd name="T48" fmla="*/ 0 w 74"/>
                  <a:gd name="T49" fmla="*/ 2147483647 h 96"/>
                  <a:gd name="T50" fmla="*/ 2147483647 w 74"/>
                  <a:gd name="T51" fmla="*/ 2147483647 h 96"/>
                  <a:gd name="T52" fmla="*/ 2147483647 w 74"/>
                  <a:gd name="T53" fmla="*/ 2147483647 h 96"/>
                  <a:gd name="T54" fmla="*/ 2147483647 w 74"/>
                  <a:gd name="T55" fmla="*/ 2147483647 h 96"/>
                  <a:gd name="T56" fmla="*/ 2147483647 w 74"/>
                  <a:gd name="T57" fmla="*/ 2147483647 h 96"/>
                  <a:gd name="T58" fmla="*/ 2147483647 w 74"/>
                  <a:gd name="T59" fmla="*/ 2147483647 h 96"/>
                  <a:gd name="T60" fmla="*/ 2147483647 w 74"/>
                  <a:gd name="T61" fmla="*/ 2147483647 h 96"/>
                  <a:gd name="T62" fmla="*/ 2147483647 w 74"/>
                  <a:gd name="T63" fmla="*/ 2147483647 h 96"/>
                  <a:gd name="T64" fmla="*/ 2147483647 w 74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96"/>
                  <a:gd name="T101" fmla="*/ 74 w 74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96">
                    <a:moveTo>
                      <a:pt x="38" y="0"/>
                    </a:moveTo>
                    <a:lnTo>
                      <a:pt x="46" y="1"/>
                    </a:lnTo>
                    <a:lnTo>
                      <a:pt x="53" y="4"/>
                    </a:lnTo>
                    <a:lnTo>
                      <a:pt x="58" y="8"/>
                    </a:lnTo>
                    <a:lnTo>
                      <a:pt x="64" y="14"/>
                    </a:lnTo>
                    <a:lnTo>
                      <a:pt x="69" y="22"/>
                    </a:lnTo>
                    <a:lnTo>
                      <a:pt x="72" y="30"/>
                    </a:lnTo>
                    <a:lnTo>
                      <a:pt x="73" y="39"/>
                    </a:lnTo>
                    <a:lnTo>
                      <a:pt x="74" y="49"/>
                    </a:lnTo>
                    <a:lnTo>
                      <a:pt x="73" y="58"/>
                    </a:lnTo>
                    <a:lnTo>
                      <a:pt x="72" y="67"/>
                    </a:lnTo>
                    <a:lnTo>
                      <a:pt x="69" y="75"/>
                    </a:lnTo>
                    <a:lnTo>
                      <a:pt x="64" y="82"/>
                    </a:lnTo>
                    <a:lnTo>
                      <a:pt x="58" y="88"/>
                    </a:lnTo>
                    <a:lnTo>
                      <a:pt x="53" y="93"/>
                    </a:lnTo>
                    <a:lnTo>
                      <a:pt x="46" y="95"/>
                    </a:lnTo>
                    <a:lnTo>
                      <a:pt x="38" y="96"/>
                    </a:lnTo>
                    <a:lnTo>
                      <a:pt x="30" y="95"/>
                    </a:lnTo>
                    <a:lnTo>
                      <a:pt x="23" y="93"/>
                    </a:lnTo>
                    <a:lnTo>
                      <a:pt x="17" y="88"/>
                    </a:lnTo>
                    <a:lnTo>
                      <a:pt x="11" y="82"/>
                    </a:lnTo>
                    <a:lnTo>
                      <a:pt x="7" y="75"/>
                    </a:lnTo>
                    <a:lnTo>
                      <a:pt x="3" y="67"/>
                    </a:lnTo>
                    <a:lnTo>
                      <a:pt x="1" y="58"/>
                    </a:lnTo>
                    <a:lnTo>
                      <a:pt x="0" y="49"/>
                    </a:lnTo>
                    <a:lnTo>
                      <a:pt x="1" y="39"/>
                    </a:lnTo>
                    <a:lnTo>
                      <a:pt x="3" y="30"/>
                    </a:lnTo>
                    <a:lnTo>
                      <a:pt x="7" y="22"/>
                    </a:lnTo>
                    <a:lnTo>
                      <a:pt x="11" y="14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" name="Freeform 1802"/>
              <p:cNvSpPr>
                <a:spLocks/>
              </p:cNvSpPr>
              <p:nvPr/>
            </p:nvSpPr>
            <p:spPr bwMode="auto">
              <a:xfrm>
                <a:off x="4545013" y="3632200"/>
                <a:ext cx="36513" cy="50800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2" y="3"/>
                    </a:lnTo>
                    <a:lnTo>
                      <a:pt x="39" y="10"/>
                    </a:lnTo>
                    <a:lnTo>
                      <a:pt x="43" y="21"/>
                    </a:lnTo>
                    <a:lnTo>
                      <a:pt x="46" y="34"/>
                    </a:lnTo>
                    <a:lnTo>
                      <a:pt x="43" y="46"/>
                    </a:lnTo>
                    <a:lnTo>
                      <a:pt x="39" y="57"/>
                    </a:lnTo>
                    <a:lnTo>
                      <a:pt x="32" y="64"/>
                    </a:lnTo>
                    <a:lnTo>
                      <a:pt x="23" y="66"/>
                    </a:lnTo>
                    <a:lnTo>
                      <a:pt x="13" y="64"/>
                    </a:lnTo>
                    <a:lnTo>
                      <a:pt x="7" y="57"/>
                    </a:lnTo>
                    <a:lnTo>
                      <a:pt x="2" y="46"/>
                    </a:lnTo>
                    <a:lnTo>
                      <a:pt x="0" y="34"/>
                    </a:lnTo>
                    <a:lnTo>
                      <a:pt x="2" y="21"/>
                    </a:lnTo>
                    <a:lnTo>
                      <a:pt x="7" y="10"/>
                    </a:lnTo>
                    <a:lnTo>
                      <a:pt x="13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9" name="Freeform 1803"/>
              <p:cNvSpPr>
                <a:spLocks/>
              </p:cNvSpPr>
              <p:nvPr/>
            </p:nvSpPr>
            <p:spPr bwMode="auto">
              <a:xfrm>
                <a:off x="4406900" y="3736975"/>
                <a:ext cx="58738" cy="76200"/>
              </a:xfrm>
              <a:custGeom>
                <a:avLst/>
                <a:gdLst>
                  <a:gd name="T0" fmla="*/ 2147483647 w 74"/>
                  <a:gd name="T1" fmla="*/ 0 h 96"/>
                  <a:gd name="T2" fmla="*/ 2147483647 w 74"/>
                  <a:gd name="T3" fmla="*/ 2147483647 h 96"/>
                  <a:gd name="T4" fmla="*/ 2147483647 w 74"/>
                  <a:gd name="T5" fmla="*/ 2147483647 h 96"/>
                  <a:gd name="T6" fmla="*/ 2147483647 w 74"/>
                  <a:gd name="T7" fmla="*/ 2147483647 h 96"/>
                  <a:gd name="T8" fmla="*/ 2147483647 w 74"/>
                  <a:gd name="T9" fmla="*/ 2147483647 h 96"/>
                  <a:gd name="T10" fmla="*/ 2147483647 w 74"/>
                  <a:gd name="T11" fmla="*/ 2147483647 h 96"/>
                  <a:gd name="T12" fmla="*/ 2147483647 w 74"/>
                  <a:gd name="T13" fmla="*/ 2147483647 h 96"/>
                  <a:gd name="T14" fmla="*/ 2147483647 w 74"/>
                  <a:gd name="T15" fmla="*/ 2147483647 h 96"/>
                  <a:gd name="T16" fmla="*/ 2147483647 w 74"/>
                  <a:gd name="T17" fmla="*/ 2147483647 h 96"/>
                  <a:gd name="T18" fmla="*/ 2147483647 w 74"/>
                  <a:gd name="T19" fmla="*/ 2147483647 h 96"/>
                  <a:gd name="T20" fmla="*/ 2147483647 w 74"/>
                  <a:gd name="T21" fmla="*/ 2147483647 h 96"/>
                  <a:gd name="T22" fmla="*/ 2147483647 w 74"/>
                  <a:gd name="T23" fmla="*/ 2147483647 h 96"/>
                  <a:gd name="T24" fmla="*/ 2147483647 w 74"/>
                  <a:gd name="T25" fmla="*/ 2147483647 h 96"/>
                  <a:gd name="T26" fmla="*/ 2147483647 w 74"/>
                  <a:gd name="T27" fmla="*/ 2147483647 h 96"/>
                  <a:gd name="T28" fmla="*/ 2147483647 w 74"/>
                  <a:gd name="T29" fmla="*/ 2147483647 h 96"/>
                  <a:gd name="T30" fmla="*/ 2147483647 w 74"/>
                  <a:gd name="T31" fmla="*/ 2147483647 h 96"/>
                  <a:gd name="T32" fmla="*/ 2147483647 w 74"/>
                  <a:gd name="T33" fmla="*/ 2147483647 h 96"/>
                  <a:gd name="T34" fmla="*/ 2147483647 w 74"/>
                  <a:gd name="T35" fmla="*/ 2147483647 h 96"/>
                  <a:gd name="T36" fmla="*/ 2147483647 w 74"/>
                  <a:gd name="T37" fmla="*/ 2147483647 h 96"/>
                  <a:gd name="T38" fmla="*/ 2147483647 w 74"/>
                  <a:gd name="T39" fmla="*/ 2147483647 h 96"/>
                  <a:gd name="T40" fmla="*/ 2147483647 w 74"/>
                  <a:gd name="T41" fmla="*/ 2147483647 h 96"/>
                  <a:gd name="T42" fmla="*/ 2147483647 w 74"/>
                  <a:gd name="T43" fmla="*/ 2147483647 h 96"/>
                  <a:gd name="T44" fmla="*/ 2147483647 w 74"/>
                  <a:gd name="T45" fmla="*/ 2147483647 h 96"/>
                  <a:gd name="T46" fmla="*/ 2147483647 w 74"/>
                  <a:gd name="T47" fmla="*/ 2147483647 h 96"/>
                  <a:gd name="T48" fmla="*/ 0 w 74"/>
                  <a:gd name="T49" fmla="*/ 2147483647 h 96"/>
                  <a:gd name="T50" fmla="*/ 2147483647 w 74"/>
                  <a:gd name="T51" fmla="*/ 2147483647 h 96"/>
                  <a:gd name="T52" fmla="*/ 2147483647 w 74"/>
                  <a:gd name="T53" fmla="*/ 2147483647 h 96"/>
                  <a:gd name="T54" fmla="*/ 2147483647 w 74"/>
                  <a:gd name="T55" fmla="*/ 2147483647 h 96"/>
                  <a:gd name="T56" fmla="*/ 2147483647 w 74"/>
                  <a:gd name="T57" fmla="*/ 2147483647 h 96"/>
                  <a:gd name="T58" fmla="*/ 2147483647 w 74"/>
                  <a:gd name="T59" fmla="*/ 2147483647 h 96"/>
                  <a:gd name="T60" fmla="*/ 2147483647 w 74"/>
                  <a:gd name="T61" fmla="*/ 2147483647 h 96"/>
                  <a:gd name="T62" fmla="*/ 2147483647 w 74"/>
                  <a:gd name="T63" fmla="*/ 2147483647 h 96"/>
                  <a:gd name="T64" fmla="*/ 2147483647 w 74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96"/>
                  <a:gd name="T101" fmla="*/ 74 w 74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96">
                    <a:moveTo>
                      <a:pt x="38" y="0"/>
                    </a:moveTo>
                    <a:lnTo>
                      <a:pt x="46" y="1"/>
                    </a:lnTo>
                    <a:lnTo>
                      <a:pt x="52" y="3"/>
                    </a:lnTo>
                    <a:lnTo>
                      <a:pt x="58" y="8"/>
                    </a:lnTo>
                    <a:lnTo>
                      <a:pt x="64" y="14"/>
                    </a:lnTo>
                    <a:lnTo>
                      <a:pt x="69" y="21"/>
                    </a:lnTo>
                    <a:lnTo>
                      <a:pt x="72" y="29"/>
                    </a:lnTo>
                    <a:lnTo>
                      <a:pt x="73" y="38"/>
                    </a:lnTo>
                    <a:lnTo>
                      <a:pt x="74" y="47"/>
                    </a:lnTo>
                    <a:lnTo>
                      <a:pt x="73" y="56"/>
                    </a:lnTo>
                    <a:lnTo>
                      <a:pt x="72" y="66"/>
                    </a:lnTo>
                    <a:lnTo>
                      <a:pt x="69" y="74"/>
                    </a:lnTo>
                    <a:lnTo>
                      <a:pt x="64" y="82"/>
                    </a:lnTo>
                    <a:lnTo>
                      <a:pt x="58" y="87"/>
                    </a:lnTo>
                    <a:lnTo>
                      <a:pt x="52" y="92"/>
                    </a:lnTo>
                    <a:lnTo>
                      <a:pt x="46" y="94"/>
                    </a:lnTo>
                    <a:lnTo>
                      <a:pt x="38" y="96"/>
                    </a:lnTo>
                    <a:lnTo>
                      <a:pt x="29" y="94"/>
                    </a:lnTo>
                    <a:lnTo>
                      <a:pt x="23" y="92"/>
                    </a:lnTo>
                    <a:lnTo>
                      <a:pt x="17" y="87"/>
                    </a:lnTo>
                    <a:lnTo>
                      <a:pt x="11" y="82"/>
                    </a:lnTo>
                    <a:lnTo>
                      <a:pt x="6" y="74"/>
                    </a:lnTo>
                    <a:lnTo>
                      <a:pt x="3" y="66"/>
                    </a:lnTo>
                    <a:lnTo>
                      <a:pt x="1" y="56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3" y="29"/>
                    </a:lnTo>
                    <a:lnTo>
                      <a:pt x="6" y="21"/>
                    </a:lnTo>
                    <a:lnTo>
                      <a:pt x="11" y="14"/>
                    </a:lnTo>
                    <a:lnTo>
                      <a:pt x="17" y="8"/>
                    </a:lnTo>
                    <a:lnTo>
                      <a:pt x="23" y="3"/>
                    </a:lnTo>
                    <a:lnTo>
                      <a:pt x="29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0" name="Freeform 1804"/>
              <p:cNvSpPr>
                <a:spLocks/>
              </p:cNvSpPr>
              <p:nvPr/>
            </p:nvSpPr>
            <p:spPr bwMode="auto">
              <a:xfrm>
                <a:off x="4418013" y="3748088"/>
                <a:ext cx="36513" cy="52388"/>
              </a:xfrm>
              <a:custGeom>
                <a:avLst/>
                <a:gdLst>
                  <a:gd name="T0" fmla="*/ 2147483647 w 47"/>
                  <a:gd name="T1" fmla="*/ 0 h 66"/>
                  <a:gd name="T2" fmla="*/ 2147483647 w 47"/>
                  <a:gd name="T3" fmla="*/ 2147483647 h 66"/>
                  <a:gd name="T4" fmla="*/ 2147483647 w 47"/>
                  <a:gd name="T5" fmla="*/ 2147483647 h 66"/>
                  <a:gd name="T6" fmla="*/ 2147483647 w 47"/>
                  <a:gd name="T7" fmla="*/ 2147483647 h 66"/>
                  <a:gd name="T8" fmla="*/ 2147483647 w 47"/>
                  <a:gd name="T9" fmla="*/ 2147483647 h 66"/>
                  <a:gd name="T10" fmla="*/ 2147483647 w 47"/>
                  <a:gd name="T11" fmla="*/ 2147483647 h 66"/>
                  <a:gd name="T12" fmla="*/ 2147483647 w 47"/>
                  <a:gd name="T13" fmla="*/ 2147483647 h 66"/>
                  <a:gd name="T14" fmla="*/ 2147483647 w 47"/>
                  <a:gd name="T15" fmla="*/ 2147483647 h 66"/>
                  <a:gd name="T16" fmla="*/ 2147483647 w 47"/>
                  <a:gd name="T17" fmla="*/ 2147483647 h 66"/>
                  <a:gd name="T18" fmla="*/ 2147483647 w 47"/>
                  <a:gd name="T19" fmla="*/ 2147483647 h 66"/>
                  <a:gd name="T20" fmla="*/ 2147483647 w 47"/>
                  <a:gd name="T21" fmla="*/ 2147483647 h 66"/>
                  <a:gd name="T22" fmla="*/ 2147483647 w 47"/>
                  <a:gd name="T23" fmla="*/ 2147483647 h 66"/>
                  <a:gd name="T24" fmla="*/ 0 w 47"/>
                  <a:gd name="T25" fmla="*/ 2147483647 h 66"/>
                  <a:gd name="T26" fmla="*/ 2147483647 w 47"/>
                  <a:gd name="T27" fmla="*/ 2147483647 h 66"/>
                  <a:gd name="T28" fmla="*/ 2147483647 w 47"/>
                  <a:gd name="T29" fmla="*/ 2147483647 h 66"/>
                  <a:gd name="T30" fmla="*/ 2147483647 w 47"/>
                  <a:gd name="T31" fmla="*/ 2147483647 h 66"/>
                  <a:gd name="T32" fmla="*/ 2147483647 w 47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66"/>
                  <a:gd name="T53" fmla="*/ 47 w 47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66">
                    <a:moveTo>
                      <a:pt x="24" y="0"/>
                    </a:moveTo>
                    <a:lnTo>
                      <a:pt x="33" y="2"/>
                    </a:lnTo>
                    <a:lnTo>
                      <a:pt x="40" y="9"/>
                    </a:lnTo>
                    <a:lnTo>
                      <a:pt x="44" y="19"/>
                    </a:lnTo>
                    <a:lnTo>
                      <a:pt x="47" y="32"/>
                    </a:lnTo>
                    <a:lnTo>
                      <a:pt x="44" y="45"/>
                    </a:lnTo>
                    <a:lnTo>
                      <a:pt x="40" y="55"/>
                    </a:lnTo>
                    <a:lnTo>
                      <a:pt x="33" y="63"/>
                    </a:lnTo>
                    <a:lnTo>
                      <a:pt x="24" y="66"/>
                    </a:lnTo>
                    <a:lnTo>
                      <a:pt x="14" y="63"/>
                    </a:lnTo>
                    <a:lnTo>
                      <a:pt x="7" y="55"/>
                    </a:lnTo>
                    <a:lnTo>
                      <a:pt x="3" y="45"/>
                    </a:lnTo>
                    <a:lnTo>
                      <a:pt x="0" y="32"/>
                    </a:lnTo>
                    <a:lnTo>
                      <a:pt x="3" y="19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1" name="Freeform 1805"/>
              <p:cNvSpPr>
                <a:spLocks/>
              </p:cNvSpPr>
              <p:nvPr/>
            </p:nvSpPr>
            <p:spPr bwMode="auto">
              <a:xfrm>
                <a:off x="4713288" y="4081463"/>
                <a:ext cx="58738" cy="74613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8" y="0"/>
                    </a:moveTo>
                    <a:lnTo>
                      <a:pt x="46" y="1"/>
                    </a:lnTo>
                    <a:lnTo>
                      <a:pt x="53" y="4"/>
                    </a:lnTo>
                    <a:lnTo>
                      <a:pt x="59" y="8"/>
                    </a:lnTo>
                    <a:lnTo>
                      <a:pt x="65" y="14"/>
                    </a:lnTo>
                    <a:lnTo>
                      <a:pt x="70" y="22"/>
                    </a:lnTo>
                    <a:lnTo>
                      <a:pt x="73" y="30"/>
                    </a:lnTo>
                    <a:lnTo>
                      <a:pt x="74" y="39"/>
                    </a:lnTo>
                    <a:lnTo>
                      <a:pt x="75" y="49"/>
                    </a:lnTo>
                    <a:lnTo>
                      <a:pt x="74" y="58"/>
                    </a:lnTo>
                    <a:lnTo>
                      <a:pt x="73" y="67"/>
                    </a:lnTo>
                    <a:lnTo>
                      <a:pt x="70" y="75"/>
                    </a:lnTo>
                    <a:lnTo>
                      <a:pt x="65" y="82"/>
                    </a:lnTo>
                    <a:lnTo>
                      <a:pt x="59" y="88"/>
                    </a:lnTo>
                    <a:lnTo>
                      <a:pt x="53" y="92"/>
                    </a:lnTo>
                    <a:lnTo>
                      <a:pt x="46" y="95"/>
                    </a:lnTo>
                    <a:lnTo>
                      <a:pt x="38" y="96"/>
                    </a:lnTo>
                    <a:lnTo>
                      <a:pt x="30" y="95"/>
                    </a:lnTo>
                    <a:lnTo>
                      <a:pt x="23" y="92"/>
                    </a:lnTo>
                    <a:lnTo>
                      <a:pt x="18" y="88"/>
                    </a:lnTo>
                    <a:lnTo>
                      <a:pt x="12" y="82"/>
                    </a:lnTo>
                    <a:lnTo>
                      <a:pt x="7" y="75"/>
                    </a:lnTo>
                    <a:lnTo>
                      <a:pt x="4" y="67"/>
                    </a:lnTo>
                    <a:lnTo>
                      <a:pt x="2" y="58"/>
                    </a:lnTo>
                    <a:lnTo>
                      <a:pt x="0" y="49"/>
                    </a:lnTo>
                    <a:lnTo>
                      <a:pt x="2" y="39"/>
                    </a:lnTo>
                    <a:lnTo>
                      <a:pt x="4" y="30"/>
                    </a:lnTo>
                    <a:lnTo>
                      <a:pt x="7" y="22"/>
                    </a:lnTo>
                    <a:lnTo>
                      <a:pt x="12" y="14"/>
                    </a:lnTo>
                    <a:lnTo>
                      <a:pt x="18" y="8"/>
                    </a:lnTo>
                    <a:lnTo>
                      <a:pt x="23" y="4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2" name="Freeform 1806"/>
              <p:cNvSpPr>
                <a:spLocks/>
              </p:cNvSpPr>
              <p:nvPr/>
            </p:nvSpPr>
            <p:spPr bwMode="auto">
              <a:xfrm>
                <a:off x="4724400" y="4092575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3" y="2"/>
                    </a:lnTo>
                    <a:lnTo>
                      <a:pt x="40" y="9"/>
                    </a:lnTo>
                    <a:lnTo>
                      <a:pt x="44" y="21"/>
                    </a:lnTo>
                    <a:lnTo>
                      <a:pt x="46" y="34"/>
                    </a:lnTo>
                    <a:lnTo>
                      <a:pt x="44" y="46"/>
                    </a:lnTo>
                    <a:lnTo>
                      <a:pt x="40" y="57"/>
                    </a:lnTo>
                    <a:lnTo>
                      <a:pt x="33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7"/>
                    </a:lnTo>
                    <a:lnTo>
                      <a:pt x="3" y="46"/>
                    </a:lnTo>
                    <a:lnTo>
                      <a:pt x="0" y="34"/>
                    </a:lnTo>
                    <a:lnTo>
                      <a:pt x="3" y="21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3" name="Freeform 1807"/>
              <p:cNvSpPr>
                <a:spLocks/>
              </p:cNvSpPr>
              <p:nvPr/>
            </p:nvSpPr>
            <p:spPr bwMode="auto">
              <a:xfrm>
                <a:off x="4519613" y="3962400"/>
                <a:ext cx="58738" cy="76200"/>
              </a:xfrm>
              <a:custGeom>
                <a:avLst/>
                <a:gdLst>
                  <a:gd name="T0" fmla="*/ 2147483647 w 75"/>
                  <a:gd name="T1" fmla="*/ 0 h 95"/>
                  <a:gd name="T2" fmla="*/ 2147483647 w 75"/>
                  <a:gd name="T3" fmla="*/ 2147483647 h 95"/>
                  <a:gd name="T4" fmla="*/ 2147483647 w 75"/>
                  <a:gd name="T5" fmla="*/ 2147483647 h 95"/>
                  <a:gd name="T6" fmla="*/ 2147483647 w 75"/>
                  <a:gd name="T7" fmla="*/ 2147483647 h 95"/>
                  <a:gd name="T8" fmla="*/ 2147483647 w 75"/>
                  <a:gd name="T9" fmla="*/ 2147483647 h 95"/>
                  <a:gd name="T10" fmla="*/ 2147483647 w 75"/>
                  <a:gd name="T11" fmla="*/ 2147483647 h 95"/>
                  <a:gd name="T12" fmla="*/ 2147483647 w 75"/>
                  <a:gd name="T13" fmla="*/ 2147483647 h 95"/>
                  <a:gd name="T14" fmla="*/ 2147483647 w 75"/>
                  <a:gd name="T15" fmla="*/ 2147483647 h 95"/>
                  <a:gd name="T16" fmla="*/ 2147483647 w 75"/>
                  <a:gd name="T17" fmla="*/ 2147483647 h 95"/>
                  <a:gd name="T18" fmla="*/ 2147483647 w 75"/>
                  <a:gd name="T19" fmla="*/ 2147483647 h 95"/>
                  <a:gd name="T20" fmla="*/ 2147483647 w 75"/>
                  <a:gd name="T21" fmla="*/ 2147483647 h 95"/>
                  <a:gd name="T22" fmla="*/ 2147483647 w 75"/>
                  <a:gd name="T23" fmla="*/ 2147483647 h 95"/>
                  <a:gd name="T24" fmla="*/ 2147483647 w 75"/>
                  <a:gd name="T25" fmla="*/ 2147483647 h 95"/>
                  <a:gd name="T26" fmla="*/ 2147483647 w 75"/>
                  <a:gd name="T27" fmla="*/ 2147483647 h 95"/>
                  <a:gd name="T28" fmla="*/ 2147483647 w 75"/>
                  <a:gd name="T29" fmla="*/ 2147483647 h 95"/>
                  <a:gd name="T30" fmla="*/ 2147483647 w 75"/>
                  <a:gd name="T31" fmla="*/ 2147483647 h 95"/>
                  <a:gd name="T32" fmla="*/ 2147483647 w 75"/>
                  <a:gd name="T33" fmla="*/ 2147483647 h 95"/>
                  <a:gd name="T34" fmla="*/ 2147483647 w 75"/>
                  <a:gd name="T35" fmla="*/ 2147483647 h 95"/>
                  <a:gd name="T36" fmla="*/ 2147483647 w 75"/>
                  <a:gd name="T37" fmla="*/ 2147483647 h 95"/>
                  <a:gd name="T38" fmla="*/ 2147483647 w 75"/>
                  <a:gd name="T39" fmla="*/ 2147483647 h 95"/>
                  <a:gd name="T40" fmla="*/ 2147483647 w 75"/>
                  <a:gd name="T41" fmla="*/ 2147483647 h 95"/>
                  <a:gd name="T42" fmla="*/ 2147483647 w 75"/>
                  <a:gd name="T43" fmla="*/ 2147483647 h 95"/>
                  <a:gd name="T44" fmla="*/ 2147483647 w 75"/>
                  <a:gd name="T45" fmla="*/ 2147483647 h 95"/>
                  <a:gd name="T46" fmla="*/ 2147483647 w 75"/>
                  <a:gd name="T47" fmla="*/ 2147483647 h 95"/>
                  <a:gd name="T48" fmla="*/ 0 w 75"/>
                  <a:gd name="T49" fmla="*/ 2147483647 h 95"/>
                  <a:gd name="T50" fmla="*/ 2147483647 w 75"/>
                  <a:gd name="T51" fmla="*/ 2147483647 h 95"/>
                  <a:gd name="T52" fmla="*/ 2147483647 w 75"/>
                  <a:gd name="T53" fmla="*/ 2147483647 h 95"/>
                  <a:gd name="T54" fmla="*/ 2147483647 w 75"/>
                  <a:gd name="T55" fmla="*/ 2147483647 h 95"/>
                  <a:gd name="T56" fmla="*/ 2147483647 w 75"/>
                  <a:gd name="T57" fmla="*/ 2147483647 h 95"/>
                  <a:gd name="T58" fmla="*/ 2147483647 w 75"/>
                  <a:gd name="T59" fmla="*/ 2147483647 h 95"/>
                  <a:gd name="T60" fmla="*/ 2147483647 w 75"/>
                  <a:gd name="T61" fmla="*/ 2147483647 h 95"/>
                  <a:gd name="T62" fmla="*/ 2147483647 w 75"/>
                  <a:gd name="T63" fmla="*/ 2147483647 h 95"/>
                  <a:gd name="T64" fmla="*/ 2147483647 w 75"/>
                  <a:gd name="T65" fmla="*/ 0 h 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5"/>
                  <a:gd name="T101" fmla="*/ 75 w 75"/>
                  <a:gd name="T102" fmla="*/ 95 h 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5">
                    <a:moveTo>
                      <a:pt x="37" y="0"/>
                    </a:moveTo>
                    <a:lnTo>
                      <a:pt x="45" y="1"/>
                    </a:lnTo>
                    <a:lnTo>
                      <a:pt x="52" y="3"/>
                    </a:lnTo>
                    <a:lnTo>
                      <a:pt x="58" y="8"/>
                    </a:lnTo>
                    <a:lnTo>
                      <a:pt x="64" y="13"/>
                    </a:lnTo>
                    <a:lnTo>
                      <a:pt x="68" y="20"/>
                    </a:lnTo>
                    <a:lnTo>
                      <a:pt x="72" y="28"/>
                    </a:lnTo>
                    <a:lnTo>
                      <a:pt x="74" y="38"/>
                    </a:lnTo>
                    <a:lnTo>
                      <a:pt x="75" y="47"/>
                    </a:lnTo>
                    <a:lnTo>
                      <a:pt x="74" y="56"/>
                    </a:lnTo>
                    <a:lnTo>
                      <a:pt x="72" y="65"/>
                    </a:lnTo>
                    <a:lnTo>
                      <a:pt x="68" y="73"/>
                    </a:lnTo>
                    <a:lnTo>
                      <a:pt x="64" y="81"/>
                    </a:lnTo>
                    <a:lnTo>
                      <a:pt x="58" y="87"/>
                    </a:lnTo>
                    <a:lnTo>
                      <a:pt x="52" y="92"/>
                    </a:lnTo>
                    <a:lnTo>
                      <a:pt x="45" y="94"/>
                    </a:lnTo>
                    <a:lnTo>
                      <a:pt x="37" y="95"/>
                    </a:lnTo>
                    <a:lnTo>
                      <a:pt x="29" y="94"/>
                    </a:lnTo>
                    <a:lnTo>
                      <a:pt x="22" y="92"/>
                    </a:lnTo>
                    <a:lnTo>
                      <a:pt x="16" y="87"/>
                    </a:lnTo>
                    <a:lnTo>
                      <a:pt x="11" y="81"/>
                    </a:lnTo>
                    <a:lnTo>
                      <a:pt x="6" y="73"/>
                    </a:lnTo>
                    <a:lnTo>
                      <a:pt x="2" y="65"/>
                    </a:lnTo>
                    <a:lnTo>
                      <a:pt x="1" y="56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2" y="28"/>
                    </a:lnTo>
                    <a:lnTo>
                      <a:pt x="6" y="20"/>
                    </a:lnTo>
                    <a:lnTo>
                      <a:pt x="11" y="13"/>
                    </a:lnTo>
                    <a:lnTo>
                      <a:pt x="16" y="8"/>
                    </a:lnTo>
                    <a:lnTo>
                      <a:pt x="22" y="3"/>
                    </a:lnTo>
                    <a:lnTo>
                      <a:pt x="29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4" name="Freeform 1808"/>
              <p:cNvSpPr>
                <a:spLocks/>
              </p:cNvSpPr>
              <p:nvPr/>
            </p:nvSpPr>
            <p:spPr bwMode="auto">
              <a:xfrm>
                <a:off x="4530725" y="3975100"/>
                <a:ext cx="36513" cy="52388"/>
              </a:xfrm>
              <a:custGeom>
                <a:avLst/>
                <a:gdLst>
                  <a:gd name="T0" fmla="*/ 2147483647 w 45"/>
                  <a:gd name="T1" fmla="*/ 0 h 65"/>
                  <a:gd name="T2" fmla="*/ 2147483647 w 45"/>
                  <a:gd name="T3" fmla="*/ 2147483647 h 65"/>
                  <a:gd name="T4" fmla="*/ 2147483647 w 45"/>
                  <a:gd name="T5" fmla="*/ 2147483647 h 65"/>
                  <a:gd name="T6" fmla="*/ 2147483647 w 45"/>
                  <a:gd name="T7" fmla="*/ 2147483647 h 65"/>
                  <a:gd name="T8" fmla="*/ 2147483647 w 45"/>
                  <a:gd name="T9" fmla="*/ 2147483647 h 65"/>
                  <a:gd name="T10" fmla="*/ 2147483647 w 45"/>
                  <a:gd name="T11" fmla="*/ 2147483647 h 65"/>
                  <a:gd name="T12" fmla="*/ 2147483647 w 45"/>
                  <a:gd name="T13" fmla="*/ 2147483647 h 65"/>
                  <a:gd name="T14" fmla="*/ 2147483647 w 45"/>
                  <a:gd name="T15" fmla="*/ 2147483647 h 65"/>
                  <a:gd name="T16" fmla="*/ 2147483647 w 45"/>
                  <a:gd name="T17" fmla="*/ 2147483647 h 65"/>
                  <a:gd name="T18" fmla="*/ 2147483647 w 45"/>
                  <a:gd name="T19" fmla="*/ 2147483647 h 65"/>
                  <a:gd name="T20" fmla="*/ 2147483647 w 45"/>
                  <a:gd name="T21" fmla="*/ 2147483647 h 65"/>
                  <a:gd name="T22" fmla="*/ 2147483647 w 45"/>
                  <a:gd name="T23" fmla="*/ 2147483647 h 65"/>
                  <a:gd name="T24" fmla="*/ 0 w 45"/>
                  <a:gd name="T25" fmla="*/ 2147483647 h 65"/>
                  <a:gd name="T26" fmla="*/ 2147483647 w 45"/>
                  <a:gd name="T27" fmla="*/ 2147483647 h 65"/>
                  <a:gd name="T28" fmla="*/ 2147483647 w 45"/>
                  <a:gd name="T29" fmla="*/ 2147483647 h 65"/>
                  <a:gd name="T30" fmla="*/ 2147483647 w 45"/>
                  <a:gd name="T31" fmla="*/ 2147483647 h 65"/>
                  <a:gd name="T32" fmla="*/ 2147483647 w 45"/>
                  <a:gd name="T33" fmla="*/ 0 h 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65"/>
                  <a:gd name="T53" fmla="*/ 45 w 45"/>
                  <a:gd name="T54" fmla="*/ 65 h 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65">
                    <a:moveTo>
                      <a:pt x="22" y="0"/>
                    </a:moveTo>
                    <a:lnTo>
                      <a:pt x="31" y="2"/>
                    </a:lnTo>
                    <a:lnTo>
                      <a:pt x="38" y="9"/>
                    </a:lnTo>
                    <a:lnTo>
                      <a:pt x="43" y="19"/>
                    </a:lnTo>
                    <a:lnTo>
                      <a:pt x="45" y="32"/>
                    </a:lnTo>
                    <a:lnTo>
                      <a:pt x="43" y="44"/>
                    </a:lnTo>
                    <a:lnTo>
                      <a:pt x="38" y="55"/>
                    </a:lnTo>
                    <a:lnTo>
                      <a:pt x="31" y="63"/>
                    </a:lnTo>
                    <a:lnTo>
                      <a:pt x="22" y="65"/>
                    </a:lnTo>
                    <a:lnTo>
                      <a:pt x="13" y="63"/>
                    </a:lnTo>
                    <a:lnTo>
                      <a:pt x="6" y="55"/>
                    </a:lnTo>
                    <a:lnTo>
                      <a:pt x="1" y="44"/>
                    </a:lnTo>
                    <a:lnTo>
                      <a:pt x="0" y="32"/>
                    </a:lnTo>
                    <a:lnTo>
                      <a:pt x="1" y="19"/>
                    </a:lnTo>
                    <a:lnTo>
                      <a:pt x="6" y="9"/>
                    </a:lnTo>
                    <a:lnTo>
                      <a:pt x="13" y="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5" name="Freeform 1809"/>
              <p:cNvSpPr>
                <a:spLocks/>
              </p:cNvSpPr>
              <p:nvPr/>
            </p:nvSpPr>
            <p:spPr bwMode="auto">
              <a:xfrm>
                <a:off x="4627563" y="4214813"/>
                <a:ext cx="60325" cy="76200"/>
              </a:xfrm>
              <a:custGeom>
                <a:avLst/>
                <a:gdLst>
                  <a:gd name="T0" fmla="*/ 2147483647 w 75"/>
                  <a:gd name="T1" fmla="*/ 0 h 95"/>
                  <a:gd name="T2" fmla="*/ 2147483647 w 75"/>
                  <a:gd name="T3" fmla="*/ 2147483647 h 95"/>
                  <a:gd name="T4" fmla="*/ 2147483647 w 75"/>
                  <a:gd name="T5" fmla="*/ 2147483647 h 95"/>
                  <a:gd name="T6" fmla="*/ 2147483647 w 75"/>
                  <a:gd name="T7" fmla="*/ 2147483647 h 95"/>
                  <a:gd name="T8" fmla="*/ 2147483647 w 75"/>
                  <a:gd name="T9" fmla="*/ 2147483647 h 95"/>
                  <a:gd name="T10" fmla="*/ 2147483647 w 75"/>
                  <a:gd name="T11" fmla="*/ 2147483647 h 95"/>
                  <a:gd name="T12" fmla="*/ 2147483647 w 75"/>
                  <a:gd name="T13" fmla="*/ 2147483647 h 95"/>
                  <a:gd name="T14" fmla="*/ 2147483647 w 75"/>
                  <a:gd name="T15" fmla="*/ 2147483647 h 95"/>
                  <a:gd name="T16" fmla="*/ 2147483647 w 75"/>
                  <a:gd name="T17" fmla="*/ 2147483647 h 95"/>
                  <a:gd name="T18" fmla="*/ 2147483647 w 75"/>
                  <a:gd name="T19" fmla="*/ 2147483647 h 95"/>
                  <a:gd name="T20" fmla="*/ 2147483647 w 75"/>
                  <a:gd name="T21" fmla="*/ 2147483647 h 95"/>
                  <a:gd name="T22" fmla="*/ 2147483647 w 75"/>
                  <a:gd name="T23" fmla="*/ 2147483647 h 95"/>
                  <a:gd name="T24" fmla="*/ 2147483647 w 75"/>
                  <a:gd name="T25" fmla="*/ 2147483647 h 95"/>
                  <a:gd name="T26" fmla="*/ 2147483647 w 75"/>
                  <a:gd name="T27" fmla="*/ 2147483647 h 95"/>
                  <a:gd name="T28" fmla="*/ 2147483647 w 75"/>
                  <a:gd name="T29" fmla="*/ 2147483647 h 95"/>
                  <a:gd name="T30" fmla="*/ 2147483647 w 75"/>
                  <a:gd name="T31" fmla="*/ 2147483647 h 95"/>
                  <a:gd name="T32" fmla="*/ 2147483647 w 75"/>
                  <a:gd name="T33" fmla="*/ 2147483647 h 95"/>
                  <a:gd name="T34" fmla="*/ 2147483647 w 75"/>
                  <a:gd name="T35" fmla="*/ 2147483647 h 95"/>
                  <a:gd name="T36" fmla="*/ 2147483647 w 75"/>
                  <a:gd name="T37" fmla="*/ 2147483647 h 95"/>
                  <a:gd name="T38" fmla="*/ 2147483647 w 75"/>
                  <a:gd name="T39" fmla="*/ 2147483647 h 95"/>
                  <a:gd name="T40" fmla="*/ 2147483647 w 75"/>
                  <a:gd name="T41" fmla="*/ 2147483647 h 95"/>
                  <a:gd name="T42" fmla="*/ 2147483647 w 75"/>
                  <a:gd name="T43" fmla="*/ 2147483647 h 95"/>
                  <a:gd name="T44" fmla="*/ 2147483647 w 75"/>
                  <a:gd name="T45" fmla="*/ 2147483647 h 95"/>
                  <a:gd name="T46" fmla="*/ 2147483647 w 75"/>
                  <a:gd name="T47" fmla="*/ 2147483647 h 95"/>
                  <a:gd name="T48" fmla="*/ 0 w 75"/>
                  <a:gd name="T49" fmla="*/ 2147483647 h 95"/>
                  <a:gd name="T50" fmla="*/ 2147483647 w 75"/>
                  <a:gd name="T51" fmla="*/ 2147483647 h 95"/>
                  <a:gd name="T52" fmla="*/ 2147483647 w 75"/>
                  <a:gd name="T53" fmla="*/ 2147483647 h 95"/>
                  <a:gd name="T54" fmla="*/ 2147483647 w 75"/>
                  <a:gd name="T55" fmla="*/ 2147483647 h 95"/>
                  <a:gd name="T56" fmla="*/ 2147483647 w 75"/>
                  <a:gd name="T57" fmla="*/ 2147483647 h 95"/>
                  <a:gd name="T58" fmla="*/ 2147483647 w 75"/>
                  <a:gd name="T59" fmla="*/ 2147483647 h 95"/>
                  <a:gd name="T60" fmla="*/ 2147483647 w 75"/>
                  <a:gd name="T61" fmla="*/ 2147483647 h 95"/>
                  <a:gd name="T62" fmla="*/ 2147483647 w 75"/>
                  <a:gd name="T63" fmla="*/ 2147483647 h 95"/>
                  <a:gd name="T64" fmla="*/ 2147483647 w 75"/>
                  <a:gd name="T65" fmla="*/ 0 h 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5"/>
                  <a:gd name="T101" fmla="*/ 75 w 75"/>
                  <a:gd name="T102" fmla="*/ 95 h 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5">
                    <a:moveTo>
                      <a:pt x="38" y="0"/>
                    </a:moveTo>
                    <a:lnTo>
                      <a:pt x="46" y="1"/>
                    </a:lnTo>
                    <a:lnTo>
                      <a:pt x="53" y="3"/>
                    </a:lnTo>
                    <a:lnTo>
                      <a:pt x="59" y="8"/>
                    </a:lnTo>
                    <a:lnTo>
                      <a:pt x="65" y="13"/>
                    </a:lnTo>
                    <a:lnTo>
                      <a:pt x="69" y="20"/>
                    </a:lnTo>
                    <a:lnTo>
                      <a:pt x="73" y="28"/>
                    </a:lnTo>
                    <a:lnTo>
                      <a:pt x="74" y="38"/>
                    </a:lnTo>
                    <a:lnTo>
                      <a:pt x="75" y="47"/>
                    </a:lnTo>
                    <a:lnTo>
                      <a:pt x="74" y="56"/>
                    </a:lnTo>
                    <a:lnTo>
                      <a:pt x="73" y="65"/>
                    </a:lnTo>
                    <a:lnTo>
                      <a:pt x="69" y="73"/>
                    </a:lnTo>
                    <a:lnTo>
                      <a:pt x="65" y="81"/>
                    </a:lnTo>
                    <a:lnTo>
                      <a:pt x="59" y="87"/>
                    </a:lnTo>
                    <a:lnTo>
                      <a:pt x="53" y="92"/>
                    </a:lnTo>
                    <a:lnTo>
                      <a:pt x="46" y="94"/>
                    </a:lnTo>
                    <a:lnTo>
                      <a:pt x="38" y="95"/>
                    </a:lnTo>
                    <a:lnTo>
                      <a:pt x="30" y="94"/>
                    </a:lnTo>
                    <a:lnTo>
                      <a:pt x="23" y="92"/>
                    </a:lnTo>
                    <a:lnTo>
                      <a:pt x="18" y="87"/>
                    </a:lnTo>
                    <a:lnTo>
                      <a:pt x="12" y="81"/>
                    </a:lnTo>
                    <a:lnTo>
                      <a:pt x="7" y="73"/>
                    </a:lnTo>
                    <a:lnTo>
                      <a:pt x="4" y="65"/>
                    </a:lnTo>
                    <a:lnTo>
                      <a:pt x="1" y="56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4" y="28"/>
                    </a:lnTo>
                    <a:lnTo>
                      <a:pt x="7" y="20"/>
                    </a:lnTo>
                    <a:lnTo>
                      <a:pt x="12" y="13"/>
                    </a:lnTo>
                    <a:lnTo>
                      <a:pt x="18" y="8"/>
                    </a:lnTo>
                    <a:lnTo>
                      <a:pt x="23" y="3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6" name="Freeform 1810"/>
              <p:cNvSpPr>
                <a:spLocks/>
              </p:cNvSpPr>
              <p:nvPr/>
            </p:nvSpPr>
            <p:spPr bwMode="auto">
              <a:xfrm>
                <a:off x="4640263" y="4225925"/>
                <a:ext cx="36513" cy="53975"/>
              </a:xfrm>
              <a:custGeom>
                <a:avLst/>
                <a:gdLst>
                  <a:gd name="T0" fmla="*/ 2147483647 w 46"/>
                  <a:gd name="T1" fmla="*/ 0 h 67"/>
                  <a:gd name="T2" fmla="*/ 2147483647 w 46"/>
                  <a:gd name="T3" fmla="*/ 2147483647 h 67"/>
                  <a:gd name="T4" fmla="*/ 2147483647 w 46"/>
                  <a:gd name="T5" fmla="*/ 2147483647 h 67"/>
                  <a:gd name="T6" fmla="*/ 2147483647 w 46"/>
                  <a:gd name="T7" fmla="*/ 2147483647 h 67"/>
                  <a:gd name="T8" fmla="*/ 2147483647 w 46"/>
                  <a:gd name="T9" fmla="*/ 2147483647 h 67"/>
                  <a:gd name="T10" fmla="*/ 2147483647 w 46"/>
                  <a:gd name="T11" fmla="*/ 2147483647 h 67"/>
                  <a:gd name="T12" fmla="*/ 2147483647 w 46"/>
                  <a:gd name="T13" fmla="*/ 2147483647 h 67"/>
                  <a:gd name="T14" fmla="*/ 2147483647 w 46"/>
                  <a:gd name="T15" fmla="*/ 2147483647 h 67"/>
                  <a:gd name="T16" fmla="*/ 2147483647 w 46"/>
                  <a:gd name="T17" fmla="*/ 2147483647 h 67"/>
                  <a:gd name="T18" fmla="*/ 2147483647 w 46"/>
                  <a:gd name="T19" fmla="*/ 2147483647 h 67"/>
                  <a:gd name="T20" fmla="*/ 2147483647 w 46"/>
                  <a:gd name="T21" fmla="*/ 2147483647 h 67"/>
                  <a:gd name="T22" fmla="*/ 2147483647 w 46"/>
                  <a:gd name="T23" fmla="*/ 2147483647 h 67"/>
                  <a:gd name="T24" fmla="*/ 0 w 46"/>
                  <a:gd name="T25" fmla="*/ 2147483647 h 67"/>
                  <a:gd name="T26" fmla="*/ 2147483647 w 46"/>
                  <a:gd name="T27" fmla="*/ 2147483647 h 67"/>
                  <a:gd name="T28" fmla="*/ 2147483647 w 46"/>
                  <a:gd name="T29" fmla="*/ 2147483647 h 67"/>
                  <a:gd name="T30" fmla="*/ 2147483647 w 46"/>
                  <a:gd name="T31" fmla="*/ 2147483647 h 67"/>
                  <a:gd name="T32" fmla="*/ 2147483647 w 46"/>
                  <a:gd name="T33" fmla="*/ 0 h 6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7"/>
                  <a:gd name="T53" fmla="*/ 46 w 46"/>
                  <a:gd name="T54" fmla="*/ 67 h 6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7">
                    <a:moveTo>
                      <a:pt x="23" y="0"/>
                    </a:moveTo>
                    <a:lnTo>
                      <a:pt x="32" y="3"/>
                    </a:lnTo>
                    <a:lnTo>
                      <a:pt x="39" y="10"/>
                    </a:lnTo>
                    <a:lnTo>
                      <a:pt x="44" y="21"/>
                    </a:lnTo>
                    <a:lnTo>
                      <a:pt x="46" y="34"/>
                    </a:lnTo>
                    <a:lnTo>
                      <a:pt x="44" y="47"/>
                    </a:lnTo>
                    <a:lnTo>
                      <a:pt x="39" y="57"/>
                    </a:lnTo>
                    <a:lnTo>
                      <a:pt x="32" y="65"/>
                    </a:lnTo>
                    <a:lnTo>
                      <a:pt x="23" y="67"/>
                    </a:lnTo>
                    <a:lnTo>
                      <a:pt x="14" y="65"/>
                    </a:lnTo>
                    <a:lnTo>
                      <a:pt x="7" y="57"/>
                    </a:lnTo>
                    <a:lnTo>
                      <a:pt x="3" y="47"/>
                    </a:lnTo>
                    <a:lnTo>
                      <a:pt x="0" y="34"/>
                    </a:lnTo>
                    <a:lnTo>
                      <a:pt x="3" y="21"/>
                    </a:lnTo>
                    <a:lnTo>
                      <a:pt x="7" y="10"/>
                    </a:lnTo>
                    <a:lnTo>
                      <a:pt x="14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7" name="Freeform 1811"/>
              <p:cNvSpPr>
                <a:spLocks/>
              </p:cNvSpPr>
              <p:nvPr/>
            </p:nvSpPr>
            <p:spPr bwMode="auto">
              <a:xfrm>
                <a:off x="4505325" y="3521075"/>
                <a:ext cx="58738" cy="76200"/>
              </a:xfrm>
              <a:custGeom>
                <a:avLst/>
                <a:gdLst>
                  <a:gd name="T0" fmla="*/ 2147483647 w 75"/>
                  <a:gd name="T1" fmla="*/ 0 h 94"/>
                  <a:gd name="T2" fmla="*/ 2147483647 w 75"/>
                  <a:gd name="T3" fmla="*/ 2147483647 h 94"/>
                  <a:gd name="T4" fmla="*/ 2147483647 w 75"/>
                  <a:gd name="T5" fmla="*/ 2147483647 h 94"/>
                  <a:gd name="T6" fmla="*/ 2147483647 w 75"/>
                  <a:gd name="T7" fmla="*/ 2147483647 h 94"/>
                  <a:gd name="T8" fmla="*/ 2147483647 w 75"/>
                  <a:gd name="T9" fmla="*/ 2147483647 h 94"/>
                  <a:gd name="T10" fmla="*/ 2147483647 w 75"/>
                  <a:gd name="T11" fmla="*/ 2147483647 h 94"/>
                  <a:gd name="T12" fmla="*/ 2147483647 w 75"/>
                  <a:gd name="T13" fmla="*/ 2147483647 h 94"/>
                  <a:gd name="T14" fmla="*/ 2147483647 w 75"/>
                  <a:gd name="T15" fmla="*/ 2147483647 h 94"/>
                  <a:gd name="T16" fmla="*/ 2147483647 w 75"/>
                  <a:gd name="T17" fmla="*/ 2147483647 h 94"/>
                  <a:gd name="T18" fmla="*/ 2147483647 w 75"/>
                  <a:gd name="T19" fmla="*/ 2147483647 h 94"/>
                  <a:gd name="T20" fmla="*/ 2147483647 w 75"/>
                  <a:gd name="T21" fmla="*/ 2147483647 h 94"/>
                  <a:gd name="T22" fmla="*/ 2147483647 w 75"/>
                  <a:gd name="T23" fmla="*/ 2147483647 h 94"/>
                  <a:gd name="T24" fmla="*/ 2147483647 w 75"/>
                  <a:gd name="T25" fmla="*/ 2147483647 h 94"/>
                  <a:gd name="T26" fmla="*/ 2147483647 w 75"/>
                  <a:gd name="T27" fmla="*/ 2147483647 h 94"/>
                  <a:gd name="T28" fmla="*/ 2147483647 w 75"/>
                  <a:gd name="T29" fmla="*/ 2147483647 h 94"/>
                  <a:gd name="T30" fmla="*/ 2147483647 w 75"/>
                  <a:gd name="T31" fmla="*/ 2147483647 h 94"/>
                  <a:gd name="T32" fmla="*/ 2147483647 w 75"/>
                  <a:gd name="T33" fmla="*/ 2147483647 h 94"/>
                  <a:gd name="T34" fmla="*/ 2147483647 w 75"/>
                  <a:gd name="T35" fmla="*/ 2147483647 h 94"/>
                  <a:gd name="T36" fmla="*/ 2147483647 w 75"/>
                  <a:gd name="T37" fmla="*/ 2147483647 h 94"/>
                  <a:gd name="T38" fmla="*/ 2147483647 w 75"/>
                  <a:gd name="T39" fmla="*/ 2147483647 h 94"/>
                  <a:gd name="T40" fmla="*/ 2147483647 w 75"/>
                  <a:gd name="T41" fmla="*/ 2147483647 h 94"/>
                  <a:gd name="T42" fmla="*/ 2147483647 w 75"/>
                  <a:gd name="T43" fmla="*/ 2147483647 h 94"/>
                  <a:gd name="T44" fmla="*/ 2147483647 w 75"/>
                  <a:gd name="T45" fmla="*/ 2147483647 h 94"/>
                  <a:gd name="T46" fmla="*/ 2147483647 w 75"/>
                  <a:gd name="T47" fmla="*/ 2147483647 h 94"/>
                  <a:gd name="T48" fmla="*/ 0 w 75"/>
                  <a:gd name="T49" fmla="*/ 2147483647 h 94"/>
                  <a:gd name="T50" fmla="*/ 2147483647 w 75"/>
                  <a:gd name="T51" fmla="*/ 2147483647 h 94"/>
                  <a:gd name="T52" fmla="*/ 2147483647 w 75"/>
                  <a:gd name="T53" fmla="*/ 2147483647 h 94"/>
                  <a:gd name="T54" fmla="*/ 2147483647 w 75"/>
                  <a:gd name="T55" fmla="*/ 2147483647 h 94"/>
                  <a:gd name="T56" fmla="*/ 2147483647 w 75"/>
                  <a:gd name="T57" fmla="*/ 2147483647 h 94"/>
                  <a:gd name="T58" fmla="*/ 2147483647 w 75"/>
                  <a:gd name="T59" fmla="*/ 2147483647 h 94"/>
                  <a:gd name="T60" fmla="*/ 2147483647 w 75"/>
                  <a:gd name="T61" fmla="*/ 2147483647 h 94"/>
                  <a:gd name="T62" fmla="*/ 2147483647 w 75"/>
                  <a:gd name="T63" fmla="*/ 2147483647 h 94"/>
                  <a:gd name="T64" fmla="*/ 2147483647 w 75"/>
                  <a:gd name="T65" fmla="*/ 0 h 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4"/>
                  <a:gd name="T101" fmla="*/ 75 w 75"/>
                  <a:gd name="T102" fmla="*/ 94 h 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4">
                    <a:moveTo>
                      <a:pt x="38" y="0"/>
                    </a:moveTo>
                    <a:lnTo>
                      <a:pt x="46" y="1"/>
                    </a:lnTo>
                    <a:lnTo>
                      <a:pt x="53" y="3"/>
                    </a:lnTo>
                    <a:lnTo>
                      <a:pt x="59" y="8"/>
                    </a:lnTo>
                    <a:lnTo>
                      <a:pt x="64" y="14"/>
                    </a:lnTo>
                    <a:lnTo>
                      <a:pt x="69" y="21"/>
                    </a:lnTo>
                    <a:lnTo>
                      <a:pt x="72" y="29"/>
                    </a:lnTo>
                    <a:lnTo>
                      <a:pt x="74" y="38"/>
                    </a:lnTo>
                    <a:lnTo>
                      <a:pt x="75" y="47"/>
                    </a:lnTo>
                    <a:lnTo>
                      <a:pt x="74" y="56"/>
                    </a:lnTo>
                    <a:lnTo>
                      <a:pt x="72" y="66"/>
                    </a:lnTo>
                    <a:lnTo>
                      <a:pt x="69" y="74"/>
                    </a:lnTo>
                    <a:lnTo>
                      <a:pt x="64" y="81"/>
                    </a:lnTo>
                    <a:lnTo>
                      <a:pt x="59" y="86"/>
                    </a:lnTo>
                    <a:lnTo>
                      <a:pt x="53" y="91"/>
                    </a:lnTo>
                    <a:lnTo>
                      <a:pt x="46" y="93"/>
                    </a:lnTo>
                    <a:lnTo>
                      <a:pt x="38" y="94"/>
                    </a:lnTo>
                    <a:lnTo>
                      <a:pt x="30" y="93"/>
                    </a:lnTo>
                    <a:lnTo>
                      <a:pt x="23" y="91"/>
                    </a:lnTo>
                    <a:lnTo>
                      <a:pt x="17" y="86"/>
                    </a:lnTo>
                    <a:lnTo>
                      <a:pt x="11" y="81"/>
                    </a:lnTo>
                    <a:lnTo>
                      <a:pt x="7" y="74"/>
                    </a:lnTo>
                    <a:lnTo>
                      <a:pt x="3" y="66"/>
                    </a:lnTo>
                    <a:lnTo>
                      <a:pt x="1" y="56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3" y="29"/>
                    </a:lnTo>
                    <a:lnTo>
                      <a:pt x="7" y="21"/>
                    </a:lnTo>
                    <a:lnTo>
                      <a:pt x="11" y="14"/>
                    </a:lnTo>
                    <a:lnTo>
                      <a:pt x="17" y="8"/>
                    </a:lnTo>
                    <a:lnTo>
                      <a:pt x="23" y="3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8" name="Freeform 1812"/>
              <p:cNvSpPr>
                <a:spLocks/>
              </p:cNvSpPr>
              <p:nvPr/>
            </p:nvSpPr>
            <p:spPr bwMode="auto">
              <a:xfrm>
                <a:off x="4516438" y="3532188"/>
                <a:ext cx="36513" cy="53975"/>
              </a:xfrm>
              <a:custGeom>
                <a:avLst/>
                <a:gdLst>
                  <a:gd name="T0" fmla="*/ 2147483647 w 45"/>
                  <a:gd name="T1" fmla="*/ 0 h 67"/>
                  <a:gd name="T2" fmla="*/ 2147483647 w 45"/>
                  <a:gd name="T3" fmla="*/ 2147483647 h 67"/>
                  <a:gd name="T4" fmla="*/ 2147483647 w 45"/>
                  <a:gd name="T5" fmla="*/ 2147483647 h 67"/>
                  <a:gd name="T6" fmla="*/ 2147483647 w 45"/>
                  <a:gd name="T7" fmla="*/ 2147483647 h 67"/>
                  <a:gd name="T8" fmla="*/ 2147483647 w 45"/>
                  <a:gd name="T9" fmla="*/ 2147483647 h 67"/>
                  <a:gd name="T10" fmla="*/ 2147483647 w 45"/>
                  <a:gd name="T11" fmla="*/ 2147483647 h 67"/>
                  <a:gd name="T12" fmla="*/ 2147483647 w 45"/>
                  <a:gd name="T13" fmla="*/ 2147483647 h 67"/>
                  <a:gd name="T14" fmla="*/ 2147483647 w 45"/>
                  <a:gd name="T15" fmla="*/ 2147483647 h 67"/>
                  <a:gd name="T16" fmla="*/ 2147483647 w 45"/>
                  <a:gd name="T17" fmla="*/ 2147483647 h 67"/>
                  <a:gd name="T18" fmla="*/ 2147483647 w 45"/>
                  <a:gd name="T19" fmla="*/ 2147483647 h 67"/>
                  <a:gd name="T20" fmla="*/ 2147483647 w 45"/>
                  <a:gd name="T21" fmla="*/ 2147483647 h 67"/>
                  <a:gd name="T22" fmla="*/ 2147483647 w 45"/>
                  <a:gd name="T23" fmla="*/ 2147483647 h 67"/>
                  <a:gd name="T24" fmla="*/ 0 w 45"/>
                  <a:gd name="T25" fmla="*/ 2147483647 h 67"/>
                  <a:gd name="T26" fmla="*/ 2147483647 w 45"/>
                  <a:gd name="T27" fmla="*/ 2147483647 h 67"/>
                  <a:gd name="T28" fmla="*/ 2147483647 w 45"/>
                  <a:gd name="T29" fmla="*/ 2147483647 h 67"/>
                  <a:gd name="T30" fmla="*/ 2147483647 w 45"/>
                  <a:gd name="T31" fmla="*/ 2147483647 h 67"/>
                  <a:gd name="T32" fmla="*/ 2147483647 w 45"/>
                  <a:gd name="T33" fmla="*/ 0 h 6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67"/>
                  <a:gd name="T53" fmla="*/ 45 w 45"/>
                  <a:gd name="T54" fmla="*/ 67 h 6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67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4" y="21"/>
                    </a:lnTo>
                    <a:lnTo>
                      <a:pt x="45" y="33"/>
                    </a:lnTo>
                    <a:lnTo>
                      <a:pt x="44" y="46"/>
                    </a:lnTo>
                    <a:lnTo>
                      <a:pt x="39" y="56"/>
                    </a:lnTo>
                    <a:lnTo>
                      <a:pt x="32" y="64"/>
                    </a:lnTo>
                    <a:lnTo>
                      <a:pt x="23" y="67"/>
                    </a:lnTo>
                    <a:lnTo>
                      <a:pt x="14" y="64"/>
                    </a:lnTo>
                    <a:lnTo>
                      <a:pt x="7" y="56"/>
                    </a:lnTo>
                    <a:lnTo>
                      <a:pt x="2" y="46"/>
                    </a:lnTo>
                    <a:lnTo>
                      <a:pt x="0" y="33"/>
                    </a:lnTo>
                    <a:lnTo>
                      <a:pt x="2" y="21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9" name="Freeform 1813"/>
              <p:cNvSpPr>
                <a:spLocks/>
              </p:cNvSpPr>
              <p:nvPr/>
            </p:nvSpPr>
            <p:spPr bwMode="auto">
              <a:xfrm>
                <a:off x="4645025" y="3622675"/>
                <a:ext cx="58738" cy="76200"/>
              </a:xfrm>
              <a:custGeom>
                <a:avLst/>
                <a:gdLst>
                  <a:gd name="T0" fmla="*/ 2147483647 w 75"/>
                  <a:gd name="T1" fmla="*/ 0 h 95"/>
                  <a:gd name="T2" fmla="*/ 2147483647 w 75"/>
                  <a:gd name="T3" fmla="*/ 2147483647 h 95"/>
                  <a:gd name="T4" fmla="*/ 2147483647 w 75"/>
                  <a:gd name="T5" fmla="*/ 2147483647 h 95"/>
                  <a:gd name="T6" fmla="*/ 2147483647 w 75"/>
                  <a:gd name="T7" fmla="*/ 2147483647 h 95"/>
                  <a:gd name="T8" fmla="*/ 2147483647 w 75"/>
                  <a:gd name="T9" fmla="*/ 2147483647 h 95"/>
                  <a:gd name="T10" fmla="*/ 2147483647 w 75"/>
                  <a:gd name="T11" fmla="*/ 2147483647 h 95"/>
                  <a:gd name="T12" fmla="*/ 2147483647 w 75"/>
                  <a:gd name="T13" fmla="*/ 2147483647 h 95"/>
                  <a:gd name="T14" fmla="*/ 2147483647 w 75"/>
                  <a:gd name="T15" fmla="*/ 2147483647 h 95"/>
                  <a:gd name="T16" fmla="*/ 2147483647 w 75"/>
                  <a:gd name="T17" fmla="*/ 2147483647 h 95"/>
                  <a:gd name="T18" fmla="*/ 2147483647 w 75"/>
                  <a:gd name="T19" fmla="*/ 2147483647 h 95"/>
                  <a:gd name="T20" fmla="*/ 2147483647 w 75"/>
                  <a:gd name="T21" fmla="*/ 2147483647 h 95"/>
                  <a:gd name="T22" fmla="*/ 2147483647 w 75"/>
                  <a:gd name="T23" fmla="*/ 2147483647 h 95"/>
                  <a:gd name="T24" fmla="*/ 2147483647 w 75"/>
                  <a:gd name="T25" fmla="*/ 2147483647 h 95"/>
                  <a:gd name="T26" fmla="*/ 2147483647 w 75"/>
                  <a:gd name="T27" fmla="*/ 2147483647 h 95"/>
                  <a:gd name="T28" fmla="*/ 2147483647 w 75"/>
                  <a:gd name="T29" fmla="*/ 2147483647 h 95"/>
                  <a:gd name="T30" fmla="*/ 2147483647 w 75"/>
                  <a:gd name="T31" fmla="*/ 2147483647 h 95"/>
                  <a:gd name="T32" fmla="*/ 2147483647 w 75"/>
                  <a:gd name="T33" fmla="*/ 2147483647 h 95"/>
                  <a:gd name="T34" fmla="*/ 2147483647 w 75"/>
                  <a:gd name="T35" fmla="*/ 2147483647 h 95"/>
                  <a:gd name="T36" fmla="*/ 2147483647 w 75"/>
                  <a:gd name="T37" fmla="*/ 2147483647 h 95"/>
                  <a:gd name="T38" fmla="*/ 2147483647 w 75"/>
                  <a:gd name="T39" fmla="*/ 2147483647 h 95"/>
                  <a:gd name="T40" fmla="*/ 2147483647 w 75"/>
                  <a:gd name="T41" fmla="*/ 2147483647 h 95"/>
                  <a:gd name="T42" fmla="*/ 2147483647 w 75"/>
                  <a:gd name="T43" fmla="*/ 2147483647 h 95"/>
                  <a:gd name="T44" fmla="*/ 2147483647 w 75"/>
                  <a:gd name="T45" fmla="*/ 2147483647 h 95"/>
                  <a:gd name="T46" fmla="*/ 2147483647 w 75"/>
                  <a:gd name="T47" fmla="*/ 2147483647 h 95"/>
                  <a:gd name="T48" fmla="*/ 0 w 75"/>
                  <a:gd name="T49" fmla="*/ 2147483647 h 95"/>
                  <a:gd name="T50" fmla="*/ 2147483647 w 75"/>
                  <a:gd name="T51" fmla="*/ 2147483647 h 95"/>
                  <a:gd name="T52" fmla="*/ 2147483647 w 75"/>
                  <a:gd name="T53" fmla="*/ 2147483647 h 95"/>
                  <a:gd name="T54" fmla="*/ 2147483647 w 75"/>
                  <a:gd name="T55" fmla="*/ 2147483647 h 95"/>
                  <a:gd name="T56" fmla="*/ 2147483647 w 75"/>
                  <a:gd name="T57" fmla="*/ 2147483647 h 95"/>
                  <a:gd name="T58" fmla="*/ 2147483647 w 75"/>
                  <a:gd name="T59" fmla="*/ 2147483647 h 95"/>
                  <a:gd name="T60" fmla="*/ 2147483647 w 75"/>
                  <a:gd name="T61" fmla="*/ 2147483647 h 95"/>
                  <a:gd name="T62" fmla="*/ 2147483647 w 75"/>
                  <a:gd name="T63" fmla="*/ 2147483647 h 95"/>
                  <a:gd name="T64" fmla="*/ 2147483647 w 75"/>
                  <a:gd name="T65" fmla="*/ 0 h 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5"/>
                  <a:gd name="T101" fmla="*/ 75 w 75"/>
                  <a:gd name="T102" fmla="*/ 95 h 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5">
                    <a:moveTo>
                      <a:pt x="37" y="0"/>
                    </a:moveTo>
                    <a:lnTo>
                      <a:pt x="45" y="1"/>
                    </a:lnTo>
                    <a:lnTo>
                      <a:pt x="52" y="3"/>
                    </a:lnTo>
                    <a:lnTo>
                      <a:pt x="58" y="8"/>
                    </a:lnTo>
                    <a:lnTo>
                      <a:pt x="63" y="14"/>
                    </a:lnTo>
                    <a:lnTo>
                      <a:pt x="68" y="22"/>
                    </a:lnTo>
                    <a:lnTo>
                      <a:pt x="71" y="30"/>
                    </a:lnTo>
                    <a:lnTo>
                      <a:pt x="74" y="39"/>
                    </a:lnTo>
                    <a:lnTo>
                      <a:pt x="75" y="48"/>
                    </a:lnTo>
                    <a:lnTo>
                      <a:pt x="74" y="57"/>
                    </a:lnTo>
                    <a:lnTo>
                      <a:pt x="71" y="67"/>
                    </a:lnTo>
                    <a:lnTo>
                      <a:pt x="68" y="75"/>
                    </a:lnTo>
                    <a:lnTo>
                      <a:pt x="63" y="82"/>
                    </a:lnTo>
                    <a:lnTo>
                      <a:pt x="58" y="87"/>
                    </a:lnTo>
                    <a:lnTo>
                      <a:pt x="52" y="92"/>
                    </a:lnTo>
                    <a:lnTo>
                      <a:pt x="45" y="94"/>
                    </a:lnTo>
                    <a:lnTo>
                      <a:pt x="37" y="95"/>
                    </a:lnTo>
                    <a:lnTo>
                      <a:pt x="29" y="94"/>
                    </a:lnTo>
                    <a:lnTo>
                      <a:pt x="22" y="92"/>
                    </a:lnTo>
                    <a:lnTo>
                      <a:pt x="16" y="87"/>
                    </a:lnTo>
                    <a:lnTo>
                      <a:pt x="10" y="82"/>
                    </a:lnTo>
                    <a:lnTo>
                      <a:pt x="6" y="75"/>
                    </a:lnTo>
                    <a:lnTo>
                      <a:pt x="2" y="67"/>
                    </a:lnTo>
                    <a:lnTo>
                      <a:pt x="1" y="57"/>
                    </a:lnTo>
                    <a:lnTo>
                      <a:pt x="0" y="48"/>
                    </a:lnTo>
                    <a:lnTo>
                      <a:pt x="1" y="39"/>
                    </a:lnTo>
                    <a:lnTo>
                      <a:pt x="2" y="30"/>
                    </a:lnTo>
                    <a:lnTo>
                      <a:pt x="6" y="22"/>
                    </a:lnTo>
                    <a:lnTo>
                      <a:pt x="10" y="14"/>
                    </a:lnTo>
                    <a:lnTo>
                      <a:pt x="16" y="8"/>
                    </a:lnTo>
                    <a:lnTo>
                      <a:pt x="22" y="3"/>
                    </a:lnTo>
                    <a:lnTo>
                      <a:pt x="29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0" name="Freeform 1814"/>
              <p:cNvSpPr>
                <a:spLocks/>
              </p:cNvSpPr>
              <p:nvPr/>
            </p:nvSpPr>
            <p:spPr bwMode="auto">
              <a:xfrm>
                <a:off x="4654550" y="3633788"/>
                <a:ext cx="36513" cy="52388"/>
              </a:xfrm>
              <a:custGeom>
                <a:avLst/>
                <a:gdLst>
                  <a:gd name="T0" fmla="*/ 2147483647 w 46"/>
                  <a:gd name="T1" fmla="*/ 0 h 65"/>
                  <a:gd name="T2" fmla="*/ 2147483647 w 46"/>
                  <a:gd name="T3" fmla="*/ 2147483647 h 65"/>
                  <a:gd name="T4" fmla="*/ 2147483647 w 46"/>
                  <a:gd name="T5" fmla="*/ 2147483647 h 65"/>
                  <a:gd name="T6" fmla="*/ 2147483647 w 46"/>
                  <a:gd name="T7" fmla="*/ 2147483647 h 65"/>
                  <a:gd name="T8" fmla="*/ 2147483647 w 46"/>
                  <a:gd name="T9" fmla="*/ 2147483647 h 65"/>
                  <a:gd name="T10" fmla="*/ 2147483647 w 46"/>
                  <a:gd name="T11" fmla="*/ 2147483647 h 65"/>
                  <a:gd name="T12" fmla="*/ 2147483647 w 46"/>
                  <a:gd name="T13" fmla="*/ 2147483647 h 65"/>
                  <a:gd name="T14" fmla="*/ 2147483647 w 46"/>
                  <a:gd name="T15" fmla="*/ 2147483647 h 65"/>
                  <a:gd name="T16" fmla="*/ 2147483647 w 46"/>
                  <a:gd name="T17" fmla="*/ 2147483647 h 65"/>
                  <a:gd name="T18" fmla="*/ 2147483647 w 46"/>
                  <a:gd name="T19" fmla="*/ 2147483647 h 65"/>
                  <a:gd name="T20" fmla="*/ 2147483647 w 46"/>
                  <a:gd name="T21" fmla="*/ 2147483647 h 65"/>
                  <a:gd name="T22" fmla="*/ 2147483647 w 46"/>
                  <a:gd name="T23" fmla="*/ 2147483647 h 65"/>
                  <a:gd name="T24" fmla="*/ 0 w 46"/>
                  <a:gd name="T25" fmla="*/ 2147483647 h 65"/>
                  <a:gd name="T26" fmla="*/ 2147483647 w 46"/>
                  <a:gd name="T27" fmla="*/ 2147483647 h 65"/>
                  <a:gd name="T28" fmla="*/ 2147483647 w 46"/>
                  <a:gd name="T29" fmla="*/ 2147483647 h 65"/>
                  <a:gd name="T30" fmla="*/ 2147483647 w 46"/>
                  <a:gd name="T31" fmla="*/ 2147483647 h 65"/>
                  <a:gd name="T32" fmla="*/ 2147483647 w 46"/>
                  <a:gd name="T33" fmla="*/ 0 h 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5"/>
                  <a:gd name="T53" fmla="*/ 46 w 46"/>
                  <a:gd name="T54" fmla="*/ 65 h 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5">
                    <a:moveTo>
                      <a:pt x="23" y="0"/>
                    </a:moveTo>
                    <a:lnTo>
                      <a:pt x="32" y="2"/>
                    </a:lnTo>
                    <a:lnTo>
                      <a:pt x="39" y="9"/>
                    </a:lnTo>
                    <a:lnTo>
                      <a:pt x="44" y="20"/>
                    </a:lnTo>
                    <a:lnTo>
                      <a:pt x="46" y="33"/>
                    </a:lnTo>
                    <a:lnTo>
                      <a:pt x="44" y="46"/>
                    </a:lnTo>
                    <a:lnTo>
                      <a:pt x="39" y="56"/>
                    </a:lnTo>
                    <a:lnTo>
                      <a:pt x="32" y="63"/>
                    </a:lnTo>
                    <a:lnTo>
                      <a:pt x="23" y="65"/>
                    </a:lnTo>
                    <a:lnTo>
                      <a:pt x="14" y="63"/>
                    </a:lnTo>
                    <a:lnTo>
                      <a:pt x="7" y="56"/>
                    </a:lnTo>
                    <a:lnTo>
                      <a:pt x="2" y="46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1" name="Freeform 1815"/>
              <p:cNvSpPr>
                <a:spLocks/>
              </p:cNvSpPr>
              <p:nvPr/>
            </p:nvSpPr>
            <p:spPr bwMode="auto">
              <a:xfrm>
                <a:off x="4700588" y="3727450"/>
                <a:ext cx="60325" cy="74613"/>
              </a:xfrm>
              <a:custGeom>
                <a:avLst/>
                <a:gdLst>
                  <a:gd name="T0" fmla="*/ 2147483647 w 75"/>
                  <a:gd name="T1" fmla="*/ 0 h 96"/>
                  <a:gd name="T2" fmla="*/ 2147483647 w 75"/>
                  <a:gd name="T3" fmla="*/ 2147483647 h 96"/>
                  <a:gd name="T4" fmla="*/ 2147483647 w 75"/>
                  <a:gd name="T5" fmla="*/ 2147483647 h 96"/>
                  <a:gd name="T6" fmla="*/ 2147483647 w 75"/>
                  <a:gd name="T7" fmla="*/ 2147483647 h 96"/>
                  <a:gd name="T8" fmla="*/ 2147483647 w 75"/>
                  <a:gd name="T9" fmla="*/ 2147483647 h 96"/>
                  <a:gd name="T10" fmla="*/ 2147483647 w 75"/>
                  <a:gd name="T11" fmla="*/ 2147483647 h 96"/>
                  <a:gd name="T12" fmla="*/ 2147483647 w 75"/>
                  <a:gd name="T13" fmla="*/ 2147483647 h 96"/>
                  <a:gd name="T14" fmla="*/ 2147483647 w 75"/>
                  <a:gd name="T15" fmla="*/ 2147483647 h 96"/>
                  <a:gd name="T16" fmla="*/ 2147483647 w 75"/>
                  <a:gd name="T17" fmla="*/ 2147483647 h 96"/>
                  <a:gd name="T18" fmla="*/ 2147483647 w 75"/>
                  <a:gd name="T19" fmla="*/ 2147483647 h 96"/>
                  <a:gd name="T20" fmla="*/ 2147483647 w 75"/>
                  <a:gd name="T21" fmla="*/ 2147483647 h 96"/>
                  <a:gd name="T22" fmla="*/ 2147483647 w 75"/>
                  <a:gd name="T23" fmla="*/ 2147483647 h 96"/>
                  <a:gd name="T24" fmla="*/ 2147483647 w 75"/>
                  <a:gd name="T25" fmla="*/ 2147483647 h 96"/>
                  <a:gd name="T26" fmla="*/ 2147483647 w 75"/>
                  <a:gd name="T27" fmla="*/ 2147483647 h 96"/>
                  <a:gd name="T28" fmla="*/ 2147483647 w 75"/>
                  <a:gd name="T29" fmla="*/ 2147483647 h 96"/>
                  <a:gd name="T30" fmla="*/ 2147483647 w 75"/>
                  <a:gd name="T31" fmla="*/ 2147483647 h 96"/>
                  <a:gd name="T32" fmla="*/ 2147483647 w 75"/>
                  <a:gd name="T33" fmla="*/ 2147483647 h 96"/>
                  <a:gd name="T34" fmla="*/ 2147483647 w 75"/>
                  <a:gd name="T35" fmla="*/ 2147483647 h 96"/>
                  <a:gd name="T36" fmla="*/ 2147483647 w 75"/>
                  <a:gd name="T37" fmla="*/ 2147483647 h 96"/>
                  <a:gd name="T38" fmla="*/ 2147483647 w 75"/>
                  <a:gd name="T39" fmla="*/ 2147483647 h 96"/>
                  <a:gd name="T40" fmla="*/ 2147483647 w 75"/>
                  <a:gd name="T41" fmla="*/ 2147483647 h 96"/>
                  <a:gd name="T42" fmla="*/ 2147483647 w 75"/>
                  <a:gd name="T43" fmla="*/ 2147483647 h 96"/>
                  <a:gd name="T44" fmla="*/ 2147483647 w 75"/>
                  <a:gd name="T45" fmla="*/ 2147483647 h 96"/>
                  <a:gd name="T46" fmla="*/ 2147483647 w 75"/>
                  <a:gd name="T47" fmla="*/ 2147483647 h 96"/>
                  <a:gd name="T48" fmla="*/ 0 w 75"/>
                  <a:gd name="T49" fmla="*/ 2147483647 h 96"/>
                  <a:gd name="T50" fmla="*/ 2147483647 w 75"/>
                  <a:gd name="T51" fmla="*/ 2147483647 h 96"/>
                  <a:gd name="T52" fmla="*/ 2147483647 w 75"/>
                  <a:gd name="T53" fmla="*/ 2147483647 h 96"/>
                  <a:gd name="T54" fmla="*/ 2147483647 w 75"/>
                  <a:gd name="T55" fmla="*/ 2147483647 h 96"/>
                  <a:gd name="T56" fmla="*/ 2147483647 w 75"/>
                  <a:gd name="T57" fmla="*/ 2147483647 h 96"/>
                  <a:gd name="T58" fmla="*/ 2147483647 w 75"/>
                  <a:gd name="T59" fmla="*/ 2147483647 h 96"/>
                  <a:gd name="T60" fmla="*/ 2147483647 w 75"/>
                  <a:gd name="T61" fmla="*/ 2147483647 h 96"/>
                  <a:gd name="T62" fmla="*/ 2147483647 w 75"/>
                  <a:gd name="T63" fmla="*/ 2147483647 h 96"/>
                  <a:gd name="T64" fmla="*/ 2147483647 w 75"/>
                  <a:gd name="T65" fmla="*/ 0 h 9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6"/>
                  <a:gd name="T101" fmla="*/ 75 w 75"/>
                  <a:gd name="T102" fmla="*/ 96 h 9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6">
                    <a:moveTo>
                      <a:pt x="38" y="0"/>
                    </a:moveTo>
                    <a:lnTo>
                      <a:pt x="46" y="1"/>
                    </a:lnTo>
                    <a:lnTo>
                      <a:pt x="53" y="4"/>
                    </a:lnTo>
                    <a:lnTo>
                      <a:pt x="59" y="8"/>
                    </a:lnTo>
                    <a:lnTo>
                      <a:pt x="65" y="14"/>
                    </a:lnTo>
                    <a:lnTo>
                      <a:pt x="70" y="21"/>
                    </a:lnTo>
                    <a:lnTo>
                      <a:pt x="73" y="29"/>
                    </a:lnTo>
                    <a:lnTo>
                      <a:pt x="74" y="38"/>
                    </a:lnTo>
                    <a:lnTo>
                      <a:pt x="75" y="47"/>
                    </a:lnTo>
                    <a:lnTo>
                      <a:pt x="74" y="57"/>
                    </a:lnTo>
                    <a:lnTo>
                      <a:pt x="73" y="66"/>
                    </a:lnTo>
                    <a:lnTo>
                      <a:pt x="70" y="74"/>
                    </a:lnTo>
                    <a:lnTo>
                      <a:pt x="65" y="82"/>
                    </a:lnTo>
                    <a:lnTo>
                      <a:pt x="59" y="88"/>
                    </a:lnTo>
                    <a:lnTo>
                      <a:pt x="53" y="92"/>
                    </a:lnTo>
                    <a:lnTo>
                      <a:pt x="46" y="95"/>
                    </a:lnTo>
                    <a:lnTo>
                      <a:pt x="38" y="96"/>
                    </a:lnTo>
                    <a:lnTo>
                      <a:pt x="30" y="95"/>
                    </a:lnTo>
                    <a:lnTo>
                      <a:pt x="23" y="92"/>
                    </a:lnTo>
                    <a:lnTo>
                      <a:pt x="18" y="88"/>
                    </a:lnTo>
                    <a:lnTo>
                      <a:pt x="12" y="82"/>
                    </a:lnTo>
                    <a:lnTo>
                      <a:pt x="7" y="74"/>
                    </a:lnTo>
                    <a:lnTo>
                      <a:pt x="4" y="66"/>
                    </a:lnTo>
                    <a:lnTo>
                      <a:pt x="2" y="57"/>
                    </a:lnTo>
                    <a:lnTo>
                      <a:pt x="0" y="47"/>
                    </a:lnTo>
                    <a:lnTo>
                      <a:pt x="2" y="38"/>
                    </a:lnTo>
                    <a:lnTo>
                      <a:pt x="4" y="29"/>
                    </a:lnTo>
                    <a:lnTo>
                      <a:pt x="7" y="21"/>
                    </a:lnTo>
                    <a:lnTo>
                      <a:pt x="12" y="14"/>
                    </a:lnTo>
                    <a:lnTo>
                      <a:pt x="18" y="8"/>
                    </a:lnTo>
                    <a:lnTo>
                      <a:pt x="23" y="4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2" name="Freeform 1816"/>
              <p:cNvSpPr>
                <a:spLocks/>
              </p:cNvSpPr>
              <p:nvPr/>
            </p:nvSpPr>
            <p:spPr bwMode="auto">
              <a:xfrm>
                <a:off x="4713288" y="3738563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3" y="2"/>
                    </a:lnTo>
                    <a:lnTo>
                      <a:pt x="40" y="9"/>
                    </a:lnTo>
                    <a:lnTo>
                      <a:pt x="44" y="20"/>
                    </a:lnTo>
                    <a:lnTo>
                      <a:pt x="46" y="32"/>
                    </a:lnTo>
                    <a:lnTo>
                      <a:pt x="44" y="45"/>
                    </a:lnTo>
                    <a:lnTo>
                      <a:pt x="40" y="55"/>
                    </a:lnTo>
                    <a:lnTo>
                      <a:pt x="33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5"/>
                    </a:lnTo>
                    <a:lnTo>
                      <a:pt x="3" y="45"/>
                    </a:lnTo>
                    <a:lnTo>
                      <a:pt x="0" y="32"/>
                    </a:lnTo>
                    <a:lnTo>
                      <a:pt x="3" y="20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3" name="Freeform 1817"/>
              <p:cNvSpPr>
                <a:spLocks/>
              </p:cNvSpPr>
              <p:nvPr/>
            </p:nvSpPr>
            <p:spPr bwMode="auto">
              <a:xfrm>
                <a:off x="5006975" y="4071938"/>
                <a:ext cx="60325" cy="74613"/>
              </a:xfrm>
              <a:custGeom>
                <a:avLst/>
                <a:gdLst>
                  <a:gd name="T0" fmla="*/ 2147483647 w 75"/>
                  <a:gd name="T1" fmla="*/ 0 h 94"/>
                  <a:gd name="T2" fmla="*/ 2147483647 w 75"/>
                  <a:gd name="T3" fmla="*/ 2147483647 h 94"/>
                  <a:gd name="T4" fmla="*/ 2147483647 w 75"/>
                  <a:gd name="T5" fmla="*/ 2147483647 h 94"/>
                  <a:gd name="T6" fmla="*/ 2147483647 w 75"/>
                  <a:gd name="T7" fmla="*/ 2147483647 h 94"/>
                  <a:gd name="T8" fmla="*/ 2147483647 w 75"/>
                  <a:gd name="T9" fmla="*/ 2147483647 h 94"/>
                  <a:gd name="T10" fmla="*/ 2147483647 w 75"/>
                  <a:gd name="T11" fmla="*/ 2147483647 h 94"/>
                  <a:gd name="T12" fmla="*/ 2147483647 w 75"/>
                  <a:gd name="T13" fmla="*/ 2147483647 h 94"/>
                  <a:gd name="T14" fmla="*/ 2147483647 w 75"/>
                  <a:gd name="T15" fmla="*/ 2147483647 h 94"/>
                  <a:gd name="T16" fmla="*/ 2147483647 w 75"/>
                  <a:gd name="T17" fmla="*/ 2147483647 h 94"/>
                  <a:gd name="T18" fmla="*/ 2147483647 w 75"/>
                  <a:gd name="T19" fmla="*/ 2147483647 h 94"/>
                  <a:gd name="T20" fmla="*/ 2147483647 w 75"/>
                  <a:gd name="T21" fmla="*/ 2147483647 h 94"/>
                  <a:gd name="T22" fmla="*/ 2147483647 w 75"/>
                  <a:gd name="T23" fmla="*/ 2147483647 h 94"/>
                  <a:gd name="T24" fmla="*/ 2147483647 w 75"/>
                  <a:gd name="T25" fmla="*/ 2147483647 h 94"/>
                  <a:gd name="T26" fmla="*/ 2147483647 w 75"/>
                  <a:gd name="T27" fmla="*/ 2147483647 h 94"/>
                  <a:gd name="T28" fmla="*/ 2147483647 w 75"/>
                  <a:gd name="T29" fmla="*/ 2147483647 h 94"/>
                  <a:gd name="T30" fmla="*/ 2147483647 w 75"/>
                  <a:gd name="T31" fmla="*/ 2147483647 h 94"/>
                  <a:gd name="T32" fmla="*/ 2147483647 w 75"/>
                  <a:gd name="T33" fmla="*/ 2147483647 h 94"/>
                  <a:gd name="T34" fmla="*/ 2147483647 w 75"/>
                  <a:gd name="T35" fmla="*/ 2147483647 h 94"/>
                  <a:gd name="T36" fmla="*/ 2147483647 w 75"/>
                  <a:gd name="T37" fmla="*/ 2147483647 h 94"/>
                  <a:gd name="T38" fmla="*/ 2147483647 w 75"/>
                  <a:gd name="T39" fmla="*/ 2147483647 h 94"/>
                  <a:gd name="T40" fmla="*/ 2147483647 w 75"/>
                  <a:gd name="T41" fmla="*/ 2147483647 h 94"/>
                  <a:gd name="T42" fmla="*/ 2147483647 w 75"/>
                  <a:gd name="T43" fmla="*/ 2147483647 h 94"/>
                  <a:gd name="T44" fmla="*/ 2147483647 w 75"/>
                  <a:gd name="T45" fmla="*/ 2147483647 h 94"/>
                  <a:gd name="T46" fmla="*/ 2147483647 w 75"/>
                  <a:gd name="T47" fmla="*/ 2147483647 h 94"/>
                  <a:gd name="T48" fmla="*/ 0 w 75"/>
                  <a:gd name="T49" fmla="*/ 2147483647 h 94"/>
                  <a:gd name="T50" fmla="*/ 2147483647 w 75"/>
                  <a:gd name="T51" fmla="*/ 2147483647 h 94"/>
                  <a:gd name="T52" fmla="*/ 2147483647 w 75"/>
                  <a:gd name="T53" fmla="*/ 2147483647 h 94"/>
                  <a:gd name="T54" fmla="*/ 2147483647 w 75"/>
                  <a:gd name="T55" fmla="*/ 2147483647 h 94"/>
                  <a:gd name="T56" fmla="*/ 2147483647 w 75"/>
                  <a:gd name="T57" fmla="*/ 2147483647 h 94"/>
                  <a:gd name="T58" fmla="*/ 2147483647 w 75"/>
                  <a:gd name="T59" fmla="*/ 2147483647 h 94"/>
                  <a:gd name="T60" fmla="*/ 2147483647 w 75"/>
                  <a:gd name="T61" fmla="*/ 2147483647 h 94"/>
                  <a:gd name="T62" fmla="*/ 2147483647 w 75"/>
                  <a:gd name="T63" fmla="*/ 2147483647 h 94"/>
                  <a:gd name="T64" fmla="*/ 2147483647 w 75"/>
                  <a:gd name="T65" fmla="*/ 0 h 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94"/>
                  <a:gd name="T101" fmla="*/ 75 w 75"/>
                  <a:gd name="T102" fmla="*/ 94 h 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94">
                    <a:moveTo>
                      <a:pt x="38" y="0"/>
                    </a:moveTo>
                    <a:lnTo>
                      <a:pt x="46" y="1"/>
                    </a:lnTo>
                    <a:lnTo>
                      <a:pt x="53" y="3"/>
                    </a:lnTo>
                    <a:lnTo>
                      <a:pt x="59" y="8"/>
                    </a:lnTo>
                    <a:lnTo>
                      <a:pt x="65" y="14"/>
                    </a:lnTo>
                    <a:lnTo>
                      <a:pt x="69" y="20"/>
                    </a:lnTo>
                    <a:lnTo>
                      <a:pt x="73" y="28"/>
                    </a:lnTo>
                    <a:lnTo>
                      <a:pt x="74" y="38"/>
                    </a:lnTo>
                    <a:lnTo>
                      <a:pt x="75" y="47"/>
                    </a:lnTo>
                    <a:lnTo>
                      <a:pt x="74" y="56"/>
                    </a:lnTo>
                    <a:lnTo>
                      <a:pt x="73" y="65"/>
                    </a:lnTo>
                    <a:lnTo>
                      <a:pt x="69" y="73"/>
                    </a:lnTo>
                    <a:lnTo>
                      <a:pt x="65" y="80"/>
                    </a:lnTo>
                    <a:lnTo>
                      <a:pt x="59" y="86"/>
                    </a:lnTo>
                    <a:lnTo>
                      <a:pt x="53" y="91"/>
                    </a:lnTo>
                    <a:lnTo>
                      <a:pt x="46" y="93"/>
                    </a:lnTo>
                    <a:lnTo>
                      <a:pt x="38" y="94"/>
                    </a:lnTo>
                    <a:lnTo>
                      <a:pt x="30" y="93"/>
                    </a:lnTo>
                    <a:lnTo>
                      <a:pt x="23" y="91"/>
                    </a:lnTo>
                    <a:lnTo>
                      <a:pt x="18" y="86"/>
                    </a:lnTo>
                    <a:lnTo>
                      <a:pt x="12" y="80"/>
                    </a:lnTo>
                    <a:lnTo>
                      <a:pt x="7" y="73"/>
                    </a:lnTo>
                    <a:lnTo>
                      <a:pt x="4" y="65"/>
                    </a:lnTo>
                    <a:lnTo>
                      <a:pt x="1" y="56"/>
                    </a:lnTo>
                    <a:lnTo>
                      <a:pt x="0" y="47"/>
                    </a:lnTo>
                    <a:lnTo>
                      <a:pt x="1" y="38"/>
                    </a:lnTo>
                    <a:lnTo>
                      <a:pt x="4" y="28"/>
                    </a:lnTo>
                    <a:lnTo>
                      <a:pt x="7" y="20"/>
                    </a:lnTo>
                    <a:lnTo>
                      <a:pt x="12" y="14"/>
                    </a:lnTo>
                    <a:lnTo>
                      <a:pt x="18" y="8"/>
                    </a:lnTo>
                    <a:lnTo>
                      <a:pt x="23" y="3"/>
                    </a:lnTo>
                    <a:lnTo>
                      <a:pt x="30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B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4" name="Freeform 1818"/>
              <p:cNvSpPr>
                <a:spLocks/>
              </p:cNvSpPr>
              <p:nvPr/>
            </p:nvSpPr>
            <p:spPr bwMode="auto">
              <a:xfrm>
                <a:off x="5019675" y="4083050"/>
                <a:ext cx="36513" cy="52388"/>
              </a:xfrm>
              <a:custGeom>
                <a:avLst/>
                <a:gdLst>
                  <a:gd name="T0" fmla="*/ 2147483647 w 46"/>
                  <a:gd name="T1" fmla="*/ 0 h 66"/>
                  <a:gd name="T2" fmla="*/ 2147483647 w 46"/>
                  <a:gd name="T3" fmla="*/ 2147483647 h 66"/>
                  <a:gd name="T4" fmla="*/ 2147483647 w 46"/>
                  <a:gd name="T5" fmla="*/ 2147483647 h 66"/>
                  <a:gd name="T6" fmla="*/ 2147483647 w 46"/>
                  <a:gd name="T7" fmla="*/ 2147483647 h 66"/>
                  <a:gd name="T8" fmla="*/ 2147483647 w 46"/>
                  <a:gd name="T9" fmla="*/ 2147483647 h 66"/>
                  <a:gd name="T10" fmla="*/ 2147483647 w 46"/>
                  <a:gd name="T11" fmla="*/ 2147483647 h 66"/>
                  <a:gd name="T12" fmla="*/ 2147483647 w 46"/>
                  <a:gd name="T13" fmla="*/ 2147483647 h 66"/>
                  <a:gd name="T14" fmla="*/ 2147483647 w 46"/>
                  <a:gd name="T15" fmla="*/ 2147483647 h 66"/>
                  <a:gd name="T16" fmla="*/ 2147483647 w 46"/>
                  <a:gd name="T17" fmla="*/ 2147483647 h 66"/>
                  <a:gd name="T18" fmla="*/ 2147483647 w 46"/>
                  <a:gd name="T19" fmla="*/ 2147483647 h 66"/>
                  <a:gd name="T20" fmla="*/ 2147483647 w 46"/>
                  <a:gd name="T21" fmla="*/ 2147483647 h 66"/>
                  <a:gd name="T22" fmla="*/ 2147483647 w 46"/>
                  <a:gd name="T23" fmla="*/ 2147483647 h 66"/>
                  <a:gd name="T24" fmla="*/ 0 w 46"/>
                  <a:gd name="T25" fmla="*/ 2147483647 h 66"/>
                  <a:gd name="T26" fmla="*/ 2147483647 w 46"/>
                  <a:gd name="T27" fmla="*/ 2147483647 h 66"/>
                  <a:gd name="T28" fmla="*/ 2147483647 w 46"/>
                  <a:gd name="T29" fmla="*/ 2147483647 h 66"/>
                  <a:gd name="T30" fmla="*/ 2147483647 w 46"/>
                  <a:gd name="T31" fmla="*/ 2147483647 h 66"/>
                  <a:gd name="T32" fmla="*/ 2147483647 w 46"/>
                  <a:gd name="T33" fmla="*/ 0 h 6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6"/>
                  <a:gd name="T52" fmla="*/ 0 h 66"/>
                  <a:gd name="T53" fmla="*/ 46 w 46"/>
                  <a:gd name="T54" fmla="*/ 66 h 6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6" h="66">
                    <a:moveTo>
                      <a:pt x="23" y="0"/>
                    </a:moveTo>
                    <a:lnTo>
                      <a:pt x="33" y="2"/>
                    </a:lnTo>
                    <a:lnTo>
                      <a:pt x="39" y="9"/>
                    </a:lnTo>
                    <a:lnTo>
                      <a:pt x="44" y="20"/>
                    </a:lnTo>
                    <a:lnTo>
                      <a:pt x="46" y="33"/>
                    </a:lnTo>
                    <a:lnTo>
                      <a:pt x="44" y="46"/>
                    </a:lnTo>
                    <a:lnTo>
                      <a:pt x="39" y="56"/>
                    </a:lnTo>
                    <a:lnTo>
                      <a:pt x="33" y="64"/>
                    </a:lnTo>
                    <a:lnTo>
                      <a:pt x="23" y="66"/>
                    </a:lnTo>
                    <a:lnTo>
                      <a:pt x="14" y="64"/>
                    </a:lnTo>
                    <a:lnTo>
                      <a:pt x="7" y="56"/>
                    </a:lnTo>
                    <a:lnTo>
                      <a:pt x="3" y="46"/>
                    </a:lnTo>
                    <a:lnTo>
                      <a:pt x="0" y="33"/>
                    </a:lnTo>
                    <a:lnTo>
                      <a:pt x="3" y="20"/>
                    </a:lnTo>
                    <a:lnTo>
                      <a:pt x="7" y="9"/>
                    </a:lnTo>
                    <a:lnTo>
                      <a:pt x="14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C4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5" name="Rectangle 1820"/>
              <p:cNvSpPr>
                <a:spLocks noChangeArrowheads="1"/>
              </p:cNvSpPr>
              <p:nvPr/>
            </p:nvSpPr>
            <p:spPr bwMode="auto">
              <a:xfrm>
                <a:off x="4424363" y="3848100"/>
                <a:ext cx="14288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6" name="Rectangle 1821"/>
              <p:cNvSpPr>
                <a:spLocks noChangeArrowheads="1"/>
              </p:cNvSpPr>
              <p:nvPr/>
            </p:nvSpPr>
            <p:spPr bwMode="auto">
              <a:xfrm>
                <a:off x="4711700" y="3956050"/>
                <a:ext cx="14288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" name="Rectangle 1822"/>
              <p:cNvSpPr>
                <a:spLocks noChangeArrowheads="1"/>
              </p:cNvSpPr>
              <p:nvPr/>
            </p:nvSpPr>
            <p:spPr bwMode="auto">
              <a:xfrm>
                <a:off x="4821238" y="4208463"/>
                <a:ext cx="14288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8" name="Rectangle 1823"/>
              <p:cNvSpPr>
                <a:spLocks noChangeArrowheads="1"/>
              </p:cNvSpPr>
              <p:nvPr/>
            </p:nvSpPr>
            <p:spPr bwMode="auto">
              <a:xfrm>
                <a:off x="4913313" y="3944938"/>
                <a:ext cx="14288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9" name="Rectangle 1824"/>
              <p:cNvSpPr>
                <a:spLocks noChangeArrowheads="1"/>
              </p:cNvSpPr>
              <p:nvPr/>
            </p:nvSpPr>
            <p:spPr bwMode="auto">
              <a:xfrm>
                <a:off x="5022850" y="4197350"/>
                <a:ext cx="15875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0" name="Rectangle 1825"/>
              <p:cNvSpPr>
                <a:spLocks noChangeArrowheads="1"/>
              </p:cNvSpPr>
              <p:nvPr/>
            </p:nvSpPr>
            <p:spPr bwMode="auto">
              <a:xfrm>
                <a:off x="4367213" y="3424238"/>
                <a:ext cx="15875" cy="74613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1" name="Rectangle 1826"/>
              <p:cNvSpPr>
                <a:spLocks noChangeArrowheads="1"/>
              </p:cNvSpPr>
              <p:nvPr/>
            </p:nvSpPr>
            <p:spPr bwMode="auto">
              <a:xfrm>
                <a:off x="4418013" y="3627438"/>
                <a:ext cx="15875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2" name="Rectangle 1827"/>
              <p:cNvSpPr>
                <a:spLocks noChangeArrowheads="1"/>
              </p:cNvSpPr>
              <p:nvPr/>
            </p:nvSpPr>
            <p:spPr bwMode="auto">
              <a:xfrm>
                <a:off x="4402138" y="4213225"/>
                <a:ext cx="15875" cy="74613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" name="Rectangle 1828"/>
              <p:cNvSpPr>
                <a:spLocks noChangeArrowheads="1"/>
              </p:cNvSpPr>
              <p:nvPr/>
            </p:nvSpPr>
            <p:spPr bwMode="auto">
              <a:xfrm>
                <a:off x="4618038" y="3852863"/>
                <a:ext cx="14288" cy="74613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4" name="Rectangle 1829"/>
              <p:cNvSpPr>
                <a:spLocks noChangeArrowheads="1"/>
              </p:cNvSpPr>
              <p:nvPr/>
            </p:nvSpPr>
            <p:spPr bwMode="auto">
              <a:xfrm>
                <a:off x="5221288" y="4195763"/>
                <a:ext cx="14288" cy="74613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5" name="Rectangle 1830"/>
              <p:cNvSpPr>
                <a:spLocks noChangeArrowheads="1"/>
              </p:cNvSpPr>
              <p:nvPr/>
            </p:nvSpPr>
            <p:spPr bwMode="auto">
              <a:xfrm>
                <a:off x="4594225" y="3732213"/>
                <a:ext cx="14288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6" name="Rectangle 1831"/>
              <p:cNvSpPr>
                <a:spLocks noChangeArrowheads="1"/>
              </p:cNvSpPr>
              <p:nvPr/>
            </p:nvSpPr>
            <p:spPr bwMode="auto">
              <a:xfrm>
                <a:off x="4899025" y="4076700"/>
                <a:ext cx="15875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7" name="Rectangle 1832"/>
              <p:cNvSpPr>
                <a:spLocks noChangeArrowheads="1"/>
              </p:cNvSpPr>
              <p:nvPr/>
            </p:nvSpPr>
            <p:spPr bwMode="auto">
              <a:xfrm>
                <a:off x="4814888" y="3841750"/>
                <a:ext cx="15875" cy="74613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8" name="Rectangle 1833"/>
              <p:cNvSpPr>
                <a:spLocks noChangeArrowheads="1"/>
              </p:cNvSpPr>
              <p:nvPr/>
            </p:nvSpPr>
            <p:spPr bwMode="auto">
              <a:xfrm>
                <a:off x="4551363" y="4087813"/>
                <a:ext cx="15875" cy="74613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9" name="Rectangle 1834"/>
              <p:cNvSpPr>
                <a:spLocks noChangeArrowheads="1"/>
              </p:cNvSpPr>
              <p:nvPr/>
            </p:nvSpPr>
            <p:spPr bwMode="auto">
              <a:xfrm>
                <a:off x="4940300" y="3838575"/>
                <a:ext cx="14288" cy="74613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0" name="Rectangle 1835"/>
              <p:cNvSpPr>
                <a:spLocks noChangeArrowheads="1"/>
              </p:cNvSpPr>
              <p:nvPr/>
            </p:nvSpPr>
            <p:spPr bwMode="auto">
              <a:xfrm>
                <a:off x="4675188" y="4083050"/>
                <a:ext cx="15875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1" name="Rectangle 1836"/>
              <p:cNvSpPr>
                <a:spLocks noChangeArrowheads="1"/>
              </p:cNvSpPr>
              <p:nvPr/>
            </p:nvSpPr>
            <p:spPr bwMode="auto">
              <a:xfrm>
                <a:off x="4376738" y="3325813"/>
                <a:ext cx="14288" cy="74613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2" name="Rectangle 1837"/>
              <p:cNvSpPr>
                <a:spLocks noChangeArrowheads="1"/>
              </p:cNvSpPr>
              <p:nvPr/>
            </p:nvSpPr>
            <p:spPr bwMode="auto">
              <a:xfrm>
                <a:off x="4484688" y="3963988"/>
                <a:ext cx="14288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3" name="Rectangle 1838"/>
              <p:cNvSpPr>
                <a:spLocks noChangeArrowheads="1"/>
              </p:cNvSpPr>
              <p:nvPr/>
            </p:nvSpPr>
            <p:spPr bwMode="auto">
              <a:xfrm>
                <a:off x="4594225" y="4216400"/>
                <a:ext cx="15875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4" name="Rectangle 1839"/>
              <p:cNvSpPr>
                <a:spLocks noChangeArrowheads="1"/>
              </p:cNvSpPr>
              <p:nvPr/>
            </p:nvSpPr>
            <p:spPr bwMode="auto">
              <a:xfrm>
                <a:off x="4471988" y="3524250"/>
                <a:ext cx="14288" cy="74613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5" name="Rectangle 1840"/>
              <p:cNvSpPr>
                <a:spLocks noChangeArrowheads="1"/>
              </p:cNvSpPr>
              <p:nvPr/>
            </p:nvSpPr>
            <p:spPr bwMode="auto">
              <a:xfrm>
                <a:off x="4610100" y="3625850"/>
                <a:ext cx="14288" cy="74613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6" name="Rectangle 1841"/>
              <p:cNvSpPr>
                <a:spLocks noChangeArrowheads="1"/>
              </p:cNvSpPr>
              <p:nvPr/>
            </p:nvSpPr>
            <p:spPr bwMode="auto">
              <a:xfrm>
                <a:off x="4484688" y="3741738"/>
                <a:ext cx="14288" cy="74613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7" name="Rectangle 1842"/>
              <p:cNvSpPr>
                <a:spLocks noChangeArrowheads="1"/>
              </p:cNvSpPr>
              <p:nvPr/>
            </p:nvSpPr>
            <p:spPr bwMode="auto">
              <a:xfrm>
                <a:off x="4789488" y="4084638"/>
                <a:ext cx="15875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8" name="Rectangle 1843"/>
              <p:cNvSpPr>
                <a:spLocks noChangeArrowheads="1"/>
              </p:cNvSpPr>
              <p:nvPr/>
            </p:nvSpPr>
            <p:spPr bwMode="auto">
              <a:xfrm>
                <a:off x="4595813" y="3967163"/>
                <a:ext cx="14288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9" name="Rectangle 1844"/>
              <p:cNvSpPr>
                <a:spLocks noChangeArrowheads="1"/>
              </p:cNvSpPr>
              <p:nvPr/>
            </p:nvSpPr>
            <p:spPr bwMode="auto">
              <a:xfrm>
                <a:off x="4705350" y="4219575"/>
                <a:ext cx="14288" cy="74613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0" name="Rectangle 1845"/>
              <p:cNvSpPr>
                <a:spLocks noChangeArrowheads="1"/>
              </p:cNvSpPr>
              <p:nvPr/>
            </p:nvSpPr>
            <p:spPr bwMode="auto">
              <a:xfrm>
                <a:off x="4581525" y="3525838"/>
                <a:ext cx="15875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1" name="Rectangle 1846"/>
              <p:cNvSpPr>
                <a:spLocks noChangeArrowheads="1"/>
              </p:cNvSpPr>
              <p:nvPr/>
            </p:nvSpPr>
            <p:spPr bwMode="auto">
              <a:xfrm>
                <a:off x="4721225" y="3627438"/>
                <a:ext cx="14288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2" name="Rectangle 1847"/>
              <p:cNvSpPr>
                <a:spLocks noChangeArrowheads="1"/>
              </p:cNvSpPr>
              <p:nvPr/>
            </p:nvSpPr>
            <p:spPr bwMode="auto">
              <a:xfrm>
                <a:off x="4778375" y="3730625"/>
                <a:ext cx="14288" cy="76200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3" name="Rectangle 1848"/>
              <p:cNvSpPr>
                <a:spLocks noChangeArrowheads="1"/>
              </p:cNvSpPr>
              <p:nvPr/>
            </p:nvSpPr>
            <p:spPr bwMode="auto">
              <a:xfrm>
                <a:off x="5084763" y="4076700"/>
                <a:ext cx="14288" cy="74613"/>
              </a:xfrm>
              <a:prstGeom prst="rect">
                <a:avLst/>
              </a:prstGeom>
              <a:solidFill>
                <a:srgbClr val="6B3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8" name="Text Box 46"/>
            <p:cNvSpPr txBox="1">
              <a:spLocks noChangeArrowheads="1"/>
            </p:cNvSpPr>
            <p:nvPr/>
          </p:nvSpPr>
          <p:spPr bwMode="auto">
            <a:xfrm>
              <a:off x="2362200" y="2192851"/>
              <a:ext cx="643125" cy="2154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tIns="0" bIns="0" anchor="ctr">
              <a:spAutoFit/>
            </a:bodyPr>
            <a:lstStyle/>
            <a:p>
              <a:r>
                <a:rPr lang="en-US" sz="1400" dirty="0">
                  <a:latin typeface="Cambria" pitchFamily="18" charset="0"/>
                </a:rPr>
                <a:t>Client</a:t>
              </a:r>
            </a:p>
          </p:txBody>
        </p:sp>
        <p:pic>
          <p:nvPicPr>
            <p:cNvPr id="29" name="Picture 67" descr="C:\Users\crey\AppData\Local\Microsoft\Windows\Temporary Internet Files\Content.IE5\I6R24KBH\MCj0441533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2285536" y="1066800"/>
              <a:ext cx="1081552" cy="1067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0" name="Straight Connector 29"/>
            <p:cNvCxnSpPr/>
            <p:nvPr/>
          </p:nvCxnSpPr>
          <p:spPr bwMode="auto">
            <a:xfrm>
              <a:off x="990600" y="1447881"/>
              <a:ext cx="228600" cy="1588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1371600" y="1905179"/>
              <a:ext cx="228600" cy="1588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Elbow Connector 31"/>
            <p:cNvCxnSpPr/>
            <p:nvPr/>
          </p:nvCxnSpPr>
          <p:spPr bwMode="auto">
            <a:xfrm rot="16200000" flipH="1">
              <a:off x="685767" y="1676563"/>
              <a:ext cx="304865" cy="304800"/>
            </a:xfrm>
            <a:prstGeom prst="bentConnector3">
              <a:avLst>
                <a:gd name="adj1" fmla="val 10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Elbow Connector 32"/>
            <p:cNvCxnSpPr/>
            <p:nvPr/>
          </p:nvCxnSpPr>
          <p:spPr bwMode="auto">
            <a:xfrm>
              <a:off x="1524000" y="1371665"/>
              <a:ext cx="304800" cy="304865"/>
            </a:xfrm>
            <a:prstGeom prst="bentConnector3">
              <a:avLst>
                <a:gd name="adj1" fmla="val 10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4" name="Picture 1865" descr="C:\Users\crey\Pictures\Microsoft Clip Organizer\j0431616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7069" y="1143000"/>
              <a:ext cx="609331" cy="609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1865" descr="C:\Users\crey\Pictures\Microsoft Clip Organizer\j0431616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04950" y="1524085"/>
              <a:ext cx="609331" cy="609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1865" descr="C:\Users\crey\Pictures\Microsoft Clip Organizer\j0431616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469" y="1219217"/>
              <a:ext cx="609331" cy="609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1865" descr="C:\Users\crey\Pictures\Microsoft Clip Organizer\j0431616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38103" y="1676519"/>
              <a:ext cx="609331" cy="609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4" name="Group 5239"/>
          <p:cNvGrpSpPr>
            <a:grpSpLocks/>
          </p:cNvGrpSpPr>
          <p:nvPr/>
        </p:nvGrpSpPr>
        <p:grpSpPr bwMode="auto">
          <a:xfrm>
            <a:off x="408815" y="2895600"/>
            <a:ext cx="4623125" cy="3276759"/>
            <a:chOff x="304800" y="3048000"/>
            <a:chExt cx="4623125" cy="3276759"/>
          </a:xfrm>
        </p:grpSpPr>
        <p:grpSp>
          <p:nvGrpSpPr>
            <p:cNvPr id="156" name="Group 5238"/>
            <p:cNvGrpSpPr>
              <a:grpSpLocks/>
            </p:cNvGrpSpPr>
            <p:nvPr/>
          </p:nvGrpSpPr>
          <p:grpSpPr bwMode="auto">
            <a:xfrm>
              <a:off x="304800" y="4092575"/>
              <a:ext cx="4623125" cy="2232184"/>
              <a:chOff x="304800" y="4092575"/>
              <a:chExt cx="4623125" cy="2232184"/>
            </a:xfrm>
          </p:grpSpPr>
          <p:sp>
            <p:nvSpPr>
              <p:cNvPr id="157" name="Freeform 1730"/>
              <p:cNvSpPr>
                <a:spLocks/>
              </p:cNvSpPr>
              <p:nvPr/>
            </p:nvSpPr>
            <p:spPr bwMode="auto">
              <a:xfrm>
                <a:off x="685800" y="4419600"/>
                <a:ext cx="1447800" cy="1676400"/>
              </a:xfrm>
              <a:custGeom>
                <a:avLst/>
                <a:gdLst/>
                <a:ahLst/>
                <a:cxnLst>
                  <a:cxn ang="0">
                    <a:pos x="252" y="1308"/>
                  </a:cxn>
                  <a:cxn ang="0">
                    <a:pos x="264" y="1019"/>
                  </a:cxn>
                  <a:cxn ang="0">
                    <a:pos x="274" y="725"/>
                  </a:cxn>
                  <a:cxn ang="0">
                    <a:pos x="274" y="502"/>
                  </a:cxn>
                  <a:cxn ang="0">
                    <a:pos x="258" y="417"/>
                  </a:cxn>
                  <a:cxn ang="0">
                    <a:pos x="232" y="361"/>
                  </a:cxn>
                  <a:cxn ang="0">
                    <a:pos x="200" y="298"/>
                  </a:cxn>
                  <a:cxn ang="0">
                    <a:pos x="164" y="233"/>
                  </a:cxn>
                  <a:cxn ang="0">
                    <a:pos x="125" y="168"/>
                  </a:cxn>
                  <a:cxn ang="0">
                    <a:pos x="86" y="108"/>
                  </a:cxn>
                  <a:cxn ang="0">
                    <a:pos x="49" y="56"/>
                  </a:cxn>
                  <a:cxn ang="0">
                    <a:pos x="18" y="17"/>
                  </a:cxn>
                  <a:cxn ang="0">
                    <a:pos x="3" y="2"/>
                  </a:cxn>
                  <a:cxn ang="0">
                    <a:pos x="1" y="1"/>
                  </a:cxn>
                  <a:cxn ang="0">
                    <a:pos x="210" y="0"/>
                  </a:cxn>
                  <a:cxn ang="0">
                    <a:pos x="246" y="52"/>
                  </a:cxn>
                  <a:cxn ang="0">
                    <a:pos x="281" y="105"/>
                  </a:cxn>
                  <a:cxn ang="0">
                    <a:pos x="320" y="152"/>
                  </a:cxn>
                  <a:cxn ang="0">
                    <a:pos x="367" y="192"/>
                  </a:cxn>
                  <a:cxn ang="0">
                    <a:pos x="476" y="262"/>
                  </a:cxn>
                  <a:cxn ang="0">
                    <a:pos x="582" y="337"/>
                  </a:cxn>
                  <a:cxn ang="0">
                    <a:pos x="685" y="414"/>
                  </a:cxn>
                  <a:cxn ang="0">
                    <a:pos x="782" y="494"/>
                  </a:cxn>
                  <a:cxn ang="0">
                    <a:pos x="874" y="577"/>
                  </a:cxn>
                  <a:cxn ang="0">
                    <a:pos x="960" y="662"/>
                  </a:cxn>
                  <a:cxn ang="0">
                    <a:pos x="1041" y="747"/>
                  </a:cxn>
                  <a:cxn ang="0">
                    <a:pos x="1115" y="832"/>
                  </a:cxn>
                  <a:cxn ang="0">
                    <a:pos x="1183" y="916"/>
                  </a:cxn>
                  <a:cxn ang="0">
                    <a:pos x="1242" y="999"/>
                  </a:cxn>
                  <a:cxn ang="0">
                    <a:pos x="1295" y="1080"/>
                  </a:cxn>
                  <a:cxn ang="0">
                    <a:pos x="1339" y="1158"/>
                  </a:cxn>
                  <a:cxn ang="0">
                    <a:pos x="1375" y="1233"/>
                  </a:cxn>
                  <a:cxn ang="0">
                    <a:pos x="1401" y="1304"/>
                  </a:cxn>
                  <a:cxn ang="0">
                    <a:pos x="1420" y="1368"/>
                  </a:cxn>
                  <a:cxn ang="0">
                    <a:pos x="1427" y="1428"/>
                  </a:cxn>
                </a:cxnLst>
                <a:rect l="0" t="0" r="r" b="b"/>
                <a:pathLst>
                  <a:path w="1427" h="1428">
                    <a:moveTo>
                      <a:pt x="247" y="1428"/>
                    </a:moveTo>
                    <a:lnTo>
                      <a:pt x="252" y="1308"/>
                    </a:lnTo>
                    <a:lnTo>
                      <a:pt x="258" y="1169"/>
                    </a:lnTo>
                    <a:lnTo>
                      <a:pt x="264" y="1019"/>
                    </a:lnTo>
                    <a:lnTo>
                      <a:pt x="270" y="867"/>
                    </a:lnTo>
                    <a:lnTo>
                      <a:pt x="274" y="725"/>
                    </a:lnTo>
                    <a:lnTo>
                      <a:pt x="276" y="599"/>
                    </a:lnTo>
                    <a:lnTo>
                      <a:pt x="274" y="502"/>
                    </a:lnTo>
                    <a:lnTo>
                      <a:pt x="267" y="441"/>
                    </a:lnTo>
                    <a:lnTo>
                      <a:pt x="258" y="417"/>
                    </a:lnTo>
                    <a:lnTo>
                      <a:pt x="246" y="390"/>
                    </a:lnTo>
                    <a:lnTo>
                      <a:pt x="232" y="361"/>
                    </a:lnTo>
                    <a:lnTo>
                      <a:pt x="217" y="330"/>
                    </a:lnTo>
                    <a:lnTo>
                      <a:pt x="200" y="298"/>
                    </a:lnTo>
                    <a:lnTo>
                      <a:pt x="183" y="265"/>
                    </a:lnTo>
                    <a:lnTo>
                      <a:pt x="164" y="233"/>
                    </a:lnTo>
                    <a:lnTo>
                      <a:pt x="145" y="199"/>
                    </a:lnTo>
                    <a:lnTo>
                      <a:pt x="125" y="168"/>
                    </a:lnTo>
                    <a:lnTo>
                      <a:pt x="106" y="137"/>
                    </a:lnTo>
                    <a:lnTo>
                      <a:pt x="86" y="108"/>
                    </a:lnTo>
                    <a:lnTo>
                      <a:pt x="68" y="82"/>
                    </a:lnTo>
                    <a:lnTo>
                      <a:pt x="49" y="56"/>
                    </a:lnTo>
                    <a:lnTo>
                      <a:pt x="33" y="36"/>
                    </a:lnTo>
                    <a:lnTo>
                      <a:pt x="18" y="17"/>
                    </a:lnTo>
                    <a:lnTo>
                      <a:pt x="4" y="3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210" y="0"/>
                    </a:lnTo>
                    <a:lnTo>
                      <a:pt x="229" y="25"/>
                    </a:lnTo>
                    <a:lnTo>
                      <a:pt x="246" y="52"/>
                    </a:lnTo>
                    <a:lnTo>
                      <a:pt x="263" y="78"/>
                    </a:lnTo>
                    <a:lnTo>
                      <a:pt x="281" y="105"/>
                    </a:lnTo>
                    <a:lnTo>
                      <a:pt x="299" y="129"/>
                    </a:lnTo>
                    <a:lnTo>
                      <a:pt x="320" y="152"/>
                    </a:lnTo>
                    <a:lnTo>
                      <a:pt x="342" y="174"/>
                    </a:lnTo>
                    <a:lnTo>
                      <a:pt x="367" y="192"/>
                    </a:lnTo>
                    <a:lnTo>
                      <a:pt x="422" y="227"/>
                    </a:lnTo>
                    <a:lnTo>
                      <a:pt x="476" y="262"/>
                    </a:lnTo>
                    <a:lnTo>
                      <a:pt x="531" y="298"/>
                    </a:lnTo>
                    <a:lnTo>
                      <a:pt x="582" y="337"/>
                    </a:lnTo>
                    <a:lnTo>
                      <a:pt x="634" y="375"/>
                    </a:lnTo>
                    <a:lnTo>
                      <a:pt x="685" y="414"/>
                    </a:lnTo>
                    <a:lnTo>
                      <a:pt x="733" y="454"/>
                    </a:lnTo>
                    <a:lnTo>
                      <a:pt x="782" y="494"/>
                    </a:lnTo>
                    <a:lnTo>
                      <a:pt x="828" y="536"/>
                    </a:lnTo>
                    <a:lnTo>
                      <a:pt x="874" y="577"/>
                    </a:lnTo>
                    <a:lnTo>
                      <a:pt x="918" y="619"/>
                    </a:lnTo>
                    <a:lnTo>
                      <a:pt x="960" y="662"/>
                    </a:lnTo>
                    <a:lnTo>
                      <a:pt x="1002" y="704"/>
                    </a:lnTo>
                    <a:lnTo>
                      <a:pt x="1041" y="747"/>
                    </a:lnTo>
                    <a:lnTo>
                      <a:pt x="1079" y="789"/>
                    </a:lnTo>
                    <a:lnTo>
                      <a:pt x="1115" y="832"/>
                    </a:lnTo>
                    <a:lnTo>
                      <a:pt x="1149" y="875"/>
                    </a:lnTo>
                    <a:lnTo>
                      <a:pt x="1183" y="916"/>
                    </a:lnTo>
                    <a:lnTo>
                      <a:pt x="1214" y="958"/>
                    </a:lnTo>
                    <a:lnTo>
                      <a:pt x="1242" y="999"/>
                    </a:lnTo>
                    <a:lnTo>
                      <a:pt x="1270" y="1041"/>
                    </a:lnTo>
                    <a:lnTo>
                      <a:pt x="1295" y="1080"/>
                    </a:lnTo>
                    <a:lnTo>
                      <a:pt x="1319" y="1120"/>
                    </a:lnTo>
                    <a:lnTo>
                      <a:pt x="1339" y="1158"/>
                    </a:lnTo>
                    <a:lnTo>
                      <a:pt x="1359" y="1196"/>
                    </a:lnTo>
                    <a:lnTo>
                      <a:pt x="1375" y="1233"/>
                    </a:lnTo>
                    <a:lnTo>
                      <a:pt x="1390" y="1269"/>
                    </a:lnTo>
                    <a:lnTo>
                      <a:pt x="1401" y="1304"/>
                    </a:lnTo>
                    <a:lnTo>
                      <a:pt x="1412" y="1337"/>
                    </a:lnTo>
                    <a:lnTo>
                      <a:pt x="1420" y="1368"/>
                    </a:lnTo>
                    <a:lnTo>
                      <a:pt x="1424" y="1399"/>
                    </a:lnTo>
                    <a:lnTo>
                      <a:pt x="1427" y="1428"/>
                    </a:lnTo>
                    <a:lnTo>
                      <a:pt x="247" y="1428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-106" charset="0"/>
                  <a:ea typeface="+mn-ea"/>
                </a:endParaRPr>
              </a:p>
            </p:txBody>
          </p:sp>
          <p:sp>
            <p:nvSpPr>
              <p:cNvPr id="158" name="Can 157"/>
              <p:cNvSpPr>
                <a:spLocks noChangeArrowheads="1"/>
              </p:cNvSpPr>
              <p:nvPr/>
            </p:nvSpPr>
            <p:spPr bwMode="auto">
              <a:xfrm>
                <a:off x="1181100" y="5257800"/>
                <a:ext cx="495300" cy="457200"/>
              </a:xfrm>
              <a:prstGeom prst="can">
                <a:avLst>
                  <a:gd name="adj" fmla="val 25000"/>
                </a:avLst>
              </a:prstGeom>
              <a:solidFill>
                <a:srgbClr val="7F7F7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8100" dir="2700000" algn="tl" rotWithShape="0">
                  <a:srgbClr val="808080">
                    <a:alpha val="39998"/>
                  </a:srgbClr>
                </a:outerShdw>
              </a:effectLst>
            </p:spPr>
            <p:txBody>
              <a:bodyPr wrap="none" tIns="0" bIns="0" anchor="ctr"/>
              <a:lstStyle/>
              <a:p>
                <a:pPr>
                  <a:defRPr/>
                </a:pPr>
                <a:endParaRPr lang="en-US" dirty="0">
                  <a:latin typeface="Arial" pitchFamily="-106" charset="0"/>
                  <a:ea typeface="+mn-ea"/>
                </a:endParaRPr>
              </a:p>
            </p:txBody>
          </p:sp>
          <p:sp>
            <p:nvSpPr>
              <p:cNvPr id="159" name="Text Box 46"/>
              <p:cNvSpPr txBox="1">
                <a:spLocks noChangeArrowheads="1"/>
              </p:cNvSpPr>
              <p:nvPr/>
            </p:nvSpPr>
            <p:spPr bwMode="auto">
              <a:xfrm>
                <a:off x="2068513" y="5761266"/>
                <a:ext cx="1684244" cy="2154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tIns="0" bIns="0" anchor="ctr">
                <a:spAutoFit/>
              </a:bodyPr>
              <a:lstStyle/>
              <a:p>
                <a:r>
                  <a:rPr lang="en-US" sz="1400" dirty="0">
                    <a:latin typeface="Cambria" pitchFamily="18" charset="0"/>
                  </a:rPr>
                  <a:t>Resource Discovery</a:t>
                </a:r>
              </a:p>
            </p:txBody>
          </p:sp>
          <p:pic>
            <p:nvPicPr>
              <p:cNvPr id="160" name="Picture 159" descr="intro_photo_for_slide_1.jpg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81300" y="4495800"/>
                <a:ext cx="9779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8100" dir="2700000" algn="tl" rotWithShape="0">
                  <a:srgbClr val="808080">
                    <a:alpha val="39998"/>
                  </a:srgbClr>
                </a:outerShdw>
              </a:effectLst>
            </p:spPr>
          </p:pic>
          <p:pic>
            <p:nvPicPr>
              <p:cNvPr id="161" name="Picture 160" descr="intro_photo_for_slide_2.jpg"/>
              <p:cNvPicPr>
                <a:picLocks noChangeAspect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086100" y="4800600"/>
                <a:ext cx="990600" cy="86042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8100" dir="2700000" algn="tl" rotWithShape="0">
                  <a:srgbClr val="808080">
                    <a:alpha val="39998"/>
                  </a:srgbClr>
                </a:outerShdw>
              </a:effectLst>
            </p:spPr>
          </p:pic>
          <p:sp>
            <p:nvSpPr>
              <p:cNvPr id="162" name="TextBox 220"/>
              <p:cNvSpPr txBox="1">
                <a:spLocks noChangeArrowheads="1"/>
              </p:cNvSpPr>
              <p:nvPr/>
            </p:nvSpPr>
            <p:spPr bwMode="auto">
              <a:xfrm>
                <a:off x="1178181" y="6078538"/>
                <a:ext cx="3749744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i="1" dirty="0">
                    <a:latin typeface="Cambria" pitchFamily="18" charset="0"/>
                  </a:rPr>
                  <a:t>Search Engines, Metadata Databases, Catalogues, Guides, etc.</a:t>
                </a: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304800" y="4092575"/>
                <a:ext cx="1600200" cy="6463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sz="900" dirty="0">
                    <a:solidFill>
                      <a:schemeClr val="tx2"/>
                    </a:solidFill>
                  </a:rPr>
                  <a:t>&lt;?xml version="1.0"?&gt;</a:t>
                </a:r>
                <a:br>
                  <a:rPr lang="en-US" sz="900" dirty="0">
                    <a:solidFill>
                      <a:schemeClr val="tx2"/>
                    </a:solidFill>
                  </a:rPr>
                </a:br>
                <a:r>
                  <a:rPr lang="en-US" sz="900" dirty="0">
                    <a:solidFill>
                      <a:schemeClr val="tx2"/>
                    </a:solidFill>
                  </a:rPr>
                  <a:t>&lt;description&gt;</a:t>
                </a:r>
              </a:p>
              <a:p>
                <a:pPr algn="l"/>
                <a:r>
                  <a:rPr lang="en-US" sz="900" dirty="0">
                    <a:solidFill>
                      <a:schemeClr val="tx2"/>
                    </a:solidFill>
                  </a:rPr>
                  <a:t>…….</a:t>
                </a:r>
                <a:br>
                  <a:rPr lang="en-US" sz="900" dirty="0">
                    <a:solidFill>
                      <a:schemeClr val="tx2"/>
                    </a:solidFill>
                  </a:rPr>
                </a:br>
                <a:r>
                  <a:rPr lang="en-US" sz="900" dirty="0">
                    <a:solidFill>
                      <a:schemeClr val="tx2"/>
                    </a:solidFill>
                  </a:rPr>
                  <a:t> &lt;/description&gt;</a:t>
                </a:r>
              </a:p>
            </p:txBody>
          </p:sp>
          <p:sp>
            <p:nvSpPr>
              <p:cNvPr id="164" name="Can 163"/>
              <p:cNvSpPr>
                <a:spLocks noChangeArrowheads="1"/>
              </p:cNvSpPr>
              <p:nvPr/>
            </p:nvSpPr>
            <p:spPr bwMode="auto">
              <a:xfrm>
                <a:off x="1333500" y="5410200"/>
                <a:ext cx="495300" cy="457200"/>
              </a:xfrm>
              <a:prstGeom prst="can">
                <a:avLst>
                  <a:gd name="adj" fmla="val 25000"/>
                </a:avLst>
              </a:prstGeom>
              <a:solidFill>
                <a:srgbClr val="7F7F7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8100" dir="2700000" algn="tl" rotWithShape="0">
                  <a:srgbClr val="808080">
                    <a:alpha val="39998"/>
                  </a:srgbClr>
                </a:outerShdw>
              </a:effectLst>
            </p:spPr>
            <p:txBody>
              <a:bodyPr wrap="none" tIns="0" bIns="0" anchor="ctr"/>
              <a:lstStyle/>
              <a:p>
                <a:pPr>
                  <a:defRPr/>
                </a:pPr>
                <a:endParaRPr lang="en-US" dirty="0">
                  <a:latin typeface="Arial" pitchFamily="-106" charset="0"/>
                  <a:ea typeface="+mn-ea"/>
                </a:endParaRPr>
              </a:p>
            </p:txBody>
          </p:sp>
          <p:sp>
            <p:nvSpPr>
              <p:cNvPr id="165" name="Can 164"/>
              <p:cNvSpPr>
                <a:spLocks noChangeArrowheads="1"/>
              </p:cNvSpPr>
              <p:nvPr/>
            </p:nvSpPr>
            <p:spPr bwMode="auto">
              <a:xfrm>
                <a:off x="1485900" y="5562600"/>
                <a:ext cx="495300" cy="457200"/>
              </a:xfrm>
              <a:prstGeom prst="can">
                <a:avLst>
                  <a:gd name="adj" fmla="val 25000"/>
                </a:avLst>
              </a:prstGeom>
              <a:solidFill>
                <a:srgbClr val="7F7F7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8100" dir="2700000" algn="tl" rotWithShape="0">
                  <a:srgbClr val="808080">
                    <a:alpha val="39998"/>
                  </a:srgbClr>
                </a:outerShdw>
              </a:effectLst>
            </p:spPr>
            <p:txBody>
              <a:bodyPr wrap="none" tIns="0" bIns="0" anchor="ctr"/>
              <a:lstStyle/>
              <a:p>
                <a:pPr>
                  <a:defRPr/>
                </a:pPr>
                <a:endParaRPr lang="en-US" dirty="0">
                  <a:latin typeface="Arial" pitchFamily="-106" charset="0"/>
                  <a:ea typeface="+mn-ea"/>
                </a:endParaRPr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457200" y="4244975"/>
                <a:ext cx="1600200" cy="6463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sz="900" dirty="0">
                    <a:solidFill>
                      <a:schemeClr val="tx2"/>
                    </a:solidFill>
                  </a:rPr>
                  <a:t>&lt;?xml version="1.0"?&gt;</a:t>
                </a:r>
                <a:br>
                  <a:rPr lang="en-US" sz="900" dirty="0">
                    <a:solidFill>
                      <a:schemeClr val="tx2"/>
                    </a:solidFill>
                  </a:rPr>
                </a:br>
                <a:r>
                  <a:rPr lang="en-US" sz="900" dirty="0">
                    <a:solidFill>
                      <a:schemeClr val="tx2"/>
                    </a:solidFill>
                  </a:rPr>
                  <a:t>&lt;description&gt;</a:t>
                </a:r>
              </a:p>
              <a:p>
                <a:pPr algn="l"/>
                <a:r>
                  <a:rPr lang="en-US" sz="900" dirty="0">
                    <a:solidFill>
                      <a:schemeClr val="tx2"/>
                    </a:solidFill>
                  </a:rPr>
                  <a:t>…….</a:t>
                </a:r>
                <a:br>
                  <a:rPr lang="en-US" sz="900" dirty="0">
                    <a:solidFill>
                      <a:schemeClr val="tx2"/>
                    </a:solidFill>
                  </a:rPr>
                </a:br>
                <a:r>
                  <a:rPr lang="en-US" sz="900" dirty="0">
                    <a:solidFill>
                      <a:schemeClr val="tx2"/>
                    </a:solidFill>
                  </a:rPr>
                  <a:t> &lt;/description&gt;</a:t>
                </a:r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609600" y="4397375"/>
                <a:ext cx="1600200" cy="78483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sz="900" dirty="0">
                    <a:solidFill>
                      <a:schemeClr val="tx2"/>
                    </a:solidFill>
                  </a:rPr>
                  <a:t>&lt;?xml version="1.0"?&gt;</a:t>
                </a:r>
                <a:br>
                  <a:rPr lang="en-US" sz="900" dirty="0">
                    <a:solidFill>
                      <a:schemeClr val="tx2"/>
                    </a:solidFill>
                  </a:rPr>
                </a:br>
                <a:r>
                  <a:rPr lang="en-US" sz="900" dirty="0">
                    <a:solidFill>
                      <a:schemeClr val="tx2"/>
                    </a:solidFill>
                  </a:rPr>
                  <a:t>&lt;description&gt;</a:t>
                </a:r>
              </a:p>
              <a:p>
                <a:pPr algn="l"/>
                <a:r>
                  <a:rPr lang="en-US" sz="900" dirty="0">
                    <a:solidFill>
                      <a:schemeClr val="tx2"/>
                    </a:solidFill>
                  </a:rPr>
                  <a:t>…….</a:t>
                </a:r>
                <a:br>
                  <a:rPr lang="en-US" sz="900" dirty="0">
                    <a:solidFill>
                      <a:schemeClr val="tx2"/>
                    </a:solidFill>
                  </a:rPr>
                </a:br>
                <a:r>
                  <a:rPr lang="en-US" sz="900" dirty="0">
                    <a:solidFill>
                      <a:schemeClr val="tx2"/>
                    </a:solidFill>
                  </a:rPr>
                  <a:t> &lt;/description</a:t>
                </a:r>
                <a:r>
                  <a:rPr lang="en-US" dirty="0">
                    <a:solidFill>
                      <a:schemeClr val="tx2"/>
                    </a:solidFill>
                  </a:rPr>
                  <a:t>&gt;</a:t>
                </a:r>
              </a:p>
            </p:txBody>
          </p:sp>
          <p:sp>
            <p:nvSpPr>
              <p:cNvPr id="168" name="Can 167"/>
              <p:cNvSpPr>
                <a:spLocks noChangeArrowheads="1"/>
              </p:cNvSpPr>
              <p:nvPr/>
            </p:nvSpPr>
            <p:spPr bwMode="auto">
              <a:xfrm>
                <a:off x="952500" y="5562600"/>
                <a:ext cx="495300" cy="457200"/>
              </a:xfrm>
              <a:prstGeom prst="can">
                <a:avLst>
                  <a:gd name="adj" fmla="val 25000"/>
                </a:avLst>
              </a:prstGeom>
              <a:solidFill>
                <a:srgbClr val="7F7F7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8100" dir="2700000" algn="tl" rotWithShape="0">
                  <a:srgbClr val="808080">
                    <a:alpha val="39998"/>
                  </a:srgbClr>
                </a:outerShdw>
              </a:effectLst>
            </p:spPr>
            <p:txBody>
              <a:bodyPr wrap="none" tIns="0" bIns="0" anchor="ctr"/>
              <a:lstStyle/>
              <a:p>
                <a:pPr>
                  <a:defRPr/>
                </a:pPr>
                <a:endParaRPr lang="en-US" dirty="0">
                  <a:latin typeface="Arial" pitchFamily="-106" charset="0"/>
                  <a:ea typeface="+mn-ea"/>
                </a:endParaRPr>
              </a:p>
            </p:txBody>
          </p:sp>
          <p:grpSp>
            <p:nvGrpSpPr>
              <p:cNvPr id="169" name="Group 5111"/>
              <p:cNvGrpSpPr>
                <a:grpSpLocks/>
              </p:cNvGrpSpPr>
              <p:nvPr/>
            </p:nvGrpSpPr>
            <p:grpSpPr bwMode="auto">
              <a:xfrm>
                <a:off x="1981200" y="5029200"/>
                <a:ext cx="838029" cy="838200"/>
                <a:chOff x="3962400" y="4343400"/>
                <a:chExt cx="838029" cy="838200"/>
              </a:xfrm>
            </p:grpSpPr>
            <p:pic>
              <p:nvPicPr>
                <p:cNvPr id="170" name="Picture 1883" descr="C:\Users\crey\AppData\Local\Microsoft\Windows\Temporary Internet Files\Content.IE5\J5OUP19C\MCj04414660000[1].pn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962400" y="4343400"/>
                  <a:ext cx="609429" cy="6094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71" name="Picture 1883" descr="C:\Users\crey\AppData\Local\Microsoft\Windows\Temporary Internet Files\Content.IE5\J5OUP19C\MCj04414660000[1].pn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4038600" y="4419600"/>
                  <a:ext cx="609429" cy="6094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72" name="Picture 1883" descr="C:\Users\crey\AppData\Local\Microsoft\Windows\Temporary Internet Files\Content.IE5\J5OUP19C\MCj04414660000[1].pn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4114800" y="4495800"/>
                  <a:ext cx="609429" cy="6094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73" name="Picture 1883" descr="C:\Users\crey\AppData\Local\Microsoft\Windows\Temporary Internet Files\Content.IE5\J5OUP19C\MCj04414660000[1].pn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4191000" y="4572171"/>
                  <a:ext cx="609429" cy="6094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cxnSp>
          <p:nvCxnSpPr>
            <p:cNvPr id="155" name="Straight Arrow Connector 154"/>
            <p:cNvCxnSpPr>
              <a:cxnSpLocks noChangeShapeType="1"/>
            </p:cNvCxnSpPr>
            <p:nvPr/>
          </p:nvCxnSpPr>
          <p:spPr bwMode="auto">
            <a:xfrm rot="5400000">
              <a:off x="2172494" y="3542506"/>
              <a:ext cx="990600" cy="1588"/>
            </a:xfrm>
            <a:prstGeom prst="straightConnector1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  <a:round/>
              <a:headEnd type="triangle" w="med" len="med"/>
              <a:tailEnd type="triangle" w="med" len="med"/>
            </a:ln>
            <a:effectLst/>
          </p:spPr>
        </p:cxnSp>
      </p:grpSp>
      <p:grpSp>
        <p:nvGrpSpPr>
          <p:cNvPr id="174" name="Group 256"/>
          <p:cNvGrpSpPr>
            <a:grpSpLocks/>
          </p:cNvGrpSpPr>
          <p:nvPr/>
        </p:nvGrpSpPr>
        <p:grpSpPr bwMode="auto">
          <a:xfrm>
            <a:off x="3067050" y="1066800"/>
            <a:ext cx="5705475" cy="2698522"/>
            <a:chOff x="3209925" y="838200"/>
            <a:chExt cx="5705475" cy="2698522"/>
          </a:xfrm>
        </p:grpSpPr>
        <p:grpSp>
          <p:nvGrpSpPr>
            <p:cNvPr id="176" name="Group 255"/>
            <p:cNvGrpSpPr>
              <a:grpSpLocks/>
            </p:cNvGrpSpPr>
            <p:nvPr/>
          </p:nvGrpSpPr>
          <p:grpSpPr bwMode="auto">
            <a:xfrm>
              <a:off x="5562600" y="838200"/>
              <a:ext cx="3352800" cy="2698522"/>
              <a:chOff x="5562600" y="838200"/>
              <a:chExt cx="3352800" cy="2698522"/>
            </a:xfrm>
          </p:grpSpPr>
          <p:grpSp>
            <p:nvGrpSpPr>
              <p:cNvPr id="177" name="Group 254"/>
              <p:cNvGrpSpPr>
                <a:grpSpLocks/>
              </p:cNvGrpSpPr>
              <p:nvPr/>
            </p:nvGrpSpPr>
            <p:grpSpPr bwMode="auto">
              <a:xfrm>
                <a:off x="5562600" y="838200"/>
                <a:ext cx="3124200" cy="2698522"/>
                <a:chOff x="5562600" y="838200"/>
                <a:chExt cx="3124200" cy="2698522"/>
              </a:xfrm>
            </p:grpSpPr>
            <p:sp>
              <p:nvSpPr>
                <p:cNvPr id="179" name="Oval 178"/>
                <p:cNvSpPr/>
                <p:nvPr/>
              </p:nvSpPr>
              <p:spPr bwMode="auto">
                <a:xfrm>
                  <a:off x="5715000" y="1219200"/>
                  <a:ext cx="2971800" cy="1981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accent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tIns="0" bIns="0" anchor="ctr"/>
                <a:lstStyle/>
                <a:p>
                  <a:pPr>
                    <a:defRPr/>
                  </a:pPr>
                  <a:endParaRPr lang="en-US" dirty="0">
                    <a:latin typeface="Arial" pitchFamily="-106" charset="0"/>
                    <a:ea typeface="+mn-ea"/>
                  </a:endParaRPr>
                </a:p>
              </p:txBody>
            </p:sp>
            <p:sp>
              <p:nvSpPr>
                <p:cNvPr id="180" name="Rectangle 179"/>
                <p:cNvSpPr/>
                <p:nvPr/>
              </p:nvSpPr>
              <p:spPr bwMode="auto">
                <a:xfrm>
                  <a:off x="5562600" y="1371600"/>
                  <a:ext cx="1600200" cy="954088"/>
                </a:xfrm>
                <a:prstGeom prst="rect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800" dirty="0"/>
                    <a:t>&lt;?xml version="1.0"?&gt;</a:t>
                  </a:r>
                  <a:br>
                    <a:rPr lang="en-US" sz="800" dirty="0"/>
                  </a:br>
                  <a:r>
                    <a:rPr lang="en-US" sz="800" dirty="0"/>
                    <a:t>&lt;note&gt;</a:t>
                  </a:r>
                  <a:br>
                    <a:rPr lang="en-US" sz="800" dirty="0"/>
                  </a:br>
                  <a:r>
                    <a:rPr lang="en-US" sz="800" dirty="0"/>
                    <a:t>  &lt;to&gt;John&lt;/to&gt;</a:t>
                  </a:r>
                  <a:br>
                    <a:rPr lang="en-US" sz="800" dirty="0"/>
                  </a:br>
                  <a:r>
                    <a:rPr lang="en-US" sz="800" dirty="0"/>
                    <a:t>  &lt;from&gt;Jane&lt;/from&gt;</a:t>
                  </a:r>
                  <a:br>
                    <a:rPr lang="en-US" sz="800" dirty="0"/>
                  </a:br>
                  <a:r>
                    <a:rPr lang="en-US" sz="800" dirty="0"/>
                    <a:t>  &lt;heading&gt;Reminder</a:t>
                  </a:r>
                  <a:br>
                    <a:rPr lang="en-US" sz="800" dirty="0"/>
                  </a:br>
                  <a:r>
                    <a:rPr lang="en-US" sz="800" dirty="0"/>
                    <a:t>  &lt;body&gt;Don't forget me!</a:t>
                  </a:r>
                  <a:br>
                    <a:rPr lang="en-US" sz="800" dirty="0"/>
                  </a:br>
                  <a:r>
                    <a:rPr lang="en-US" sz="800" dirty="0"/>
                    <a:t>&lt;/note&gt;</a:t>
                  </a:r>
                </a:p>
              </p:txBody>
            </p:sp>
            <p:sp>
              <p:nvSpPr>
                <p:cNvPr id="181" name="Rectangle 180"/>
                <p:cNvSpPr/>
                <p:nvPr/>
              </p:nvSpPr>
              <p:spPr bwMode="auto">
                <a:xfrm>
                  <a:off x="5715000" y="1524000"/>
                  <a:ext cx="1600200" cy="954088"/>
                </a:xfrm>
                <a:prstGeom prst="rect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800" dirty="0"/>
                    <a:t>&lt;?xml version="1.0"?&gt;</a:t>
                  </a:r>
                  <a:br>
                    <a:rPr lang="en-US" sz="800" dirty="0"/>
                  </a:br>
                  <a:r>
                    <a:rPr lang="en-US" sz="800" dirty="0"/>
                    <a:t>&lt;note&gt;</a:t>
                  </a:r>
                  <a:br>
                    <a:rPr lang="en-US" sz="800" dirty="0"/>
                  </a:br>
                  <a:r>
                    <a:rPr lang="en-US" sz="800" dirty="0"/>
                    <a:t>  &lt;to&gt;John&lt;/to&gt;</a:t>
                  </a:r>
                  <a:br>
                    <a:rPr lang="en-US" sz="800" dirty="0"/>
                  </a:br>
                  <a:r>
                    <a:rPr lang="en-US" sz="800" dirty="0"/>
                    <a:t>  &lt;from&gt;Jane&lt;/from&gt;</a:t>
                  </a:r>
                  <a:br>
                    <a:rPr lang="en-US" sz="800" dirty="0"/>
                  </a:br>
                  <a:r>
                    <a:rPr lang="en-US" sz="800" dirty="0"/>
                    <a:t>  &lt;heading&gt;Reminder</a:t>
                  </a:r>
                  <a:br>
                    <a:rPr lang="en-US" sz="800" dirty="0"/>
                  </a:br>
                  <a:r>
                    <a:rPr lang="en-US" sz="800" dirty="0"/>
                    <a:t>  &lt;body&gt;Don't forget me!</a:t>
                  </a:r>
                  <a:br>
                    <a:rPr lang="en-US" sz="800" dirty="0"/>
                  </a:br>
                  <a:r>
                    <a:rPr lang="en-US" sz="800" dirty="0"/>
                    <a:t>&lt;/note&gt;</a:t>
                  </a:r>
                </a:p>
              </p:txBody>
            </p:sp>
            <p:pic>
              <p:nvPicPr>
                <p:cNvPr id="182" name="Picture 1882" descr="C:\Users\crey\Pictures\Microsoft Clip Organizer\j0431616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 flipH="1">
                  <a:off x="6324600" y="1600200"/>
                  <a:ext cx="1377246" cy="1377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3" name="Picture 1882" descr="C:\Users\crey\Pictures\Microsoft Clip Organizer\j0431616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 flipH="1">
                  <a:off x="6934200" y="2057400"/>
                  <a:ext cx="990600" cy="990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184" name="Group 5013"/>
                <p:cNvGrpSpPr>
                  <a:grpSpLocks/>
                </p:cNvGrpSpPr>
                <p:nvPr/>
              </p:nvGrpSpPr>
              <p:grpSpPr bwMode="auto">
                <a:xfrm>
                  <a:off x="7620000" y="838200"/>
                  <a:ext cx="685800" cy="838200"/>
                  <a:chOff x="4264025" y="3090863"/>
                  <a:chExt cx="606425" cy="660400"/>
                </a:xfrm>
              </p:grpSpPr>
              <p:sp>
                <p:nvSpPr>
                  <p:cNvPr id="188" name="Freeform 1894"/>
                  <p:cNvSpPr>
                    <a:spLocks/>
                  </p:cNvSpPr>
                  <p:nvPr/>
                </p:nvSpPr>
                <p:spPr bwMode="auto">
                  <a:xfrm>
                    <a:off x="4264025" y="3090863"/>
                    <a:ext cx="606425" cy="660400"/>
                  </a:xfrm>
                  <a:custGeom>
                    <a:avLst/>
                    <a:gdLst>
                      <a:gd name="T0" fmla="*/ 2147483647 w 382"/>
                      <a:gd name="T1" fmla="*/ 0 h 416"/>
                      <a:gd name="T2" fmla="*/ 2147483647 w 382"/>
                      <a:gd name="T3" fmla="*/ 0 h 416"/>
                      <a:gd name="T4" fmla="*/ 2147483647 w 382"/>
                      <a:gd name="T5" fmla="*/ 2147483647 h 416"/>
                      <a:gd name="T6" fmla="*/ 2147483647 w 382"/>
                      <a:gd name="T7" fmla="*/ 2147483647 h 416"/>
                      <a:gd name="T8" fmla="*/ 0 w 382"/>
                      <a:gd name="T9" fmla="*/ 2147483647 h 416"/>
                      <a:gd name="T10" fmla="*/ 0 w 382"/>
                      <a:gd name="T11" fmla="*/ 2147483647 h 416"/>
                      <a:gd name="T12" fmla="*/ 2147483647 w 382"/>
                      <a:gd name="T13" fmla="*/ 2147483647 h 416"/>
                      <a:gd name="T14" fmla="*/ 2147483647 w 382"/>
                      <a:gd name="T15" fmla="*/ 2147483647 h 416"/>
                      <a:gd name="T16" fmla="*/ 2147483647 w 382"/>
                      <a:gd name="T17" fmla="*/ 2147483647 h 416"/>
                      <a:gd name="T18" fmla="*/ 2147483647 w 382"/>
                      <a:gd name="T19" fmla="*/ 2147483647 h 416"/>
                      <a:gd name="T20" fmla="*/ 2147483647 w 382"/>
                      <a:gd name="T21" fmla="*/ 2147483647 h 416"/>
                      <a:gd name="T22" fmla="*/ 2147483647 w 382"/>
                      <a:gd name="T23" fmla="*/ 0 h 416"/>
                      <a:gd name="T24" fmla="*/ 2147483647 w 382"/>
                      <a:gd name="T25" fmla="*/ 0 h 41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382"/>
                      <a:gd name="T40" fmla="*/ 0 h 416"/>
                      <a:gd name="T41" fmla="*/ 382 w 382"/>
                      <a:gd name="T42" fmla="*/ 416 h 41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382" h="416">
                        <a:moveTo>
                          <a:pt x="98" y="0"/>
                        </a:moveTo>
                        <a:lnTo>
                          <a:pt x="98" y="0"/>
                        </a:lnTo>
                        <a:lnTo>
                          <a:pt x="98" y="56"/>
                        </a:lnTo>
                        <a:lnTo>
                          <a:pt x="0" y="56"/>
                        </a:lnTo>
                        <a:lnTo>
                          <a:pt x="0" y="416"/>
                        </a:lnTo>
                        <a:lnTo>
                          <a:pt x="284" y="416"/>
                        </a:lnTo>
                        <a:lnTo>
                          <a:pt x="284" y="360"/>
                        </a:lnTo>
                        <a:lnTo>
                          <a:pt x="382" y="360"/>
                        </a:lnTo>
                        <a:lnTo>
                          <a:pt x="382" y="0"/>
                        </a:lnTo>
                        <a:lnTo>
                          <a:pt x="9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Freeform 1895"/>
                  <p:cNvSpPr>
                    <a:spLocks/>
                  </p:cNvSpPr>
                  <p:nvPr/>
                </p:nvSpPr>
                <p:spPr bwMode="auto">
                  <a:xfrm>
                    <a:off x="4438650" y="3109913"/>
                    <a:ext cx="412750" cy="533400"/>
                  </a:xfrm>
                  <a:custGeom>
                    <a:avLst/>
                    <a:gdLst>
                      <a:gd name="T0" fmla="*/ 2147483647 w 260"/>
                      <a:gd name="T1" fmla="*/ 0 h 336"/>
                      <a:gd name="T2" fmla="*/ 0 w 260"/>
                      <a:gd name="T3" fmla="*/ 0 h 336"/>
                      <a:gd name="T4" fmla="*/ 0 w 260"/>
                      <a:gd name="T5" fmla="*/ 2147483647 h 336"/>
                      <a:gd name="T6" fmla="*/ 2147483647 w 260"/>
                      <a:gd name="T7" fmla="*/ 2147483647 h 336"/>
                      <a:gd name="T8" fmla="*/ 2147483647 w 260"/>
                      <a:gd name="T9" fmla="*/ 0 h 336"/>
                      <a:gd name="T10" fmla="*/ 2147483647 w 260"/>
                      <a:gd name="T11" fmla="*/ 0 h 33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60"/>
                      <a:gd name="T19" fmla="*/ 0 h 336"/>
                      <a:gd name="T20" fmla="*/ 260 w 260"/>
                      <a:gd name="T21" fmla="*/ 336 h 3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60" h="336">
                        <a:moveTo>
                          <a:pt x="252" y="0"/>
                        </a:moveTo>
                        <a:lnTo>
                          <a:pt x="0" y="0"/>
                        </a:lnTo>
                        <a:lnTo>
                          <a:pt x="0" y="336"/>
                        </a:lnTo>
                        <a:lnTo>
                          <a:pt x="260" y="336"/>
                        </a:lnTo>
                        <a:lnTo>
                          <a:pt x="260" y="0"/>
                        </a:lnTo>
                        <a:lnTo>
                          <a:pt x="252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90" name="Freeform 1896"/>
                  <p:cNvSpPr>
                    <a:spLocks/>
                  </p:cNvSpPr>
                  <p:nvPr/>
                </p:nvSpPr>
                <p:spPr bwMode="auto">
                  <a:xfrm>
                    <a:off x="4464050" y="3135313"/>
                    <a:ext cx="361950" cy="482600"/>
                  </a:xfrm>
                  <a:custGeom>
                    <a:avLst/>
                    <a:gdLst>
                      <a:gd name="T0" fmla="*/ 2147483647 w 228"/>
                      <a:gd name="T1" fmla="*/ 0 h 304"/>
                      <a:gd name="T2" fmla="*/ 2147483647 w 228"/>
                      <a:gd name="T3" fmla="*/ 0 h 304"/>
                      <a:gd name="T4" fmla="*/ 2147483647 w 228"/>
                      <a:gd name="T5" fmla="*/ 2147483647 h 304"/>
                      <a:gd name="T6" fmla="*/ 2147483647 w 228"/>
                      <a:gd name="T7" fmla="*/ 2147483647 h 304"/>
                      <a:gd name="T8" fmla="*/ 0 w 228"/>
                      <a:gd name="T9" fmla="*/ 2147483647 h 304"/>
                      <a:gd name="T10" fmla="*/ 0 w 228"/>
                      <a:gd name="T11" fmla="*/ 2147483647 h 304"/>
                      <a:gd name="T12" fmla="*/ 0 w 228"/>
                      <a:gd name="T13" fmla="*/ 0 h 304"/>
                      <a:gd name="T14" fmla="*/ 0 w 228"/>
                      <a:gd name="T15" fmla="*/ 0 h 304"/>
                      <a:gd name="T16" fmla="*/ 2147483647 w 228"/>
                      <a:gd name="T17" fmla="*/ 0 h 304"/>
                      <a:gd name="T18" fmla="*/ 2147483647 w 228"/>
                      <a:gd name="T19" fmla="*/ 0 h 304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28"/>
                      <a:gd name="T31" fmla="*/ 0 h 304"/>
                      <a:gd name="T32" fmla="*/ 228 w 228"/>
                      <a:gd name="T33" fmla="*/ 304 h 304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28" h="304">
                        <a:moveTo>
                          <a:pt x="228" y="0"/>
                        </a:moveTo>
                        <a:lnTo>
                          <a:pt x="228" y="0"/>
                        </a:lnTo>
                        <a:lnTo>
                          <a:pt x="228" y="304"/>
                        </a:lnTo>
                        <a:lnTo>
                          <a:pt x="0" y="304"/>
                        </a:lnTo>
                        <a:lnTo>
                          <a:pt x="0" y="0"/>
                        </a:lnTo>
                        <a:lnTo>
                          <a:pt x="22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91" name="Freeform 1897"/>
                  <p:cNvSpPr>
                    <a:spLocks/>
                  </p:cNvSpPr>
                  <p:nvPr/>
                </p:nvSpPr>
                <p:spPr bwMode="auto">
                  <a:xfrm>
                    <a:off x="4464050" y="3135313"/>
                    <a:ext cx="361950" cy="431800"/>
                  </a:xfrm>
                  <a:custGeom>
                    <a:avLst/>
                    <a:gdLst>
                      <a:gd name="T0" fmla="*/ 2147483647 w 228"/>
                      <a:gd name="T1" fmla="*/ 0 h 272"/>
                      <a:gd name="T2" fmla="*/ 2147483647 w 228"/>
                      <a:gd name="T3" fmla="*/ 0 h 272"/>
                      <a:gd name="T4" fmla="*/ 2147483647 w 228"/>
                      <a:gd name="T5" fmla="*/ 0 h 272"/>
                      <a:gd name="T6" fmla="*/ 0 w 228"/>
                      <a:gd name="T7" fmla="*/ 2147483647 h 272"/>
                      <a:gd name="T8" fmla="*/ 0 w 228"/>
                      <a:gd name="T9" fmla="*/ 2147483647 h 272"/>
                      <a:gd name="T10" fmla="*/ 0 w 228"/>
                      <a:gd name="T11" fmla="*/ 2147483647 h 272"/>
                      <a:gd name="T12" fmla="*/ 2147483647 w 228"/>
                      <a:gd name="T13" fmla="*/ 2147483647 h 272"/>
                      <a:gd name="T14" fmla="*/ 2147483647 w 228"/>
                      <a:gd name="T15" fmla="*/ 2147483647 h 272"/>
                      <a:gd name="T16" fmla="*/ 2147483647 w 228"/>
                      <a:gd name="T17" fmla="*/ 0 h 272"/>
                      <a:gd name="T18" fmla="*/ 2147483647 w 228"/>
                      <a:gd name="T19" fmla="*/ 0 h 272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28"/>
                      <a:gd name="T31" fmla="*/ 0 h 272"/>
                      <a:gd name="T32" fmla="*/ 228 w 228"/>
                      <a:gd name="T33" fmla="*/ 272 h 272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28" h="272">
                        <a:moveTo>
                          <a:pt x="228" y="0"/>
                        </a:moveTo>
                        <a:lnTo>
                          <a:pt x="228" y="0"/>
                        </a:lnTo>
                        <a:lnTo>
                          <a:pt x="222" y="0"/>
                        </a:lnTo>
                        <a:lnTo>
                          <a:pt x="0" y="154"/>
                        </a:lnTo>
                        <a:lnTo>
                          <a:pt x="0" y="272"/>
                        </a:lnTo>
                        <a:lnTo>
                          <a:pt x="228" y="112"/>
                        </a:lnTo>
                        <a:lnTo>
                          <a:pt x="228" y="0"/>
                        </a:lnTo>
                        <a:close/>
                      </a:path>
                    </a:pathLst>
                  </a:custGeom>
                  <a:solidFill>
                    <a:srgbClr val="F8F7D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92" name="Freeform 1898"/>
                  <p:cNvSpPr>
                    <a:spLocks/>
                  </p:cNvSpPr>
                  <p:nvPr/>
                </p:nvSpPr>
                <p:spPr bwMode="auto">
                  <a:xfrm>
                    <a:off x="4464050" y="3348038"/>
                    <a:ext cx="361950" cy="269875"/>
                  </a:xfrm>
                  <a:custGeom>
                    <a:avLst/>
                    <a:gdLst>
                      <a:gd name="T0" fmla="*/ 2147483647 w 228"/>
                      <a:gd name="T1" fmla="*/ 0 h 170"/>
                      <a:gd name="T2" fmla="*/ 0 w 228"/>
                      <a:gd name="T3" fmla="*/ 2147483647 h 170"/>
                      <a:gd name="T4" fmla="*/ 0 w 228"/>
                      <a:gd name="T5" fmla="*/ 2147483647 h 170"/>
                      <a:gd name="T6" fmla="*/ 0 w 228"/>
                      <a:gd name="T7" fmla="*/ 2147483647 h 170"/>
                      <a:gd name="T8" fmla="*/ 0 w 228"/>
                      <a:gd name="T9" fmla="*/ 2147483647 h 170"/>
                      <a:gd name="T10" fmla="*/ 2147483647 w 228"/>
                      <a:gd name="T11" fmla="*/ 2147483647 h 170"/>
                      <a:gd name="T12" fmla="*/ 2147483647 w 228"/>
                      <a:gd name="T13" fmla="*/ 2147483647 h 170"/>
                      <a:gd name="T14" fmla="*/ 2147483647 w 228"/>
                      <a:gd name="T15" fmla="*/ 2147483647 h 170"/>
                      <a:gd name="T16" fmla="*/ 2147483647 w 228"/>
                      <a:gd name="T17" fmla="*/ 0 h 170"/>
                      <a:gd name="T18" fmla="*/ 2147483647 w 228"/>
                      <a:gd name="T19" fmla="*/ 0 h 170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28"/>
                      <a:gd name="T31" fmla="*/ 0 h 170"/>
                      <a:gd name="T32" fmla="*/ 228 w 228"/>
                      <a:gd name="T33" fmla="*/ 170 h 170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28" h="170">
                        <a:moveTo>
                          <a:pt x="228" y="0"/>
                        </a:moveTo>
                        <a:lnTo>
                          <a:pt x="0" y="158"/>
                        </a:lnTo>
                        <a:lnTo>
                          <a:pt x="0" y="170"/>
                        </a:lnTo>
                        <a:lnTo>
                          <a:pt x="10" y="170"/>
                        </a:lnTo>
                        <a:lnTo>
                          <a:pt x="228" y="20"/>
                        </a:lnTo>
                        <a:lnTo>
                          <a:pt x="228" y="0"/>
                        </a:lnTo>
                        <a:close/>
                      </a:path>
                    </a:pathLst>
                  </a:custGeom>
                  <a:solidFill>
                    <a:srgbClr val="F8F7D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93" name="Rectangle 1899"/>
                  <p:cNvSpPr>
                    <a:spLocks noChangeArrowheads="1"/>
                  </p:cNvSpPr>
                  <p:nvPr/>
                </p:nvSpPr>
                <p:spPr bwMode="auto">
                  <a:xfrm>
                    <a:off x="4521200" y="3208338"/>
                    <a:ext cx="244475" cy="9525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94" name="Rectangle 1900"/>
                  <p:cNvSpPr>
                    <a:spLocks noChangeArrowheads="1"/>
                  </p:cNvSpPr>
                  <p:nvPr/>
                </p:nvSpPr>
                <p:spPr bwMode="auto">
                  <a:xfrm>
                    <a:off x="4521200" y="3243263"/>
                    <a:ext cx="244475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95" name="Rectangle 1901"/>
                  <p:cNvSpPr>
                    <a:spLocks noChangeArrowheads="1"/>
                  </p:cNvSpPr>
                  <p:nvPr/>
                </p:nvSpPr>
                <p:spPr bwMode="auto">
                  <a:xfrm>
                    <a:off x="4521200" y="3281363"/>
                    <a:ext cx="244475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96" name="Rectangle 1902"/>
                  <p:cNvSpPr>
                    <a:spLocks noChangeArrowheads="1"/>
                  </p:cNvSpPr>
                  <p:nvPr/>
                </p:nvSpPr>
                <p:spPr bwMode="auto">
                  <a:xfrm>
                    <a:off x="4521200" y="3316288"/>
                    <a:ext cx="244475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97" name="Rectangle 1903"/>
                  <p:cNvSpPr>
                    <a:spLocks noChangeArrowheads="1"/>
                  </p:cNvSpPr>
                  <p:nvPr/>
                </p:nvSpPr>
                <p:spPr bwMode="auto">
                  <a:xfrm>
                    <a:off x="4521200" y="3354388"/>
                    <a:ext cx="244475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98" name="Rectangle 1904"/>
                  <p:cNvSpPr>
                    <a:spLocks noChangeArrowheads="1"/>
                  </p:cNvSpPr>
                  <p:nvPr/>
                </p:nvSpPr>
                <p:spPr bwMode="auto">
                  <a:xfrm>
                    <a:off x="4521200" y="3389313"/>
                    <a:ext cx="244475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99" name="Rectangle 1905"/>
                  <p:cNvSpPr>
                    <a:spLocks noChangeArrowheads="1"/>
                  </p:cNvSpPr>
                  <p:nvPr/>
                </p:nvSpPr>
                <p:spPr bwMode="auto">
                  <a:xfrm>
                    <a:off x="4521200" y="3427413"/>
                    <a:ext cx="244475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00" name="Rectangle 1906"/>
                  <p:cNvSpPr>
                    <a:spLocks noChangeArrowheads="1"/>
                  </p:cNvSpPr>
                  <p:nvPr/>
                </p:nvSpPr>
                <p:spPr bwMode="auto">
                  <a:xfrm>
                    <a:off x="4521200" y="3462338"/>
                    <a:ext cx="244475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01" name="Rectangle 1907"/>
                  <p:cNvSpPr>
                    <a:spLocks noChangeArrowheads="1"/>
                  </p:cNvSpPr>
                  <p:nvPr/>
                </p:nvSpPr>
                <p:spPr bwMode="auto">
                  <a:xfrm>
                    <a:off x="4625975" y="3532188"/>
                    <a:ext cx="133350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02" name="Freeform 1908"/>
                  <p:cNvSpPr>
                    <a:spLocks/>
                  </p:cNvSpPr>
                  <p:nvPr/>
                </p:nvSpPr>
                <p:spPr bwMode="auto">
                  <a:xfrm>
                    <a:off x="4283075" y="3198813"/>
                    <a:ext cx="412750" cy="533400"/>
                  </a:xfrm>
                  <a:custGeom>
                    <a:avLst/>
                    <a:gdLst>
                      <a:gd name="T0" fmla="*/ 2147483647 w 260"/>
                      <a:gd name="T1" fmla="*/ 0 h 336"/>
                      <a:gd name="T2" fmla="*/ 0 w 260"/>
                      <a:gd name="T3" fmla="*/ 0 h 336"/>
                      <a:gd name="T4" fmla="*/ 0 w 260"/>
                      <a:gd name="T5" fmla="*/ 2147483647 h 336"/>
                      <a:gd name="T6" fmla="*/ 2147483647 w 260"/>
                      <a:gd name="T7" fmla="*/ 2147483647 h 336"/>
                      <a:gd name="T8" fmla="*/ 2147483647 w 260"/>
                      <a:gd name="T9" fmla="*/ 0 h 336"/>
                      <a:gd name="T10" fmla="*/ 2147483647 w 260"/>
                      <a:gd name="T11" fmla="*/ 0 h 33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60"/>
                      <a:gd name="T19" fmla="*/ 0 h 336"/>
                      <a:gd name="T20" fmla="*/ 260 w 260"/>
                      <a:gd name="T21" fmla="*/ 336 h 3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60" h="336">
                        <a:moveTo>
                          <a:pt x="252" y="0"/>
                        </a:moveTo>
                        <a:lnTo>
                          <a:pt x="0" y="0"/>
                        </a:lnTo>
                        <a:lnTo>
                          <a:pt x="0" y="336"/>
                        </a:lnTo>
                        <a:lnTo>
                          <a:pt x="260" y="336"/>
                        </a:lnTo>
                        <a:lnTo>
                          <a:pt x="260" y="0"/>
                        </a:lnTo>
                        <a:lnTo>
                          <a:pt x="252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03" name="Freeform 1909"/>
                  <p:cNvSpPr>
                    <a:spLocks/>
                  </p:cNvSpPr>
                  <p:nvPr/>
                </p:nvSpPr>
                <p:spPr bwMode="auto">
                  <a:xfrm>
                    <a:off x="4308475" y="3224213"/>
                    <a:ext cx="361950" cy="482600"/>
                  </a:xfrm>
                  <a:custGeom>
                    <a:avLst/>
                    <a:gdLst>
                      <a:gd name="T0" fmla="*/ 2147483647 w 228"/>
                      <a:gd name="T1" fmla="*/ 0 h 304"/>
                      <a:gd name="T2" fmla="*/ 2147483647 w 228"/>
                      <a:gd name="T3" fmla="*/ 0 h 304"/>
                      <a:gd name="T4" fmla="*/ 2147483647 w 228"/>
                      <a:gd name="T5" fmla="*/ 2147483647 h 304"/>
                      <a:gd name="T6" fmla="*/ 2147483647 w 228"/>
                      <a:gd name="T7" fmla="*/ 2147483647 h 304"/>
                      <a:gd name="T8" fmla="*/ 0 w 228"/>
                      <a:gd name="T9" fmla="*/ 2147483647 h 304"/>
                      <a:gd name="T10" fmla="*/ 0 w 228"/>
                      <a:gd name="T11" fmla="*/ 2147483647 h 304"/>
                      <a:gd name="T12" fmla="*/ 0 w 228"/>
                      <a:gd name="T13" fmla="*/ 0 h 304"/>
                      <a:gd name="T14" fmla="*/ 0 w 228"/>
                      <a:gd name="T15" fmla="*/ 0 h 304"/>
                      <a:gd name="T16" fmla="*/ 2147483647 w 228"/>
                      <a:gd name="T17" fmla="*/ 0 h 304"/>
                      <a:gd name="T18" fmla="*/ 2147483647 w 228"/>
                      <a:gd name="T19" fmla="*/ 0 h 304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28"/>
                      <a:gd name="T31" fmla="*/ 0 h 304"/>
                      <a:gd name="T32" fmla="*/ 228 w 228"/>
                      <a:gd name="T33" fmla="*/ 304 h 304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28" h="304">
                        <a:moveTo>
                          <a:pt x="228" y="0"/>
                        </a:moveTo>
                        <a:lnTo>
                          <a:pt x="228" y="0"/>
                        </a:lnTo>
                        <a:lnTo>
                          <a:pt x="228" y="304"/>
                        </a:lnTo>
                        <a:lnTo>
                          <a:pt x="0" y="304"/>
                        </a:lnTo>
                        <a:lnTo>
                          <a:pt x="0" y="0"/>
                        </a:lnTo>
                        <a:lnTo>
                          <a:pt x="22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04" name="Freeform 1910"/>
                  <p:cNvSpPr>
                    <a:spLocks/>
                  </p:cNvSpPr>
                  <p:nvPr/>
                </p:nvSpPr>
                <p:spPr bwMode="auto">
                  <a:xfrm>
                    <a:off x="4308475" y="3224213"/>
                    <a:ext cx="361950" cy="431800"/>
                  </a:xfrm>
                  <a:custGeom>
                    <a:avLst/>
                    <a:gdLst>
                      <a:gd name="T0" fmla="*/ 2147483647 w 228"/>
                      <a:gd name="T1" fmla="*/ 0 h 272"/>
                      <a:gd name="T2" fmla="*/ 2147483647 w 228"/>
                      <a:gd name="T3" fmla="*/ 0 h 272"/>
                      <a:gd name="T4" fmla="*/ 2147483647 w 228"/>
                      <a:gd name="T5" fmla="*/ 0 h 272"/>
                      <a:gd name="T6" fmla="*/ 0 w 228"/>
                      <a:gd name="T7" fmla="*/ 2147483647 h 272"/>
                      <a:gd name="T8" fmla="*/ 0 w 228"/>
                      <a:gd name="T9" fmla="*/ 2147483647 h 272"/>
                      <a:gd name="T10" fmla="*/ 0 w 228"/>
                      <a:gd name="T11" fmla="*/ 2147483647 h 272"/>
                      <a:gd name="T12" fmla="*/ 2147483647 w 228"/>
                      <a:gd name="T13" fmla="*/ 2147483647 h 272"/>
                      <a:gd name="T14" fmla="*/ 2147483647 w 228"/>
                      <a:gd name="T15" fmla="*/ 2147483647 h 272"/>
                      <a:gd name="T16" fmla="*/ 2147483647 w 228"/>
                      <a:gd name="T17" fmla="*/ 0 h 272"/>
                      <a:gd name="T18" fmla="*/ 2147483647 w 228"/>
                      <a:gd name="T19" fmla="*/ 0 h 272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28"/>
                      <a:gd name="T31" fmla="*/ 0 h 272"/>
                      <a:gd name="T32" fmla="*/ 228 w 228"/>
                      <a:gd name="T33" fmla="*/ 272 h 272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28" h="272">
                        <a:moveTo>
                          <a:pt x="228" y="0"/>
                        </a:moveTo>
                        <a:lnTo>
                          <a:pt x="228" y="0"/>
                        </a:lnTo>
                        <a:lnTo>
                          <a:pt x="224" y="0"/>
                        </a:lnTo>
                        <a:lnTo>
                          <a:pt x="0" y="156"/>
                        </a:lnTo>
                        <a:lnTo>
                          <a:pt x="0" y="272"/>
                        </a:lnTo>
                        <a:lnTo>
                          <a:pt x="228" y="114"/>
                        </a:lnTo>
                        <a:lnTo>
                          <a:pt x="228" y="0"/>
                        </a:lnTo>
                        <a:close/>
                      </a:path>
                    </a:pathLst>
                  </a:custGeom>
                  <a:solidFill>
                    <a:srgbClr val="F8F7D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05" name="Freeform 1911"/>
                  <p:cNvSpPr>
                    <a:spLocks/>
                  </p:cNvSpPr>
                  <p:nvPr/>
                </p:nvSpPr>
                <p:spPr bwMode="auto">
                  <a:xfrm>
                    <a:off x="4308475" y="3436938"/>
                    <a:ext cx="361950" cy="269875"/>
                  </a:xfrm>
                  <a:custGeom>
                    <a:avLst/>
                    <a:gdLst>
                      <a:gd name="T0" fmla="*/ 2147483647 w 228"/>
                      <a:gd name="T1" fmla="*/ 0 h 170"/>
                      <a:gd name="T2" fmla="*/ 0 w 228"/>
                      <a:gd name="T3" fmla="*/ 2147483647 h 170"/>
                      <a:gd name="T4" fmla="*/ 0 w 228"/>
                      <a:gd name="T5" fmla="*/ 2147483647 h 170"/>
                      <a:gd name="T6" fmla="*/ 0 w 228"/>
                      <a:gd name="T7" fmla="*/ 2147483647 h 170"/>
                      <a:gd name="T8" fmla="*/ 0 w 228"/>
                      <a:gd name="T9" fmla="*/ 2147483647 h 170"/>
                      <a:gd name="T10" fmla="*/ 2147483647 w 228"/>
                      <a:gd name="T11" fmla="*/ 2147483647 h 170"/>
                      <a:gd name="T12" fmla="*/ 2147483647 w 228"/>
                      <a:gd name="T13" fmla="*/ 2147483647 h 170"/>
                      <a:gd name="T14" fmla="*/ 2147483647 w 228"/>
                      <a:gd name="T15" fmla="*/ 2147483647 h 170"/>
                      <a:gd name="T16" fmla="*/ 2147483647 w 228"/>
                      <a:gd name="T17" fmla="*/ 0 h 170"/>
                      <a:gd name="T18" fmla="*/ 2147483647 w 228"/>
                      <a:gd name="T19" fmla="*/ 0 h 170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28"/>
                      <a:gd name="T31" fmla="*/ 0 h 170"/>
                      <a:gd name="T32" fmla="*/ 228 w 228"/>
                      <a:gd name="T33" fmla="*/ 170 h 170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28" h="170">
                        <a:moveTo>
                          <a:pt x="228" y="0"/>
                        </a:moveTo>
                        <a:lnTo>
                          <a:pt x="0" y="158"/>
                        </a:lnTo>
                        <a:lnTo>
                          <a:pt x="0" y="170"/>
                        </a:lnTo>
                        <a:lnTo>
                          <a:pt x="12" y="170"/>
                        </a:lnTo>
                        <a:lnTo>
                          <a:pt x="228" y="20"/>
                        </a:lnTo>
                        <a:lnTo>
                          <a:pt x="228" y="0"/>
                        </a:lnTo>
                        <a:close/>
                      </a:path>
                    </a:pathLst>
                  </a:custGeom>
                  <a:solidFill>
                    <a:srgbClr val="F8F7D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06" name="Rectangle 1912"/>
                  <p:cNvSpPr>
                    <a:spLocks noChangeArrowheads="1"/>
                  </p:cNvSpPr>
                  <p:nvPr/>
                </p:nvSpPr>
                <p:spPr bwMode="auto">
                  <a:xfrm>
                    <a:off x="4368800" y="3297238"/>
                    <a:ext cx="241300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07" name="Rectangle 1913"/>
                  <p:cNvSpPr>
                    <a:spLocks noChangeArrowheads="1"/>
                  </p:cNvSpPr>
                  <p:nvPr/>
                </p:nvSpPr>
                <p:spPr bwMode="auto">
                  <a:xfrm>
                    <a:off x="4368800" y="3332163"/>
                    <a:ext cx="241300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08" name="Rectangle 1914"/>
                  <p:cNvSpPr>
                    <a:spLocks noChangeArrowheads="1"/>
                  </p:cNvSpPr>
                  <p:nvPr/>
                </p:nvSpPr>
                <p:spPr bwMode="auto">
                  <a:xfrm>
                    <a:off x="4368800" y="3370263"/>
                    <a:ext cx="241300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09" name="Rectangle 1915"/>
                  <p:cNvSpPr>
                    <a:spLocks noChangeArrowheads="1"/>
                  </p:cNvSpPr>
                  <p:nvPr/>
                </p:nvSpPr>
                <p:spPr bwMode="auto">
                  <a:xfrm>
                    <a:off x="4368800" y="3408363"/>
                    <a:ext cx="241300" cy="9525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10" name="Rectangle 1916"/>
                  <p:cNvSpPr>
                    <a:spLocks noChangeArrowheads="1"/>
                  </p:cNvSpPr>
                  <p:nvPr/>
                </p:nvSpPr>
                <p:spPr bwMode="auto">
                  <a:xfrm>
                    <a:off x="4368800" y="3443288"/>
                    <a:ext cx="241300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11" name="Rectangle 1917"/>
                  <p:cNvSpPr>
                    <a:spLocks noChangeArrowheads="1"/>
                  </p:cNvSpPr>
                  <p:nvPr/>
                </p:nvSpPr>
                <p:spPr bwMode="auto">
                  <a:xfrm>
                    <a:off x="4368800" y="3478213"/>
                    <a:ext cx="241300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12" name="Rectangle 1918"/>
                  <p:cNvSpPr>
                    <a:spLocks noChangeArrowheads="1"/>
                  </p:cNvSpPr>
                  <p:nvPr/>
                </p:nvSpPr>
                <p:spPr bwMode="auto">
                  <a:xfrm>
                    <a:off x="4368800" y="3516313"/>
                    <a:ext cx="241300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13" name="Rectangle 1919"/>
                  <p:cNvSpPr>
                    <a:spLocks noChangeArrowheads="1"/>
                  </p:cNvSpPr>
                  <p:nvPr/>
                </p:nvSpPr>
                <p:spPr bwMode="auto">
                  <a:xfrm>
                    <a:off x="4368800" y="3554413"/>
                    <a:ext cx="241300" cy="9525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14" name="Rectangle 1920"/>
                  <p:cNvSpPr>
                    <a:spLocks noChangeArrowheads="1"/>
                  </p:cNvSpPr>
                  <p:nvPr/>
                </p:nvSpPr>
                <p:spPr bwMode="auto">
                  <a:xfrm>
                    <a:off x="4473575" y="3621088"/>
                    <a:ext cx="133350" cy="12700"/>
                  </a:xfrm>
                  <a:prstGeom prst="rect">
                    <a:avLst/>
                  </a:prstGeom>
                  <a:solidFill>
                    <a:srgbClr val="7F7F7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85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6076950" y="3321278"/>
                  <a:ext cx="2206053" cy="21544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tIns="0" bIns="0" anchor="ctr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  <a:latin typeface="Cambria" pitchFamily="18" charset="0"/>
                    </a:rPr>
                    <a:t>Repositories</a:t>
                  </a:r>
                  <a:r>
                    <a:rPr lang="en-US" sz="1400" dirty="0">
                      <a:solidFill>
                        <a:schemeClr val="tx1"/>
                      </a:solidFill>
                      <a:cs typeface="Arial" charset="0"/>
                    </a:rPr>
                    <a:t> / </a:t>
                  </a:r>
                  <a:r>
                    <a:rPr lang="en-US" sz="1400" dirty="0">
                      <a:solidFill>
                        <a:schemeClr val="tx1"/>
                      </a:solidFill>
                      <a:latin typeface="Cambria" pitchFamily="18" charset="0"/>
                    </a:rPr>
                    <a:t>Collections</a:t>
                  </a:r>
                </a:p>
              </p:txBody>
            </p:sp>
            <p:pic>
              <p:nvPicPr>
                <p:cNvPr id="186" name="Picture 619" descr="C:\Users\crey\AppData\Local\Microsoft\Windows\Temporary Internet Files\Content.IE5\21E1WF0O\MCj04325480000[1].png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7467600" y="2667000"/>
                  <a:ext cx="762001" cy="6858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7" name="Picture 1977" descr="C:\Users\crey\AppData\Local\Microsoft\Windows\Temporary Internet Files\Content.IE5\I6R24KBH\MCj04352410000[1].png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5791200" y="2819400"/>
                  <a:ext cx="927937" cy="3981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178" name="Picture 253" descr="C:\Users\crey\AppData\Local\Microsoft\Windows\Temporary Internet Files\Content.IE5\XG7MG6EI\MCj04326530000[1].png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7924800" y="1524000"/>
                <a:ext cx="990600" cy="990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175" name="Straight Arrow Connector 174"/>
            <p:cNvCxnSpPr>
              <a:cxnSpLocks noChangeShapeType="1"/>
            </p:cNvCxnSpPr>
            <p:nvPr/>
          </p:nvCxnSpPr>
          <p:spPr bwMode="auto">
            <a:xfrm>
              <a:off x="3209925" y="2457450"/>
              <a:ext cx="2209800" cy="1588"/>
            </a:xfrm>
            <a:prstGeom prst="straightConnector1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  <a:round/>
              <a:headEnd type="triangle" w="med" len="med"/>
              <a:tailEnd type="triangle" w="med" len="med"/>
            </a:ln>
            <a:effectLst/>
          </p:spPr>
        </p:cxnSp>
      </p:grpSp>
      <p:grpSp>
        <p:nvGrpSpPr>
          <p:cNvPr id="15" name="Group 5232"/>
          <p:cNvGrpSpPr>
            <a:grpSpLocks/>
          </p:cNvGrpSpPr>
          <p:nvPr/>
        </p:nvGrpSpPr>
        <p:grpSpPr bwMode="auto">
          <a:xfrm>
            <a:off x="3429000" y="2895600"/>
            <a:ext cx="4923193" cy="3100249"/>
            <a:chOff x="3419475" y="3028950"/>
            <a:chExt cx="4923193" cy="3100249"/>
          </a:xfrm>
        </p:grpSpPr>
        <p:grpSp>
          <p:nvGrpSpPr>
            <p:cNvPr id="16" name="Group 5231"/>
            <p:cNvGrpSpPr>
              <a:grpSpLocks/>
            </p:cNvGrpSpPr>
            <p:nvPr/>
          </p:nvGrpSpPr>
          <p:grpSpPr bwMode="auto">
            <a:xfrm>
              <a:off x="5891356" y="4038600"/>
              <a:ext cx="2451312" cy="2090599"/>
              <a:chOff x="5891356" y="4038600"/>
              <a:chExt cx="2451312" cy="2090599"/>
            </a:xfrm>
          </p:grpSpPr>
          <p:sp>
            <p:nvSpPr>
              <p:cNvPr id="18" name="Text Box 91"/>
              <p:cNvSpPr txBox="1">
                <a:spLocks noChangeArrowheads="1"/>
              </p:cNvSpPr>
              <p:nvPr/>
            </p:nvSpPr>
            <p:spPr bwMode="auto">
              <a:xfrm>
                <a:off x="5891356" y="5913755"/>
                <a:ext cx="2451312" cy="2154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tIns="0" bIns="0" anchor="ctr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ambria" pitchFamily="18" charset="0"/>
                  </a:rPr>
                  <a:t>Identifier Resolution System</a:t>
                </a:r>
              </a:p>
            </p:txBody>
          </p:sp>
          <p:cxnSp>
            <p:nvCxnSpPr>
              <p:cNvPr id="19" name="Straight Connector 18"/>
              <p:cNvCxnSpPr/>
              <p:nvPr/>
            </p:nvCxnSpPr>
            <p:spPr bwMode="auto">
              <a:xfrm>
                <a:off x="6516687" y="4606925"/>
                <a:ext cx="1066800" cy="158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 rot="16200000" flipH="1">
                <a:off x="6188075" y="4835525"/>
                <a:ext cx="914400" cy="457200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 bwMode="auto">
              <a:xfrm rot="5400000" flipH="1" flipV="1">
                <a:off x="6721475" y="4759325"/>
                <a:ext cx="914400" cy="609600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</p:cxnSp>
          <p:pic>
            <p:nvPicPr>
              <p:cNvPr id="22" name="Picture 137" descr="C:\Users\crey\AppData\Local\Microsoft\Windows\Temporary Internet Files\Content.IE5\6GW5UBK7\MCj04348450000[1].png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7239000" y="4111625"/>
                <a:ext cx="920750" cy="920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dist="38100" dir="2700000" algn="tl" rotWithShape="0">
                  <a:srgbClr val="808080">
                    <a:alpha val="39998"/>
                  </a:srgbClr>
                </a:outerShdw>
              </a:effectLst>
            </p:spPr>
          </p:pic>
          <p:pic>
            <p:nvPicPr>
              <p:cNvPr id="23" name="Picture 137" descr="C:\Users\crey\AppData\Local\Microsoft\Windows\Temporary Internet Files\Content.IE5\6GW5UBK7\MCj04348450000[1].png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6629400" y="5026025"/>
                <a:ext cx="920750" cy="920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dist="38100" dir="2700000" algn="tl" rotWithShape="0">
                  <a:srgbClr val="808080">
                    <a:alpha val="39998"/>
                  </a:srgbClr>
                </a:outerShdw>
              </a:effectLst>
            </p:spPr>
          </p:pic>
          <p:pic>
            <p:nvPicPr>
              <p:cNvPr id="24" name="Picture 137" descr="C:\Users\crey\AppData\Local\Microsoft\Windows\Temporary Internet Files\Content.IE5\6GW5UBK7\MCj04348450000[1].png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6019800" y="4038600"/>
                <a:ext cx="920750" cy="920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dist="38100" dir="2700000" algn="tl" rotWithShape="0">
                  <a:srgbClr val="808080">
                    <a:alpha val="39998"/>
                  </a:srgbClr>
                </a:outerShdw>
              </a:effectLst>
            </p:spPr>
          </p:pic>
        </p:grpSp>
        <p:cxnSp>
          <p:nvCxnSpPr>
            <p:cNvPr id="17" name="Straight Arrow Connector 16"/>
            <p:cNvCxnSpPr>
              <a:cxnSpLocks noChangeShapeType="1"/>
            </p:cNvCxnSpPr>
            <p:nvPr/>
          </p:nvCxnSpPr>
          <p:spPr bwMode="auto">
            <a:xfrm>
              <a:off x="3419475" y="3028950"/>
              <a:ext cx="2446338" cy="1543050"/>
            </a:xfrm>
            <a:prstGeom prst="straightConnector1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  <a:round/>
              <a:headEnd type="triangle" w="med" len="med"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Multiple Resolution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charset="-128"/>
              </a:rPr>
              <a:t>Structured alternatives, e.g., multiple locations, in a single handle value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charset="-128"/>
              </a:rPr>
              <a:t>Include selection criteria in that same value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charset="-128"/>
              </a:rPr>
              <a:t>Handle client application, e.g., proxy server, performs evaluation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charset="-128"/>
              </a:rPr>
              <a:t>Type = 10320/loc; value =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ea typeface="ＭＳ Ｐゴシック" charset="-128"/>
              </a:rPr>
              <a:t>&lt;locations chooseby=“locatt, country, weight”&gt;</a:t>
            </a:r>
          </a:p>
          <a:p>
            <a:pPr lvl="3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&lt;location id=0 href=“http://abc…. Country=“gb” weight=0&gt;</a:t>
            </a:r>
          </a:p>
          <a:p>
            <a:pPr lvl="3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&lt;location id=1 href=“http://def… weight=1&gt;</a:t>
            </a:r>
          </a:p>
          <a:p>
            <a:pPr lvl="3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&lt;location id=2 href=“http://xyz… weight=1&gt;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ea typeface="ＭＳ Ｐゴシック" charset="-128"/>
              </a:rPr>
              <a:t>&lt;locations/&gt;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charset="-128"/>
              </a:rPr>
              <a:t>If the user is in the UK they are redirected to http://abc…, if not then either http://def... or http://xyz... at random, 50/50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charset="-128"/>
              </a:rPr>
              <a:t>Currently deployed in CNRI-run proxies </a:t>
            </a:r>
            <a:r>
              <a:rPr lang="en-US" sz="2000" dirty="0" smtClean="0">
                <a:ea typeface="ＭＳ Ｐゴシック" charset="-128"/>
              </a:rPr>
              <a:t>and also </a:t>
            </a:r>
            <a:r>
              <a:rPr lang="en-US" sz="2000" dirty="0" smtClean="0">
                <a:ea typeface="ＭＳ Ｐゴシック" charset="-128"/>
              </a:rPr>
              <a:t>available in the open source proxy code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charset="-128"/>
              </a:rPr>
              <a:t>Approach extensible for future selection methods, e.g., chooseby language or other value known to the proxy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09600" y="43434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The evaluation falls through the first two criteria and the proxy uses 'weighted' as the selection criteria. The first location (http://mr.crossref.org) wins with a weight of 1.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That location goes to a script on the CrossRef site that builds the page a user sees when resolving the DOI name as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  <a:hlinkClick r:id="rId2"/>
              </a:rPr>
              <a:t>http://dx.doi.org/10.1525/bio.2009.59.5.9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. The page is built to include the original URL value plus the 10320/loc data plus some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additional information held by CrossRef. 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3" name="TextBox 42"/>
          <p:cNvSpPr txBox="1">
            <a:spLocks noChangeArrowheads="1"/>
          </p:cNvSpPr>
          <p:nvPr/>
        </p:nvSpPr>
        <p:spPr bwMode="auto">
          <a:xfrm>
            <a:off x="449263" y="1295400"/>
            <a:ext cx="17331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latin typeface="+mj-lt"/>
              </a:rPr>
              <a:t>10.1525/bio.2009.59.5.9</a:t>
            </a:r>
          </a:p>
        </p:txBody>
      </p:sp>
      <p:sp>
        <p:nvSpPr>
          <p:cNvPr id="4" name="TextBox 43"/>
          <p:cNvSpPr txBox="1">
            <a:spLocks noChangeArrowheads="1"/>
          </p:cNvSpPr>
          <p:nvPr/>
        </p:nvSpPr>
        <p:spPr bwMode="auto">
          <a:xfrm>
            <a:off x="3962400" y="1295400"/>
            <a:ext cx="38997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latin typeface="+mj-lt"/>
              </a:rPr>
              <a:t>http://caliber.ucpress.net/doi/abs/10.1525/bio.2009.59.5.9</a:t>
            </a:r>
          </a:p>
          <a:p>
            <a:endParaRPr lang="en-US" sz="1200" dirty="0"/>
          </a:p>
        </p:txBody>
      </p:sp>
      <p:sp>
        <p:nvSpPr>
          <p:cNvPr id="5" name="TextBox 44"/>
          <p:cNvSpPr txBox="1">
            <a:spLocks noChangeArrowheads="1"/>
          </p:cNvSpPr>
          <p:nvPr/>
        </p:nvSpPr>
        <p:spPr bwMode="auto">
          <a:xfrm>
            <a:off x="2362200" y="1295400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latin typeface="+mj-lt"/>
              </a:rPr>
              <a:t>URL</a:t>
            </a:r>
          </a:p>
        </p:txBody>
      </p:sp>
      <p:sp>
        <p:nvSpPr>
          <p:cNvPr id="6" name="TextBox 46"/>
          <p:cNvSpPr txBox="1">
            <a:spLocks noChangeArrowheads="1"/>
          </p:cNvSpPr>
          <p:nvPr/>
        </p:nvSpPr>
        <p:spPr bwMode="auto">
          <a:xfrm>
            <a:off x="2365375" y="1716088"/>
            <a:ext cx="8819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latin typeface="+mj-lt"/>
              </a:rPr>
              <a:t>HS_ADMIN</a:t>
            </a:r>
          </a:p>
        </p:txBody>
      </p:sp>
      <p:sp>
        <p:nvSpPr>
          <p:cNvPr id="7" name="TextBox 48"/>
          <p:cNvSpPr txBox="1">
            <a:spLocks noChangeArrowheads="1"/>
          </p:cNvSpPr>
          <p:nvPr/>
        </p:nvSpPr>
        <p:spPr bwMode="auto">
          <a:xfrm>
            <a:off x="3962400" y="1716088"/>
            <a:ext cx="441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200" dirty="0">
                <a:latin typeface="+mj-lt"/>
              </a:rPr>
              <a:t>handle=0.na/10.1525; index=200; </a:t>
            </a:r>
          </a:p>
          <a:p>
            <a:pPr algn="l"/>
            <a:r>
              <a:rPr lang="en-US" sz="1200" dirty="0">
                <a:latin typeface="+mj-lt"/>
              </a:rPr>
              <a:t>[delete hdl,add val,read val,modify val,del admin,add admin,list]</a:t>
            </a:r>
          </a:p>
        </p:txBody>
      </p:sp>
      <p:cxnSp>
        <p:nvCxnSpPr>
          <p:cNvPr id="8" name="Straight Connector 54"/>
          <p:cNvCxnSpPr>
            <a:cxnSpLocks noChangeShapeType="1"/>
          </p:cNvCxnSpPr>
          <p:nvPr/>
        </p:nvCxn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" name="Straight Connector 64"/>
          <p:cNvCxnSpPr>
            <a:cxnSpLocks noChangeShapeType="1"/>
          </p:cNvCxnSpPr>
          <p:nvPr/>
        </p:nvCxnSpPr>
        <p:spPr bwMode="auto">
          <a:xfrm>
            <a:off x="2286000" y="2438400"/>
            <a:ext cx="640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" name="Straight Connector 65"/>
          <p:cNvCxnSpPr>
            <a:cxnSpLocks noChangeShapeType="1"/>
          </p:cNvCxnSpPr>
          <p:nvPr/>
        </p:nvCxnSpPr>
        <p:spPr bwMode="auto">
          <a:xfrm>
            <a:off x="457200" y="1676400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Straight Connector 71"/>
          <p:cNvCxnSpPr>
            <a:cxnSpLocks noChangeShapeType="1"/>
          </p:cNvCxnSpPr>
          <p:nvPr/>
        </p:nvCxnSpPr>
        <p:spPr bwMode="auto">
          <a:xfrm rot="5400000">
            <a:off x="190500" y="14097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Straight Connector 25"/>
          <p:cNvCxnSpPr>
            <a:cxnSpLocks noChangeShapeType="1"/>
          </p:cNvCxnSpPr>
          <p:nvPr/>
        </p:nvCxnSpPr>
        <p:spPr bwMode="auto">
          <a:xfrm rot="5400000">
            <a:off x="1638300" y="17907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Straight Connector 27"/>
          <p:cNvCxnSpPr>
            <a:cxnSpLocks noChangeShapeType="1"/>
          </p:cNvCxnSpPr>
          <p:nvPr/>
        </p:nvCxnSpPr>
        <p:spPr bwMode="auto">
          <a:xfrm rot="5400000">
            <a:off x="8039100" y="17907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Multiple Resolution "Chooseby"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286000" y="2438400"/>
            <a:ext cx="6400800" cy="1524000"/>
            <a:chOff x="2286000" y="2438400"/>
            <a:chExt cx="6400800" cy="1524000"/>
          </a:xfrm>
        </p:grpSpPr>
        <p:grpSp>
          <p:nvGrpSpPr>
            <p:cNvPr id="14" name="Group 32"/>
            <p:cNvGrpSpPr>
              <a:grpSpLocks/>
            </p:cNvGrpSpPr>
            <p:nvPr/>
          </p:nvGrpSpPr>
          <p:grpSpPr bwMode="auto">
            <a:xfrm>
              <a:off x="2286000" y="2438400"/>
              <a:ext cx="6400800" cy="1524000"/>
              <a:chOff x="2286000" y="2819400"/>
              <a:chExt cx="6400800" cy="1524000"/>
            </a:xfrm>
            <a:noFill/>
          </p:grpSpPr>
          <p:grpSp>
            <p:nvGrpSpPr>
              <p:cNvPr id="15" name="Group 73"/>
              <p:cNvGrpSpPr>
                <a:grpSpLocks/>
              </p:cNvGrpSpPr>
              <p:nvPr/>
            </p:nvGrpSpPr>
            <p:grpSpPr bwMode="auto">
              <a:xfrm>
                <a:off x="2362200" y="2882901"/>
                <a:ext cx="6210152" cy="1384995"/>
                <a:chOff x="2362200" y="2882205"/>
                <a:chExt cx="6210512" cy="1385690"/>
              </a:xfrm>
              <a:grpFill/>
            </p:grpSpPr>
            <p:sp>
              <p:nvSpPr>
                <p:cNvPr id="19" name="TextBox 50"/>
                <p:cNvSpPr txBox="1">
                  <a:spLocks noChangeArrowheads="1"/>
                </p:cNvSpPr>
                <p:nvPr/>
              </p:nvSpPr>
              <p:spPr bwMode="auto">
                <a:xfrm>
                  <a:off x="2362200" y="2882205"/>
                  <a:ext cx="848309" cy="276999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200" dirty="0">
                      <a:latin typeface="+mj-lt"/>
                    </a:rPr>
                    <a:t>10320/loc</a:t>
                  </a:r>
                </a:p>
              </p:txBody>
            </p:sp>
            <p:sp>
              <p:nvSpPr>
                <p:cNvPr id="20" name="TextBox 51"/>
                <p:cNvSpPr txBox="1">
                  <a:spLocks noChangeArrowheads="1"/>
                </p:cNvSpPr>
                <p:nvPr/>
              </p:nvSpPr>
              <p:spPr bwMode="auto">
                <a:xfrm>
                  <a:off x="3522712" y="2882205"/>
                  <a:ext cx="184677" cy="277138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200" dirty="0"/>
                </a:p>
              </p:txBody>
            </p:sp>
            <p:sp>
              <p:nvSpPr>
                <p:cNvPr id="21" name="TextBox 52"/>
                <p:cNvSpPr txBox="1">
                  <a:spLocks noChangeArrowheads="1"/>
                </p:cNvSpPr>
                <p:nvPr/>
              </p:nvSpPr>
              <p:spPr bwMode="auto">
                <a:xfrm>
                  <a:off x="3962400" y="2882205"/>
                  <a:ext cx="4610312" cy="138569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1200" dirty="0">
                      <a:latin typeface="+mj-lt"/>
                    </a:rPr>
                    <a:t>&lt;locations  chooseby="locatt, country, weighted"&gt;</a:t>
                  </a:r>
                </a:p>
                <a:p>
                  <a:pPr algn="l"/>
                  <a:r>
                    <a:rPr lang="en-US" sz="1200" dirty="0">
                      <a:latin typeface="+mj-lt"/>
                    </a:rPr>
                    <a:t>    &lt;location id="1"  cr_type="MR-LIST"  href="http://mr.crossref.org/</a:t>
                  </a:r>
                </a:p>
                <a:p>
                  <a:pPr algn="l"/>
                  <a:r>
                    <a:rPr lang="en-US" sz="1200" dirty="0">
                      <a:latin typeface="+mj-lt"/>
                    </a:rPr>
                    <a:t>     iPage?doi=10.1525%2Fbio.2009.59.5.9"  weight="1" /&gt;</a:t>
                  </a:r>
                </a:p>
                <a:p>
                  <a:pPr algn="l"/>
                  <a:r>
                    <a:rPr lang="en-US" sz="1200" dirty="0">
                      <a:latin typeface="+mj-lt"/>
                    </a:rPr>
                    <a:t>    &lt;location  id="2"  cr_src="unca"  label="SECONDARY_BIOONE" </a:t>
                  </a:r>
                </a:p>
                <a:p>
                  <a:pPr algn="l"/>
                  <a:r>
                    <a:rPr lang="en-US" sz="1200" dirty="0">
                      <a:latin typeface="+mj-lt"/>
                    </a:rPr>
                    <a:t>     cr_type="MR-LIST"  href="http://www.bioone.org/doi/full/10.1525/</a:t>
                  </a:r>
                </a:p>
                <a:p>
                  <a:pPr algn="l"/>
                  <a:r>
                    <a:rPr lang="en-US" sz="1200" dirty="0">
                      <a:latin typeface="+mj-lt"/>
                    </a:rPr>
                    <a:t>     bio.2009.59.5.9" weight="0" /&gt; </a:t>
                  </a:r>
                </a:p>
                <a:p>
                  <a:pPr algn="l"/>
                  <a:r>
                    <a:rPr lang="en-US" sz="1200" dirty="0">
                      <a:latin typeface="+mj-lt"/>
                    </a:rPr>
                    <a:t>&lt;/locations&gt;</a:t>
                  </a:r>
                </a:p>
              </p:txBody>
            </p:sp>
          </p:grpSp>
          <p:cxnSp>
            <p:nvCxnSpPr>
              <p:cNvPr id="16" name="Straight Connector 64"/>
              <p:cNvCxnSpPr>
                <a:cxnSpLocks noChangeShapeType="1"/>
              </p:cNvCxnSpPr>
              <p:nvPr/>
            </p:nvCxnSpPr>
            <p:spPr bwMode="auto">
              <a:xfrm>
                <a:off x="2286000" y="4343400"/>
                <a:ext cx="640080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7" name="Straight Connector 30"/>
              <p:cNvCxnSpPr>
                <a:cxnSpLocks noChangeShapeType="1"/>
              </p:cNvCxnSpPr>
              <p:nvPr/>
            </p:nvCxnSpPr>
            <p:spPr bwMode="auto">
              <a:xfrm rot="5400000">
                <a:off x="1524000" y="3581400"/>
                <a:ext cx="152400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8" name="Straight Connector 31"/>
              <p:cNvCxnSpPr>
                <a:cxnSpLocks noChangeShapeType="1"/>
              </p:cNvCxnSpPr>
              <p:nvPr/>
            </p:nvCxnSpPr>
            <p:spPr bwMode="auto">
              <a:xfrm rot="5400000">
                <a:off x="7924800" y="3581400"/>
                <a:ext cx="152400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cxnSp>
          <p:nvCxnSpPr>
            <p:cNvPr id="25" name="Straight Connector 30"/>
            <p:cNvCxnSpPr>
              <a:cxnSpLocks noChangeShapeType="1"/>
            </p:cNvCxnSpPr>
            <p:nvPr/>
          </p:nvCxnSpPr>
          <p:spPr bwMode="auto">
            <a:xfrm rot="5400000">
              <a:off x="2819399" y="3200400"/>
              <a:ext cx="1524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 rot="5400000">
            <a:off x="2933700" y="17907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85800" y="11430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The page displayed includes both the original URL and the added BioOne link:</a:t>
            </a:r>
          </a:p>
        </p:txBody>
      </p:sp>
      <p:pic>
        <p:nvPicPr>
          <p:cNvPr id="3" name="Picture 3" descr="C:\Users\crey\Desktop\new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458152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139648" y="4038604"/>
            <a:ext cx="4547152" cy="430887"/>
            <a:chOff x="4114801" y="4038597"/>
            <a:chExt cx="4546750" cy="430951"/>
          </a:xfr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533863" y="4038597"/>
              <a:ext cx="4127688" cy="430951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n-US" sz="1100" dirty="0">
                  <a:solidFill>
                    <a:schemeClr val="tx1"/>
                  </a:solidFill>
                  <a:latin typeface="+mj-lt"/>
                  <a:ea typeface="+mn-ea"/>
                </a:rPr>
                <a:t>TYPE = URL</a:t>
              </a:r>
            </a:p>
            <a:p>
              <a:pPr algn="l">
                <a:defRPr/>
              </a:pPr>
              <a:r>
                <a:rPr lang="en-US" sz="1100" dirty="0">
                  <a:solidFill>
                    <a:schemeClr val="tx1"/>
                  </a:solidFill>
                  <a:latin typeface="+mj-lt"/>
                  <a:ea typeface="+mn-ea"/>
                </a:rPr>
                <a:t>VALUE = http://caliber.ucpress.net/doi/abs/10.1525/bio.2009.59.5.9</a:t>
              </a:r>
            </a:p>
          </p:txBody>
        </p:sp>
        <p:sp>
          <p:nvSpPr>
            <p:cNvPr id="6" name="Isosceles Triangle 5"/>
            <p:cNvSpPr/>
            <p:nvPr/>
          </p:nvSpPr>
          <p:spPr bwMode="auto">
            <a:xfrm rot="16200000">
              <a:off x="4114755" y="4048171"/>
              <a:ext cx="381057" cy="380966"/>
            </a:xfrm>
            <a:prstGeom prst="triangle">
              <a:avLst/>
            </a:prstGeom>
            <a:grpFill/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0" bIns="0" anchor="ctr"/>
            <a:lstStyle/>
            <a:p>
              <a:pPr>
                <a:defRPr/>
              </a:pPr>
              <a:endParaRPr lang="en-US" dirty="0">
                <a:ea typeface="+mn-ea"/>
              </a:endParaRPr>
            </a:p>
          </p:txBody>
        </p:sp>
      </p:grp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4114800" y="4572004"/>
            <a:ext cx="4572000" cy="430887"/>
            <a:chOff x="4114800" y="4571998"/>
            <a:chExt cx="4446634" cy="430951"/>
          </a:xfr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TextBox 7"/>
            <p:cNvSpPr txBox="1"/>
            <p:nvPr/>
          </p:nvSpPr>
          <p:spPr>
            <a:xfrm>
              <a:off x="4537123" y="4571998"/>
              <a:ext cx="4024311" cy="430951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n-US" sz="1100" dirty="0">
                  <a:solidFill>
                    <a:schemeClr val="tx1"/>
                  </a:solidFill>
                  <a:latin typeface="+mj-lt"/>
                  <a:ea typeface="+mn-ea"/>
                </a:rPr>
                <a:t>TYPE = 10320/loc</a:t>
              </a:r>
            </a:p>
            <a:p>
              <a:pPr algn="l">
                <a:defRPr/>
              </a:pPr>
              <a:r>
                <a:rPr lang="en-US" sz="1100" dirty="0">
                  <a:solidFill>
                    <a:schemeClr val="tx1"/>
                  </a:solidFill>
                  <a:latin typeface="+mj-lt"/>
                  <a:ea typeface="+mn-ea"/>
                </a:rPr>
                <a:t>VALUE =  http://www.bioone.org/doi/full/10.1525/bio.2009.59.5.9</a:t>
              </a:r>
            </a:p>
          </p:txBody>
        </p:sp>
        <p:sp>
          <p:nvSpPr>
            <p:cNvPr id="9" name="Isosceles Triangle 8"/>
            <p:cNvSpPr/>
            <p:nvPr/>
          </p:nvSpPr>
          <p:spPr bwMode="auto">
            <a:xfrm rot="16200000">
              <a:off x="4114793" y="4581534"/>
              <a:ext cx="381057" cy="381043"/>
            </a:xfrm>
            <a:prstGeom prst="triangle">
              <a:avLst/>
            </a:prstGeom>
            <a:grpFill/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tIns="0" bIns="0" anchor="ctr"/>
            <a:lstStyle/>
            <a:p>
              <a:pPr>
                <a:defRPr/>
              </a:pPr>
              <a:endParaRPr lang="en-US" dirty="0">
                <a:ea typeface="+mn-ea"/>
              </a:endParaRPr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Multiple Resolution "Chooseby"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Resolving to Metadata: Special Cases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8382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ts val="1075"/>
              </a:spcBef>
              <a:buFont typeface="Arial" charset="0"/>
              <a:buChar char="•"/>
              <a:defRPr/>
            </a:pPr>
            <a:r>
              <a:rPr lang="en-US" sz="2400" dirty="0" smtClean="0">
                <a:latin typeface="+mn-lt"/>
                <a:ea typeface="ＭＳ Ｐゴシック" charset="-128"/>
                <a:cs typeface="+mn-cs"/>
              </a:rPr>
              <a:t>Use the multiple resolution option (handle value type 10320/loc) to redirect to metadata services</a:t>
            </a:r>
          </a:p>
          <a:p>
            <a:pPr marL="800100" lvl="1" indent="-342900" eaLnBrk="0" hangingPunct="0">
              <a:spcBef>
                <a:spcPts val="1075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+mn-lt"/>
                <a:ea typeface="ＭＳ Ｐゴシック" charset="-128"/>
                <a:cs typeface="+mn-cs"/>
              </a:rPr>
              <a:t>Allow it to be defined at the prefix level, with individual handle override</a:t>
            </a:r>
          </a:p>
          <a:p>
            <a:pPr marL="800100" lvl="1" indent="-342900" eaLnBrk="0" hangingPunct="0">
              <a:spcBef>
                <a:spcPts val="1075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+mn-lt"/>
                <a:ea typeface="ＭＳ Ｐゴシック" charset="-128"/>
                <a:cs typeface="+mn-cs"/>
              </a:rPr>
              <a:t>Trigger by content negotiation in http request (linked data)</a:t>
            </a:r>
          </a:p>
          <a:p>
            <a:pPr marL="800100" lvl="1" indent="-342900" eaLnBrk="0" hangingPunct="0">
              <a:spcBef>
                <a:spcPts val="1075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+mn-lt"/>
                <a:ea typeface="ＭＳ Ｐゴシック" charset="-128"/>
                <a:cs typeface="+mn-cs"/>
              </a:rPr>
              <a:t>Trigger by URL parameters</a:t>
            </a:r>
          </a:p>
          <a:p>
            <a:pPr marL="342900" lvl="0" indent="-342900" eaLnBrk="0" hangingPunct="0">
              <a:spcBef>
                <a:spcPts val="1075"/>
              </a:spcBef>
              <a:buFont typeface="Arial" charset="0"/>
              <a:buChar char="•"/>
              <a:defRPr/>
            </a:pPr>
            <a:r>
              <a:rPr lang="en-US" sz="2400" dirty="0" smtClean="0">
                <a:latin typeface="+mn-lt"/>
                <a:ea typeface="ＭＳ Ｐゴシック" charset="-128"/>
                <a:cs typeface="+mn-cs"/>
              </a:rPr>
              <a:t>Being tested with DOIs</a:t>
            </a:r>
          </a:p>
          <a:p>
            <a:pPr marL="800100" lvl="1" indent="-342900" eaLnBrk="0" hangingPunct="0">
              <a:spcBef>
                <a:spcPts val="1075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+mn-lt"/>
                <a:ea typeface="ＭＳ Ｐゴシック" charset="-128"/>
                <a:cs typeface="+mn-cs"/>
              </a:rPr>
              <a:t>Test version of dx.doi.org proxy up and running since mid-October</a:t>
            </a:r>
          </a:p>
          <a:p>
            <a:pPr marL="800100" lvl="1" indent="-342900" eaLnBrk="0" hangingPunct="0">
              <a:spcBef>
                <a:spcPts val="1075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+mn-lt"/>
                <a:ea typeface="ＭＳ Ｐゴシック" charset="-128"/>
                <a:cs typeface="+mn-cs"/>
              </a:rPr>
              <a:t>All non-standard content negotiation requests would go to RA based services, e.g., metadata.crossref.org</a:t>
            </a:r>
          </a:p>
          <a:p>
            <a:pPr marL="800100" lvl="1" indent="-342900" eaLnBrk="0" hangingPunct="0">
              <a:spcBef>
                <a:spcPts val="1075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+mn-lt"/>
                <a:ea typeface="ＭＳ Ｐゴシック" charset="-128"/>
                <a:cs typeface="+mn-cs"/>
              </a:rPr>
              <a:t>Requested specific metadata through URL parameters, redirected to some service, e.g., </a:t>
            </a:r>
            <a:r>
              <a:rPr lang="en-US" sz="2000" smtClean="0">
                <a:latin typeface="+mn-lt"/>
                <a:ea typeface="ＭＳ Ｐゴシック" charset="-128"/>
                <a:cs typeface="+mn-cs"/>
              </a:rPr>
              <a:t>EIDR registry</a:t>
            </a:r>
            <a:endParaRPr lang="en-US" sz="2000" dirty="0" smtClean="0">
              <a:latin typeface="+mn-lt"/>
              <a:ea typeface="ＭＳ Ｐゴシック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075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075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ts val="1075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Using a Resolution System With Existing Identifiers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12192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No lack of identifiers in the world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Actionable ISBN scheme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Example: 10.97812345/99990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The syntax specification, reading from left to right, is: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Handle System DOI name prefix = "10.”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ISBN (GS1) Bookland prefix = "978." or "979.”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ISBN Publisher prefix = variable length numeric string of 2 to 8 digits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Prefix/suffix divider = "/”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ISBN Title enumerator and checkdigit = variable length numeric string of 8 to 2 digits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/>
          <a:lstStyle/>
          <a:p>
            <a:r>
              <a:rPr lang="en-US" sz="1800" dirty="0" smtClean="0">
                <a:ea typeface="ＭＳ Ｐゴシック" charset="-128"/>
              </a:rPr>
              <a:t>Specification</a:t>
            </a:r>
          </a:p>
          <a:p>
            <a:pPr lvl="1"/>
            <a:r>
              <a:rPr lang="en-US" sz="1800" dirty="0" smtClean="0">
                <a:ea typeface="ＭＳ Ｐゴシック" charset="-128"/>
              </a:rPr>
              <a:t>RFC 3650: Overview</a:t>
            </a:r>
          </a:p>
          <a:p>
            <a:pPr lvl="1"/>
            <a:r>
              <a:rPr lang="en-US" sz="1800" dirty="0" smtClean="0">
                <a:ea typeface="ＭＳ Ｐゴシック" charset="-128"/>
              </a:rPr>
              <a:t>RFC 3651: Namespace and Service Definition</a:t>
            </a:r>
          </a:p>
          <a:p>
            <a:pPr lvl="1"/>
            <a:r>
              <a:rPr lang="en-US" sz="1800" dirty="0" smtClean="0">
                <a:ea typeface="ＭＳ Ｐゴシック" charset="-128"/>
              </a:rPr>
              <a:t>RFC 3652: Protocol</a:t>
            </a:r>
          </a:p>
          <a:p>
            <a:r>
              <a:rPr lang="en-US" sz="1800" dirty="0" smtClean="0">
                <a:ea typeface="ＭＳ Ｐゴシック" charset="-128"/>
              </a:rPr>
              <a:t>DoDI 1322.26</a:t>
            </a:r>
          </a:p>
          <a:p>
            <a:r>
              <a:rPr lang="en-US" sz="1800" dirty="0" smtClean="0">
                <a:ea typeface="ＭＳ Ｐゴシック" charset="-128"/>
              </a:rPr>
              <a:t>ISO standards track for DOI</a:t>
            </a:r>
          </a:p>
          <a:p>
            <a:r>
              <a:rPr lang="en-US" sz="1800" dirty="0" smtClean="0">
                <a:ea typeface="ＭＳ Ｐゴシック" charset="-128"/>
              </a:rPr>
              <a:t>U.S. Patent 6,135,646</a:t>
            </a:r>
          </a:p>
          <a:p>
            <a:pPr lvl="1"/>
            <a:r>
              <a:rPr lang="en-US" sz="1800" dirty="0" smtClean="0">
                <a:ea typeface="ＭＳ Ｐゴシック" charset="-128"/>
              </a:rPr>
              <a:t>Intent was to protect the technology as usage grew</a:t>
            </a:r>
          </a:p>
          <a:p>
            <a:pPr lvl="1"/>
            <a:r>
              <a:rPr lang="en-US" sz="1800" dirty="0" smtClean="0">
                <a:ea typeface="ＭＳ Ｐゴシック" charset="-128"/>
              </a:rPr>
              <a:t>Never used by CNRI, but has been referenced by others as prior art</a:t>
            </a:r>
          </a:p>
          <a:p>
            <a:pPr lvl="1"/>
            <a:r>
              <a:rPr lang="en-US" sz="1800" dirty="0" smtClean="0">
                <a:ea typeface="ＭＳ Ｐゴシック" charset="-128"/>
              </a:rPr>
              <a:t>It has served its purpose well and it expires in 2013</a:t>
            </a:r>
          </a:p>
          <a:p>
            <a:r>
              <a:rPr lang="en-US" sz="1800" dirty="0" smtClean="0">
                <a:ea typeface="ＭＳ Ｐゴシック" charset="-128"/>
              </a:rPr>
              <a:t>HSAC - Handle System Advisory Committee</a:t>
            </a:r>
          </a:p>
          <a:p>
            <a:pPr lvl="1"/>
            <a:r>
              <a:rPr lang="en-US" sz="1800" dirty="0" smtClean="0">
                <a:ea typeface="ＭＳ Ｐゴシック" charset="-128"/>
              </a:rPr>
              <a:t>Approx 15 members representing big users</a:t>
            </a:r>
          </a:p>
          <a:p>
            <a:pPr lvl="1"/>
            <a:r>
              <a:rPr lang="en-US" sz="1800" dirty="0" smtClean="0">
                <a:ea typeface="ＭＳ Ｐゴシック" charset="-128"/>
              </a:rPr>
              <a:t>Maturation has diminished need for advice</a:t>
            </a:r>
          </a:p>
          <a:p>
            <a:pPr lvl="1"/>
            <a:r>
              <a:rPr lang="en-US" sz="1800" dirty="0" smtClean="0">
                <a:ea typeface="ＭＳ Ｐゴシック" charset="-128"/>
              </a:rPr>
              <a:t>Time for the next stage</a:t>
            </a:r>
          </a:p>
          <a:p>
            <a:endParaRPr lang="en-US" sz="1800" dirty="0" smtClean="0">
              <a:ea typeface="ＭＳ Ｐゴシック" charset="-128"/>
            </a:endParaRPr>
          </a:p>
          <a:p>
            <a:endParaRPr lang="en-US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System Management &amp; Standards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System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33400" y="1219200"/>
            <a:ext cx="8229600" cy="4800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  <a:cs typeface="+mn-cs"/>
              </a:rPr>
              <a:t>Provides basic identifier resolution system for Internet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  <a:cs typeface="+mn-cs"/>
              </a:rPr>
              <a:t>Go from object name to current state data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  <a:cs typeface="+mn-cs"/>
              </a:rPr>
              <a:t>Name can persist over changes in location and other attributes</a:t>
            </a:r>
            <a:endParaRPr lang="en-US" sz="2000" dirty="0">
              <a:latin typeface="+mn-lt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  <a:cs typeface="+mn-cs"/>
              </a:rPr>
              <a:t>Logically a single system, but physically and organizationally distributed and highly scalable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  <a:cs typeface="+mn-cs"/>
              </a:rPr>
              <a:t>Enables association of one or more typed values, e.g., IP address, public key, URL, with each id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  <a:cs typeface="+mn-cs"/>
              </a:rPr>
              <a:t>Optimized for speed and reliability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  <a:cs typeface="+mn-cs"/>
              </a:rPr>
              <a:t>Secure resolution with its own PKI as an option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  <a:cs typeface="+mn-cs"/>
              </a:rPr>
              <a:t>Open, well-defined protocol and data model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  <a:cs typeface="+mn-cs"/>
              </a:rPr>
              <a:t>Provides infrastructure for application domains, e.g., digital libraries &amp; publishing, e-research,  id mgmt.</a:t>
            </a:r>
            <a:endParaRPr lang="en-US" sz="2400" dirty="0">
              <a:latin typeface="+mn-lt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System Usage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5800" y="9906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1800" dirty="0">
                <a:latin typeface="Times New Roman" charset="0"/>
              </a:rPr>
              <a:t>Library of Congress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1800" dirty="0">
                <a:latin typeface="Times New Roman" charset="0"/>
              </a:rPr>
              <a:t>DTIC (Defense Technical Information Center)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1800" dirty="0">
                <a:latin typeface="Times New Roman" charset="0"/>
              </a:rPr>
              <a:t>IDF (International DOI Foundation)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1400" dirty="0">
                <a:latin typeface="Times New Roman" charset="0"/>
              </a:rPr>
              <a:t>CrossRef (scholarly journal consortium, representing &gt;2K publishers &amp; societies</a:t>
            </a:r>
            <a:r>
              <a:rPr lang="en-US" sz="1400" dirty="0" smtClean="0">
                <a:latin typeface="Times New Roman" charset="0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dirty="0" smtClean="0">
                <a:latin typeface="Times New Roman" charset="0"/>
              </a:rPr>
              <a:t>DataCite (consortium of 9 members from 12 countries started by TIB)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dirty="0" smtClean="0">
                <a:latin typeface="Times New Roman" charset="0"/>
              </a:rPr>
              <a:t>EIDR (Entertainment Identifier Registry)</a:t>
            </a:r>
            <a:endParaRPr lang="en-US" sz="1400" dirty="0">
              <a:latin typeface="Times New Roman" charset="0"/>
            </a:endParaRP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1400" dirty="0">
                <a:latin typeface="Times New Roman" charset="0"/>
              </a:rPr>
              <a:t>mEDRA (Multilingual European DOI Registration Agency)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1400" dirty="0">
                <a:latin typeface="Times New Roman" charset="0"/>
              </a:rPr>
              <a:t>R.R. Bowker (bibliographic data - ISBN)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1400" dirty="0">
                <a:latin typeface="Times New Roman" charset="0"/>
              </a:rPr>
              <a:t>Office of Publications of the European Community (OPOCE)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1400" dirty="0" smtClean="0">
                <a:latin typeface="Times New Roman" charset="0"/>
              </a:rPr>
              <a:t>Wanfang </a:t>
            </a:r>
            <a:r>
              <a:rPr lang="en-US" sz="1400" dirty="0">
                <a:latin typeface="Times New Roman" charset="0"/>
              </a:rPr>
              <a:t>Data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1800" dirty="0">
                <a:latin typeface="Times New Roman" charset="0"/>
              </a:rPr>
              <a:t>OECD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1800" dirty="0">
                <a:latin typeface="Times New Roman" charset="0"/>
              </a:rPr>
              <a:t>National Agricultural Library/USDA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1800" dirty="0">
                <a:latin typeface="Times New Roman" charset="0"/>
              </a:rPr>
              <a:t>DSpace (MIT + HP)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1800" dirty="0">
                <a:latin typeface="Times New Roman" charset="0"/>
              </a:rPr>
              <a:t>ADL (DoD Advanced Distributed Learning initiative)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1800" dirty="0" smtClean="0">
                <a:latin typeface="Times New Roman" charset="0"/>
              </a:rPr>
              <a:t>Australian </a:t>
            </a:r>
            <a:r>
              <a:rPr lang="en-US" sz="1800" dirty="0">
                <a:latin typeface="Times New Roman" charset="0"/>
              </a:rPr>
              <a:t>National Data Service (ANDS)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1800" dirty="0" smtClean="0">
                <a:latin typeface="Times New Roman" charset="0"/>
              </a:rPr>
              <a:t>EPIC (European Persistent Identifier Consortium)</a:t>
            </a:r>
            <a:endParaRPr lang="en-US" sz="1800" dirty="0">
              <a:latin typeface="Times New Roman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1800" dirty="0">
                <a:latin typeface="Times New Roman" charset="0"/>
              </a:rPr>
              <a:t>GENI (Global Environment for Network Innovations)</a:t>
            </a:r>
          </a:p>
          <a:p>
            <a:pPr marL="342900" indent="-342900" algn="l">
              <a:spcBef>
                <a:spcPct val="20000"/>
              </a:spcBef>
            </a:pPr>
            <a:endParaRPr lang="en-US" sz="1800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Assigned Prefixes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DOI – 211, 323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Other – 1,569</a:t>
            </a:r>
          </a:p>
          <a:p>
            <a:pPr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Handles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DOI – 49.8 M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Other - Additional millions (total per prefix known only to prefix manager)</a:t>
            </a:r>
          </a:p>
          <a:p>
            <a:pPr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Handle Services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Global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Six service sites (three CNRI, one CrossRef, one CNNIC, one GWDG)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Locals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&gt;1000 registered LHS’s</a:t>
            </a:r>
          </a:p>
          <a:p>
            <a:pPr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Traffic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Global: 100 million per month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CNRI-run proxy servers: tens of millions per month</a:t>
            </a:r>
          </a:p>
          <a:p>
            <a:endParaRPr lang="en-US" sz="1800" dirty="0" smtClean="0">
              <a:ea typeface="ＭＳ Ｐゴシック" charset="-128"/>
            </a:endParaRPr>
          </a:p>
          <a:p>
            <a:endParaRPr lang="en-US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System Usage (Jan 2011)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HANDLE.NET Version 7.0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609600"/>
            <a:ext cx="7848600" cy="5791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dirty="0" smtClean="0">
                <a:latin typeface="+mn-lt"/>
                <a:ea typeface="ＭＳ Ｐゴシック" charset="-128"/>
                <a:cs typeface="+mn-cs"/>
              </a:rPr>
              <a:t>Major upgrade; released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December 2010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baseline="0" dirty="0" smtClean="0">
                <a:latin typeface="+mn-lt"/>
                <a:ea typeface="ＭＳ Ｐゴシック" charset="-128"/>
                <a:cs typeface="+mn-cs"/>
              </a:rPr>
              <a:t>Berkeley DB is default storage system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Important new features: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200" dirty="0" smtClean="0">
                <a:latin typeface="+mn-lt"/>
              </a:rPr>
              <a:t>A single template handle in the form of a base formula will allow any number of extensions to that base to be resolved according to a pattern, without registering each as a handle</a:t>
            </a:r>
            <a:r>
              <a:rPr lang="en-US" sz="2200" dirty="0" smtClean="0"/>
              <a:t>. 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200" dirty="0" smtClean="0">
                <a:latin typeface="+mn-lt"/>
                <a:ea typeface="ＭＳ Ｐゴシック" charset="-128"/>
                <a:cs typeface="+mn-cs"/>
              </a:rPr>
              <a:t>Handle values can be signed with "offline" private keys. 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200" dirty="0" smtClean="0">
                <a:latin typeface="+mn-lt"/>
                <a:ea typeface="ＭＳ Ｐゴシック" charset="-128"/>
                <a:cs typeface="+mn-cs"/>
              </a:rPr>
              <a:t>A new handle value type, 10320/loc, specifies a list of URL locations (including information that differentiates the locations) to which a handle can resolve.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200" dirty="0" smtClean="0">
                <a:latin typeface="+mn-lt"/>
                <a:ea typeface="ＭＳ Ｐゴシック" charset="-128"/>
              </a:rPr>
              <a:t>A DNS interface means handle servers can be used to host DNS names.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38200" y="12192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Server (v7.0)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Java 1.4.2 and higher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Client Library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Java &amp; C versions available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Proxy servlet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Java servlet, typically runs under Apache Tomcat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Build your own or use hdl.handle.net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Misc. CNRI software (admin tools, browser plug-ins, etc.)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Misc. community software (alternate clients, database modules, etc.)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All available at www.handle.net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Alternate complete implementations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Two known to CNRI, neither public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Both developed from spec, but they talked to us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System Software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ea typeface="+mj-ea"/>
                <a:cs typeface="+mj-cs"/>
              </a:rPr>
              <a:t>Handle String</a:t>
            </a:r>
            <a:endParaRPr lang="en-US" sz="3200" dirty="0">
              <a:latin typeface="+mn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1295400" y="1219200"/>
            <a:ext cx="6705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&lt;prefix&gt; / &lt;suffix&gt;</a:t>
            </a:r>
            <a:endParaRPr lang="en-US" sz="24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Examples</a:t>
            </a:r>
            <a:endParaRPr lang="en-US" sz="2400" dirty="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10.1525/bio.2009.59.5.9</a:t>
            </a:r>
            <a:endParaRPr lang="en-US" sz="2400" dirty="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4263537/5030</a:t>
            </a:r>
            <a:endParaRPr lang="en-US" sz="24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Character Set: Unicode 2.0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Encoding: UTF-8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Prefixes</a:t>
            </a:r>
            <a:endParaRPr lang="en-US" sz="2400" dirty="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Currently allocating only numeric</a:t>
            </a:r>
            <a:endParaRPr lang="en-US" sz="2400" dirty="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Any text possible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762000"/>
            <a:ext cx="77724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3303</Words>
  <Application>Microsoft Macintosh PowerPoint</Application>
  <PresentationFormat>On-screen Show (4:3)</PresentationFormat>
  <Paragraphs>747</Paragraphs>
  <Slides>35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Catherine Rey</dc:creator>
  <cp:lastModifiedBy>Laurence Lannom</cp:lastModifiedBy>
  <cp:revision>168</cp:revision>
  <dcterms:created xsi:type="dcterms:W3CDTF">2011-01-28T19:44:24Z</dcterms:created>
  <dcterms:modified xsi:type="dcterms:W3CDTF">2011-01-28T19:45:28Z</dcterms:modified>
</cp:coreProperties>
</file>