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1"/>
  </p:sldMasterIdLst>
  <p:notesMasterIdLst>
    <p:notesMasterId r:id="rId16"/>
  </p:notesMasterIdLst>
  <p:handoutMasterIdLst>
    <p:handoutMasterId r:id="rId17"/>
  </p:handoutMasterIdLst>
  <p:sldIdLst>
    <p:sldId id="256" r:id="rId2"/>
    <p:sldId id="257" r:id="rId3"/>
    <p:sldId id="266" r:id="rId4"/>
    <p:sldId id="260" r:id="rId5"/>
    <p:sldId id="264" r:id="rId6"/>
    <p:sldId id="263" r:id="rId7"/>
    <p:sldId id="269" r:id="rId8"/>
    <p:sldId id="268" r:id="rId9"/>
    <p:sldId id="261" r:id="rId10"/>
    <p:sldId id="267" r:id="rId11"/>
    <p:sldId id="262" r:id="rId12"/>
    <p:sldId id="271" r:id="rId13"/>
    <p:sldId id="272" r:id="rId14"/>
    <p:sldId id="265" r:id="rId15"/>
  </p:sldIdLst>
  <p:sldSz cx="9144000" cy="6858000" type="screen4x3"/>
  <p:notesSz cx="6797675" cy="9926638"/>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B2B2B2"/>
    <a:srgbClr val="89C4FF"/>
    <a:srgbClr val="61B0FF"/>
    <a:srgbClr val="33CCFF"/>
    <a:srgbClr val="008000"/>
    <a:srgbClr val="660066"/>
    <a:srgbClr val="8080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79899" autoAdjust="0"/>
  </p:normalViewPr>
  <p:slideViewPr>
    <p:cSldViewPr>
      <p:cViewPr varScale="1">
        <p:scale>
          <a:sx n="79" d="100"/>
          <a:sy n="79" d="100"/>
        </p:scale>
        <p:origin x="-54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2946065" cy="495793"/>
          </a:xfrm>
          <a:prstGeom prst="rect">
            <a:avLst/>
          </a:prstGeom>
          <a:noFill/>
          <a:ln w="9525">
            <a:noFill/>
            <a:miter lim="800000"/>
            <a:headEnd/>
            <a:tailEnd/>
          </a:ln>
          <a:effectLst/>
        </p:spPr>
        <p:txBody>
          <a:bodyPr vert="horz" wrap="square" lIns="95559" tIns="47780" rIns="95559" bIns="47780" numCol="1" anchor="t" anchorCtr="0" compatLnSpc="1">
            <a:prstTxWarp prst="textNoShape">
              <a:avLst/>
            </a:prstTxWarp>
          </a:bodyPr>
          <a:lstStyle>
            <a:lvl1pPr defTabSz="955533" eaLnBrk="0" hangingPunct="0">
              <a:defRPr sz="1300"/>
            </a:lvl1pPr>
          </a:lstStyle>
          <a:p>
            <a:endParaRPr lang="de-DE"/>
          </a:p>
        </p:txBody>
      </p:sp>
      <p:sp>
        <p:nvSpPr>
          <p:cNvPr id="69635" name="Rectangle 3"/>
          <p:cNvSpPr>
            <a:spLocks noGrp="1" noChangeArrowheads="1"/>
          </p:cNvSpPr>
          <p:nvPr>
            <p:ph type="dt" sz="quarter" idx="1"/>
          </p:nvPr>
        </p:nvSpPr>
        <p:spPr bwMode="auto">
          <a:xfrm>
            <a:off x="3850092" y="0"/>
            <a:ext cx="2946065" cy="495793"/>
          </a:xfrm>
          <a:prstGeom prst="rect">
            <a:avLst/>
          </a:prstGeom>
          <a:noFill/>
          <a:ln w="9525">
            <a:noFill/>
            <a:miter lim="800000"/>
            <a:headEnd/>
            <a:tailEnd/>
          </a:ln>
          <a:effectLst/>
        </p:spPr>
        <p:txBody>
          <a:bodyPr vert="horz" wrap="square" lIns="95559" tIns="47780" rIns="95559" bIns="47780" numCol="1" anchor="t" anchorCtr="0" compatLnSpc="1">
            <a:prstTxWarp prst="textNoShape">
              <a:avLst/>
            </a:prstTxWarp>
          </a:bodyPr>
          <a:lstStyle>
            <a:lvl1pPr algn="r" defTabSz="955533" eaLnBrk="0" hangingPunct="0">
              <a:defRPr sz="1300"/>
            </a:lvl1pPr>
          </a:lstStyle>
          <a:p>
            <a:fld id="{69FEE610-E4AB-4A08-9D45-4F47548861F4}" type="datetime1">
              <a:rPr lang="de-DE"/>
              <a:pPr/>
              <a:t>01.02.2011</a:t>
            </a:fld>
            <a:endParaRPr lang="de-DE"/>
          </a:p>
        </p:txBody>
      </p:sp>
      <p:sp>
        <p:nvSpPr>
          <p:cNvPr id="69636" name="Rectangle 4"/>
          <p:cNvSpPr>
            <a:spLocks noGrp="1" noChangeArrowheads="1"/>
          </p:cNvSpPr>
          <p:nvPr>
            <p:ph type="ftr" sz="quarter" idx="2"/>
          </p:nvPr>
        </p:nvSpPr>
        <p:spPr bwMode="auto">
          <a:xfrm>
            <a:off x="0" y="9429305"/>
            <a:ext cx="2946065" cy="495793"/>
          </a:xfrm>
          <a:prstGeom prst="rect">
            <a:avLst/>
          </a:prstGeom>
          <a:noFill/>
          <a:ln w="9525">
            <a:noFill/>
            <a:miter lim="800000"/>
            <a:headEnd/>
            <a:tailEnd/>
          </a:ln>
          <a:effectLst/>
        </p:spPr>
        <p:txBody>
          <a:bodyPr vert="horz" wrap="square" lIns="95559" tIns="47780" rIns="95559" bIns="47780" numCol="1" anchor="b" anchorCtr="0" compatLnSpc="1">
            <a:prstTxWarp prst="textNoShape">
              <a:avLst/>
            </a:prstTxWarp>
          </a:bodyPr>
          <a:lstStyle>
            <a:lvl1pPr defTabSz="955533" eaLnBrk="0" hangingPunct="0">
              <a:defRPr sz="1300"/>
            </a:lvl1pPr>
          </a:lstStyle>
          <a:p>
            <a:endParaRPr lang="de-DE"/>
          </a:p>
        </p:txBody>
      </p:sp>
      <p:sp>
        <p:nvSpPr>
          <p:cNvPr id="69637" name="Rectangle 5"/>
          <p:cNvSpPr>
            <a:spLocks noGrp="1" noChangeArrowheads="1"/>
          </p:cNvSpPr>
          <p:nvPr>
            <p:ph type="sldNum" sz="quarter" idx="3"/>
          </p:nvPr>
        </p:nvSpPr>
        <p:spPr bwMode="auto">
          <a:xfrm>
            <a:off x="3850092" y="9429305"/>
            <a:ext cx="2946065" cy="495793"/>
          </a:xfrm>
          <a:prstGeom prst="rect">
            <a:avLst/>
          </a:prstGeom>
          <a:noFill/>
          <a:ln w="9525">
            <a:noFill/>
            <a:miter lim="800000"/>
            <a:headEnd/>
            <a:tailEnd/>
          </a:ln>
          <a:effectLst/>
        </p:spPr>
        <p:txBody>
          <a:bodyPr vert="horz" wrap="square" lIns="95559" tIns="47780" rIns="95559" bIns="47780" numCol="1" anchor="b" anchorCtr="0" compatLnSpc="1">
            <a:prstTxWarp prst="textNoShape">
              <a:avLst/>
            </a:prstTxWarp>
          </a:bodyPr>
          <a:lstStyle>
            <a:lvl1pPr algn="r" defTabSz="955533" eaLnBrk="0" hangingPunct="0">
              <a:defRPr sz="1300"/>
            </a:lvl1pPr>
          </a:lstStyle>
          <a:p>
            <a:fld id="{3BE2AA18-7A33-4275-8C26-E84C05523461}" type="slidenum">
              <a:rPr lang="de-DE"/>
              <a:pPr/>
              <a:t>‹Nr.›</a:t>
            </a:fld>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46065" cy="495793"/>
          </a:xfrm>
          <a:prstGeom prst="rect">
            <a:avLst/>
          </a:prstGeom>
          <a:noFill/>
          <a:ln w="9525">
            <a:noFill/>
            <a:miter lim="800000"/>
            <a:headEnd/>
            <a:tailEnd/>
          </a:ln>
        </p:spPr>
        <p:txBody>
          <a:bodyPr vert="horz" wrap="square" lIns="95559" tIns="47780" rIns="95559" bIns="47780" numCol="1" anchor="t" anchorCtr="0" compatLnSpc="1">
            <a:prstTxWarp prst="textNoShape">
              <a:avLst/>
            </a:prstTxWarp>
          </a:bodyPr>
          <a:lstStyle>
            <a:lvl1pPr defTabSz="955533">
              <a:defRPr sz="1300">
                <a:latin typeface="Calibri" pitchFamily="34" charset="0"/>
              </a:defRPr>
            </a:lvl1pPr>
          </a:lstStyle>
          <a:p>
            <a:endParaRPr lang="en-GB"/>
          </a:p>
        </p:txBody>
      </p:sp>
      <p:sp>
        <p:nvSpPr>
          <p:cNvPr id="21507" name="Rectangle 3"/>
          <p:cNvSpPr>
            <a:spLocks noGrp="1" noChangeArrowheads="1"/>
          </p:cNvSpPr>
          <p:nvPr>
            <p:ph type="dt" idx="1"/>
          </p:nvPr>
        </p:nvSpPr>
        <p:spPr bwMode="auto">
          <a:xfrm>
            <a:off x="3850092" y="0"/>
            <a:ext cx="2946065" cy="495793"/>
          </a:xfrm>
          <a:prstGeom prst="rect">
            <a:avLst/>
          </a:prstGeom>
          <a:noFill/>
          <a:ln w="9525">
            <a:noFill/>
            <a:miter lim="800000"/>
            <a:headEnd/>
            <a:tailEnd/>
          </a:ln>
        </p:spPr>
        <p:txBody>
          <a:bodyPr vert="horz" wrap="square" lIns="95559" tIns="47780" rIns="95559" bIns="47780" numCol="1" anchor="t" anchorCtr="0" compatLnSpc="1">
            <a:prstTxWarp prst="textNoShape">
              <a:avLst/>
            </a:prstTxWarp>
          </a:bodyPr>
          <a:lstStyle>
            <a:lvl1pPr algn="r" defTabSz="955533">
              <a:defRPr sz="1300">
                <a:latin typeface="Calibri" pitchFamily="34" charset="0"/>
              </a:defRPr>
            </a:lvl1pPr>
          </a:lstStyle>
          <a:p>
            <a:fld id="{9D107C17-7C35-4E7D-929D-333402CD3A6E}" type="datetime1">
              <a:rPr lang="de-DE"/>
              <a:pPr/>
              <a:t>01.02.2011</a:t>
            </a:fld>
            <a:endParaRPr lang="de-DE"/>
          </a:p>
        </p:txBody>
      </p:sp>
      <p:sp>
        <p:nvSpPr>
          <p:cNvPr id="1536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21509" name="Rectangle 5"/>
          <p:cNvSpPr>
            <a:spLocks noGrp="1" noChangeArrowheads="1"/>
          </p:cNvSpPr>
          <p:nvPr>
            <p:ph type="body" sz="quarter" idx="3"/>
          </p:nvPr>
        </p:nvSpPr>
        <p:spPr bwMode="auto">
          <a:xfrm>
            <a:off x="679160" y="4714653"/>
            <a:ext cx="5439355" cy="4466756"/>
          </a:xfrm>
          <a:prstGeom prst="rect">
            <a:avLst/>
          </a:prstGeom>
          <a:noFill/>
          <a:ln w="9525">
            <a:noFill/>
            <a:miter lim="800000"/>
            <a:headEnd/>
            <a:tailEnd/>
          </a:ln>
        </p:spPr>
        <p:txBody>
          <a:bodyPr vert="horz" wrap="square" lIns="95559" tIns="47780" rIns="95559" bIns="47780"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21510" name="Rectangle 6"/>
          <p:cNvSpPr>
            <a:spLocks noGrp="1" noChangeArrowheads="1"/>
          </p:cNvSpPr>
          <p:nvPr>
            <p:ph type="ftr" sz="quarter" idx="4"/>
          </p:nvPr>
        </p:nvSpPr>
        <p:spPr bwMode="auto">
          <a:xfrm>
            <a:off x="0" y="9429305"/>
            <a:ext cx="2946065" cy="495793"/>
          </a:xfrm>
          <a:prstGeom prst="rect">
            <a:avLst/>
          </a:prstGeom>
          <a:noFill/>
          <a:ln w="9525">
            <a:noFill/>
            <a:miter lim="800000"/>
            <a:headEnd/>
            <a:tailEnd/>
          </a:ln>
        </p:spPr>
        <p:txBody>
          <a:bodyPr vert="horz" wrap="square" lIns="95559" tIns="47780" rIns="95559" bIns="47780" numCol="1" anchor="b" anchorCtr="0" compatLnSpc="1">
            <a:prstTxWarp prst="textNoShape">
              <a:avLst/>
            </a:prstTxWarp>
          </a:bodyPr>
          <a:lstStyle>
            <a:lvl1pPr defTabSz="955533">
              <a:defRPr sz="1300">
                <a:latin typeface="Calibri" pitchFamily="34" charset="0"/>
              </a:defRPr>
            </a:lvl1pPr>
          </a:lstStyle>
          <a:p>
            <a:endParaRPr lang="en-GB"/>
          </a:p>
        </p:txBody>
      </p:sp>
      <p:sp>
        <p:nvSpPr>
          <p:cNvPr id="21511" name="Rectangle 7"/>
          <p:cNvSpPr>
            <a:spLocks noGrp="1" noChangeArrowheads="1"/>
          </p:cNvSpPr>
          <p:nvPr>
            <p:ph type="sldNum" sz="quarter" idx="5"/>
          </p:nvPr>
        </p:nvSpPr>
        <p:spPr bwMode="auto">
          <a:xfrm>
            <a:off x="3850092" y="9429305"/>
            <a:ext cx="2946065" cy="495793"/>
          </a:xfrm>
          <a:prstGeom prst="rect">
            <a:avLst/>
          </a:prstGeom>
          <a:noFill/>
          <a:ln w="9525">
            <a:noFill/>
            <a:miter lim="800000"/>
            <a:headEnd/>
            <a:tailEnd/>
          </a:ln>
        </p:spPr>
        <p:txBody>
          <a:bodyPr vert="horz" wrap="square" lIns="95559" tIns="47780" rIns="95559" bIns="47780" numCol="1" anchor="b" anchorCtr="0" compatLnSpc="1">
            <a:prstTxWarp prst="textNoShape">
              <a:avLst/>
            </a:prstTxWarp>
          </a:bodyPr>
          <a:lstStyle>
            <a:lvl1pPr algn="r" defTabSz="955533">
              <a:defRPr sz="1300">
                <a:latin typeface="Calibri" pitchFamily="34" charset="0"/>
              </a:defRPr>
            </a:lvl1pPr>
          </a:lstStyle>
          <a:p>
            <a:fld id="{9362171B-92E1-4C95-A822-F7E0ACB33654}" type="slidenum">
              <a:rPr lang="de-DE"/>
              <a:pPr/>
              <a:t>‹Nr.›</a:t>
            </a:fld>
            <a:endParaRPr lang="de-DE"/>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FDA67503-4AE6-4D90-855B-D78186A44A53}" type="slidenum">
              <a:rPr lang="de-DE"/>
              <a:pPr/>
              <a:t>1</a:t>
            </a:fld>
            <a:endParaRPr lang="de-DE"/>
          </a:p>
        </p:txBody>
      </p:sp>
      <p:sp>
        <p:nvSpPr>
          <p:cNvPr id="16386" name="Rectangle 1026"/>
          <p:cNvSpPr>
            <a:spLocks noGrp="1" noRot="1" noChangeAspect="1" noChangeArrowheads="1" noTextEdit="1"/>
          </p:cNvSpPr>
          <p:nvPr>
            <p:ph type="sldImg"/>
          </p:nvPr>
        </p:nvSpPr>
        <p:spPr>
          <a:xfrm>
            <a:off x="917575" y="744538"/>
            <a:ext cx="4962525" cy="3722687"/>
          </a:xfrm>
          <a:ln/>
        </p:spPr>
      </p:sp>
      <p:sp>
        <p:nvSpPr>
          <p:cNvPr id="16387" name="Rectangle 1027"/>
          <p:cNvSpPr>
            <a:spLocks noGrp="1" noChangeArrowheads="1"/>
          </p:cNvSpPr>
          <p:nvPr>
            <p:ph type="body" idx="1"/>
          </p:nvPr>
        </p:nvSpPr>
        <p:spPr/>
        <p:txBody>
          <a:bodyPr/>
          <a:lstStyle/>
          <a:p>
            <a:pPr eaLnBrk="1" hangingPunct="1"/>
            <a:endParaRPr lang="en-GB"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17575" y="744538"/>
            <a:ext cx="4962525" cy="3722687"/>
          </a:xfrm>
        </p:spPr>
      </p:sp>
      <p:sp>
        <p:nvSpPr>
          <p:cNvPr id="3" name="Notizenplatzhalter 2"/>
          <p:cNvSpPr>
            <a:spLocks noGrp="1"/>
          </p:cNvSpPr>
          <p:nvPr>
            <p:ph type="body" idx="1"/>
          </p:nvPr>
        </p:nvSpPr>
        <p:spPr/>
        <p:txBody>
          <a:bodyPr>
            <a:normAutofit/>
          </a:bodyPr>
          <a:lstStyle/>
          <a:p>
            <a:r>
              <a:rPr lang="en-US" dirty="0" smtClean="0"/>
              <a:t>Problem: competing </a:t>
            </a:r>
            <a:r>
              <a:rPr lang="en-US" dirty="0" err="1" smtClean="0"/>
              <a:t>Pid</a:t>
            </a:r>
            <a:r>
              <a:rPr lang="en-US" dirty="0" smtClean="0"/>
              <a:t> systems may not be networked, constitute</a:t>
            </a:r>
            <a:r>
              <a:rPr lang="en-US" baseline="0" dirty="0" smtClean="0"/>
              <a:t> different ‘search worlds’.</a:t>
            </a:r>
          </a:p>
          <a:p>
            <a:endParaRPr lang="en-US" dirty="0"/>
          </a:p>
        </p:txBody>
      </p:sp>
      <p:sp>
        <p:nvSpPr>
          <p:cNvPr id="4" name="Foliennummernplatzhalter 3"/>
          <p:cNvSpPr>
            <a:spLocks noGrp="1"/>
          </p:cNvSpPr>
          <p:nvPr>
            <p:ph type="sldNum" sz="quarter" idx="10"/>
          </p:nvPr>
        </p:nvSpPr>
        <p:spPr/>
        <p:txBody>
          <a:bodyPr/>
          <a:lstStyle/>
          <a:p>
            <a:fld id="{9362171B-92E1-4C95-A822-F7E0ACB33654}" type="slidenum">
              <a:rPr lang="de-DE" smtClean="0"/>
              <a:pPr/>
              <a:t>10</a:t>
            </a:fld>
            <a:endParaRPr 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17575" y="744538"/>
            <a:ext cx="4962525" cy="3722687"/>
          </a:xfrm>
        </p:spPr>
      </p:sp>
      <p:sp>
        <p:nvSpPr>
          <p:cNvPr id="3" name="Notizenplatzhalter 2"/>
          <p:cNvSpPr>
            <a:spLocks noGrp="1"/>
          </p:cNvSpPr>
          <p:nvPr>
            <p:ph type="body" idx="1"/>
          </p:nvPr>
        </p:nvSpPr>
        <p:spPr/>
        <p:txBody>
          <a:bodyPr>
            <a:normAutofit/>
          </a:bodyPr>
          <a:lstStyle/>
          <a:p>
            <a:r>
              <a:rPr lang="en-US" dirty="0" smtClean="0"/>
              <a:t>There is a movement to make (some) Government data public</a:t>
            </a:r>
          </a:p>
          <a:p>
            <a:endParaRPr lang="en-US" dirty="0" smtClean="0"/>
          </a:p>
          <a:p>
            <a:r>
              <a:rPr lang="en-US" dirty="0" smtClean="0"/>
              <a:t>IT people have taken up on this (less so the substantive researchers – yet)</a:t>
            </a:r>
          </a:p>
          <a:p>
            <a:endParaRPr lang="en-US" dirty="0" smtClean="0"/>
          </a:p>
          <a:p>
            <a:r>
              <a:rPr lang="en-US" dirty="0" smtClean="0"/>
              <a:t># BEISPIEL!!! #</a:t>
            </a:r>
          </a:p>
          <a:p>
            <a:r>
              <a:rPr lang="en-US" dirty="0" smtClean="0"/>
              <a:t>Move integration</a:t>
            </a:r>
            <a:r>
              <a:rPr lang="en-US" baseline="0" dirty="0" smtClean="0"/>
              <a:t> of European statistics from the vaults of EUROSTAT to an open platform, where all the inputs and routines are transparent?!?</a:t>
            </a:r>
            <a:endParaRPr lang="en-US" dirty="0"/>
          </a:p>
        </p:txBody>
      </p:sp>
      <p:sp>
        <p:nvSpPr>
          <p:cNvPr id="4" name="Foliennummernplatzhalter 3"/>
          <p:cNvSpPr>
            <a:spLocks noGrp="1"/>
          </p:cNvSpPr>
          <p:nvPr>
            <p:ph type="sldNum" sz="quarter" idx="10"/>
          </p:nvPr>
        </p:nvSpPr>
        <p:spPr/>
        <p:txBody>
          <a:bodyPr/>
          <a:lstStyle/>
          <a:p>
            <a:fld id="{9362171B-92E1-4C95-A822-F7E0ACB33654}" type="slidenum">
              <a:rPr lang="de-DE" smtClean="0"/>
              <a:pPr/>
              <a:t>11</a:t>
            </a:fld>
            <a:endParaRPr 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17575" y="744538"/>
            <a:ext cx="4962525" cy="3722687"/>
          </a:xfrm>
        </p:spPr>
      </p:sp>
      <p:sp>
        <p:nvSpPr>
          <p:cNvPr id="3" name="Notizenplatzhalter 2"/>
          <p:cNvSpPr>
            <a:spLocks noGrp="1"/>
          </p:cNvSpPr>
          <p:nvPr>
            <p:ph type="body" idx="1"/>
          </p:nvPr>
        </p:nvSpPr>
        <p:spPr/>
        <p:txBody>
          <a:bodyPr>
            <a:normAutofit/>
          </a:bodyPr>
          <a:lstStyle/>
          <a:p>
            <a:r>
              <a:rPr lang="en-US" dirty="0" smtClean="0"/>
              <a:t>Again, I</a:t>
            </a:r>
            <a:r>
              <a:rPr lang="en-US" baseline="0" dirty="0" smtClean="0"/>
              <a:t> have to remind you that I am a social scientist, and we like to conclude our papers and presentations with news questions, rather than answers. </a:t>
            </a:r>
          </a:p>
          <a:p>
            <a:r>
              <a:rPr lang="en-US" baseline="0" dirty="0" smtClean="0"/>
              <a:t>So I have some questions for you. </a:t>
            </a:r>
          </a:p>
          <a:p>
            <a:endParaRPr lang="en-US" baseline="0" dirty="0" smtClean="0"/>
          </a:p>
          <a:p>
            <a:r>
              <a:rPr lang="en-US" baseline="0" dirty="0" smtClean="0"/>
              <a:t>On Entities:</a:t>
            </a:r>
          </a:p>
          <a:p>
            <a:r>
              <a:rPr lang="en-US" b="1" dirty="0" smtClean="0"/>
              <a:t>- Data</a:t>
            </a:r>
            <a:r>
              <a:rPr lang="en-US" dirty="0" smtClean="0"/>
              <a:t>:</a:t>
            </a:r>
          </a:p>
          <a:p>
            <a:pPr lvl="1"/>
            <a:r>
              <a:rPr lang="en-US" u="sng" dirty="0" smtClean="0"/>
              <a:t>Data sets</a:t>
            </a:r>
          </a:p>
          <a:p>
            <a:pPr lvl="1"/>
            <a:r>
              <a:rPr lang="en-US" dirty="0" smtClean="0"/>
              <a:t>Variables &amp; sets of variables</a:t>
            </a:r>
          </a:p>
          <a:p>
            <a:pPr lvl="1"/>
            <a:r>
              <a:rPr lang="en-US" dirty="0" smtClean="0"/>
              <a:t>Case selections and individual cases</a:t>
            </a:r>
          </a:p>
          <a:p>
            <a:pPr lvl="1"/>
            <a:r>
              <a:rPr lang="en-US" dirty="0" smtClean="0"/>
              <a:t>Data cells (variable x case)</a:t>
            </a:r>
          </a:p>
          <a:p>
            <a:r>
              <a:rPr lang="en-US" dirty="0" smtClean="0"/>
              <a:t>- Analysis code</a:t>
            </a:r>
          </a:p>
          <a:p>
            <a:r>
              <a:rPr lang="en-US" dirty="0" smtClean="0"/>
              <a:t>- Authors/Contributors/Editors/Distributors</a:t>
            </a:r>
          </a:p>
          <a:p>
            <a:endParaRPr lang="en-US" baseline="0" dirty="0" smtClean="0"/>
          </a:p>
          <a:p>
            <a:endParaRPr lang="en-US" baseline="0" dirty="0" smtClean="0"/>
          </a:p>
          <a:p>
            <a:endParaRPr lang="en-US" baseline="0" dirty="0" smtClean="0"/>
          </a:p>
          <a:p>
            <a:endParaRPr lang="en-US" baseline="0" dirty="0" smtClean="0"/>
          </a:p>
          <a:p>
            <a:r>
              <a:rPr lang="en-US" baseline="0" dirty="0" smtClean="0"/>
              <a:t>Perhaps we will have more of an informed opinion on these when the workshop is over!</a:t>
            </a:r>
          </a:p>
          <a:p>
            <a:endParaRPr lang="en-US" dirty="0"/>
          </a:p>
        </p:txBody>
      </p:sp>
      <p:sp>
        <p:nvSpPr>
          <p:cNvPr id="4" name="Foliennummernplatzhalter 3"/>
          <p:cNvSpPr>
            <a:spLocks noGrp="1"/>
          </p:cNvSpPr>
          <p:nvPr>
            <p:ph type="sldNum" sz="quarter" idx="10"/>
          </p:nvPr>
        </p:nvSpPr>
        <p:spPr/>
        <p:txBody>
          <a:bodyPr/>
          <a:lstStyle/>
          <a:p>
            <a:fld id="{9362171B-92E1-4C95-A822-F7E0ACB33654}" type="slidenum">
              <a:rPr lang="de-DE" smtClean="0"/>
              <a:pPr/>
              <a:t>12</a:t>
            </a:fld>
            <a:endParaRPr 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17575" y="744538"/>
            <a:ext cx="4962525" cy="3722687"/>
          </a:xfrm>
        </p:spPr>
      </p:sp>
      <p:sp>
        <p:nvSpPr>
          <p:cNvPr id="3" name="Notizenplatzhalter 2"/>
          <p:cNvSpPr>
            <a:spLocks noGrp="1"/>
          </p:cNvSpPr>
          <p:nvPr>
            <p:ph type="body" idx="1"/>
          </p:nvPr>
        </p:nvSpPr>
        <p:spPr/>
        <p:txBody>
          <a:bodyPr>
            <a:normAutofit/>
          </a:bodyPr>
          <a:lstStyle/>
          <a:p>
            <a:endParaRPr lang="en-US"/>
          </a:p>
        </p:txBody>
      </p:sp>
      <p:sp>
        <p:nvSpPr>
          <p:cNvPr id="4" name="Foliennummernplatzhalter 3"/>
          <p:cNvSpPr>
            <a:spLocks noGrp="1"/>
          </p:cNvSpPr>
          <p:nvPr>
            <p:ph type="sldNum" sz="quarter" idx="10"/>
          </p:nvPr>
        </p:nvSpPr>
        <p:spPr/>
        <p:txBody>
          <a:bodyPr/>
          <a:lstStyle/>
          <a:p>
            <a:fld id="{9362171B-92E1-4C95-A822-F7E0ACB33654}" type="slidenum">
              <a:rPr lang="de-DE" smtClean="0"/>
              <a:pPr/>
              <a:t>13</a:t>
            </a:fld>
            <a:endParaRPr 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17575" y="744538"/>
            <a:ext cx="4962525" cy="3722687"/>
          </a:xfrm>
        </p:spPr>
      </p:sp>
      <p:sp>
        <p:nvSpPr>
          <p:cNvPr id="3" name="Notizenplatzhalter 2"/>
          <p:cNvSpPr>
            <a:spLocks noGrp="1"/>
          </p:cNvSpPr>
          <p:nvPr>
            <p:ph type="body" idx="1"/>
          </p:nvPr>
        </p:nvSpPr>
        <p:spPr/>
        <p:txBody>
          <a:bodyPr>
            <a:normAutofit/>
          </a:bodyPr>
          <a:lstStyle/>
          <a:p>
            <a:r>
              <a:rPr lang="en-US" dirty="0" smtClean="0"/>
              <a:t>This is</a:t>
            </a:r>
            <a:r>
              <a:rPr lang="en-US" baseline="0" dirty="0" smtClean="0"/>
              <a:t> not the question of where a PID points the data file or a metadata page…</a:t>
            </a:r>
          </a:p>
          <a:p>
            <a:endParaRPr lang="en-US" baseline="0" dirty="0" smtClean="0"/>
          </a:p>
          <a:p>
            <a:r>
              <a:rPr lang="en-US" baseline="0" dirty="0" smtClean="0"/>
              <a:t>Up to now, I have been speaking of “data” in a very global way. But with technical systems like PID, it is extremely important to be precise.</a:t>
            </a:r>
          </a:p>
          <a:p>
            <a:endParaRPr lang="en-US" baseline="0" dirty="0" smtClean="0"/>
          </a:p>
          <a:p>
            <a:r>
              <a:rPr lang="en-US" baseline="0" dirty="0" smtClean="0"/>
              <a:t>Interestingly, this also determines who gets the credit from a citation: if your reference immediately drills down to the finest level of granularity, you will probably not </a:t>
            </a:r>
            <a:endParaRPr lang="en-US" dirty="0"/>
          </a:p>
        </p:txBody>
      </p:sp>
      <p:sp>
        <p:nvSpPr>
          <p:cNvPr id="4" name="Foliennummernplatzhalter 3"/>
          <p:cNvSpPr>
            <a:spLocks noGrp="1"/>
          </p:cNvSpPr>
          <p:nvPr>
            <p:ph type="sldNum" sz="quarter" idx="10"/>
          </p:nvPr>
        </p:nvSpPr>
        <p:spPr/>
        <p:txBody>
          <a:bodyPr/>
          <a:lstStyle/>
          <a:p>
            <a:fld id="{9362171B-92E1-4C95-A822-F7E0ACB33654}" type="slidenum">
              <a:rPr lang="de-DE" smtClean="0"/>
              <a:pPr/>
              <a:t>14</a:t>
            </a:fld>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17575" y="744538"/>
            <a:ext cx="4962525" cy="3722687"/>
          </a:xfrm>
        </p:spPr>
      </p:sp>
      <p:sp>
        <p:nvSpPr>
          <p:cNvPr id="3" name="Notizenplatzhalter 2"/>
          <p:cNvSpPr>
            <a:spLocks noGrp="1"/>
          </p:cNvSpPr>
          <p:nvPr>
            <p:ph type="body" idx="1"/>
          </p:nvPr>
        </p:nvSpPr>
        <p:spPr/>
        <p:txBody>
          <a:bodyPr>
            <a:normAutofit/>
          </a:bodyPr>
          <a:lstStyle/>
          <a:p>
            <a:r>
              <a:rPr lang="en-US" noProof="0" dirty="0" smtClean="0"/>
              <a:t>From my perspective</a:t>
            </a:r>
            <a:r>
              <a:rPr lang="en-US" baseline="0" noProof="0" dirty="0" smtClean="0"/>
              <a:t> as</a:t>
            </a:r>
            <a:r>
              <a:rPr lang="en-US" noProof="0" dirty="0" smtClean="0"/>
              <a:t> </a:t>
            </a:r>
            <a:r>
              <a:rPr lang="en-US" noProof="0" dirty="0" smtClean="0"/>
              <a:t>a </a:t>
            </a:r>
            <a:r>
              <a:rPr lang="en-US" noProof="0" dirty="0" smtClean="0"/>
              <a:t>researcher and a data distributor,</a:t>
            </a:r>
            <a:r>
              <a:rPr lang="en-US" baseline="0" noProof="0" dirty="0" smtClean="0"/>
              <a:t> </a:t>
            </a:r>
            <a:r>
              <a:rPr lang="en-US" baseline="0" noProof="0" dirty="0" smtClean="0"/>
              <a:t>I’ll present some loosely organized thoughts on the possible benefits of PID systems to different groups of people, such as data producers, researchers, data distributors. Of course, there is also the group of developers of technical platforms, </a:t>
            </a:r>
            <a:r>
              <a:rPr lang="en-US" baseline="0" noProof="0" dirty="0" smtClean="0"/>
              <a:t>these will </a:t>
            </a:r>
            <a:r>
              <a:rPr lang="en-US" baseline="0" noProof="0" dirty="0" smtClean="0"/>
              <a:t>have their opportunities later on.</a:t>
            </a:r>
          </a:p>
          <a:p>
            <a:r>
              <a:rPr lang="en-US" baseline="0" noProof="0" dirty="0" smtClean="0"/>
              <a:t>As a social scientist, I also like to dwell on very basic insights - I hope you can tolerate that.</a:t>
            </a:r>
            <a:endParaRPr lang="en-US" noProof="0" dirty="0" smtClean="0"/>
          </a:p>
          <a:p>
            <a:endParaRPr lang="en-US" noProof="0" dirty="0" smtClean="0"/>
          </a:p>
        </p:txBody>
      </p:sp>
      <p:sp>
        <p:nvSpPr>
          <p:cNvPr id="4" name="Foliennummernplatzhalter 3"/>
          <p:cNvSpPr>
            <a:spLocks noGrp="1"/>
          </p:cNvSpPr>
          <p:nvPr>
            <p:ph type="sldNum" sz="quarter" idx="10"/>
          </p:nvPr>
        </p:nvSpPr>
        <p:spPr/>
        <p:txBody>
          <a:bodyPr/>
          <a:lstStyle/>
          <a:p>
            <a:fld id="{9362171B-92E1-4C95-A822-F7E0ACB33654}" type="slidenum">
              <a:rPr lang="de-DE" smtClean="0"/>
              <a:pPr/>
              <a:t>2</a:t>
            </a:fld>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17575" y="744538"/>
            <a:ext cx="4962525" cy="3722687"/>
          </a:xfrm>
        </p:spPr>
      </p:sp>
      <p:sp>
        <p:nvSpPr>
          <p:cNvPr id="3" name="Notizenplatzhalter 2"/>
          <p:cNvSpPr>
            <a:spLocks noGrp="1"/>
          </p:cNvSpPr>
          <p:nvPr>
            <p:ph type="body" idx="1"/>
          </p:nvPr>
        </p:nvSpPr>
        <p:spPr/>
        <p:txBody>
          <a:bodyPr>
            <a:normAutofit/>
          </a:bodyPr>
          <a:lstStyle/>
          <a:p>
            <a:r>
              <a:rPr lang="en-US" dirty="0" smtClean="0"/>
              <a:t>Of</a:t>
            </a:r>
            <a:r>
              <a:rPr lang="en-US" baseline="0" dirty="0" smtClean="0"/>
              <a:t> course, there are identifiers for objects outside the Web, but these are not relevant here.</a:t>
            </a:r>
          </a:p>
          <a:p>
            <a:endParaRPr lang="en-US" baseline="0" dirty="0" smtClean="0"/>
          </a:p>
          <a:p>
            <a:r>
              <a:rPr lang="en-US" baseline="0" dirty="0" smtClean="0"/>
              <a:t>While identifying an object is not the same as knowing its location, locating objects is the predominant purpose of PIDs used in the Web.</a:t>
            </a:r>
          </a:p>
          <a:p>
            <a:endParaRPr lang="en-US" baseline="0" dirty="0" smtClean="0"/>
          </a:p>
          <a:p>
            <a:r>
              <a:rPr lang="en-US" baseline="0" dirty="0" smtClean="0"/>
              <a:t>Persistence: you logically cannot grant PIDs to objects which are not persistent themselves</a:t>
            </a:r>
            <a:endParaRPr lang="en-US" dirty="0"/>
          </a:p>
        </p:txBody>
      </p:sp>
      <p:sp>
        <p:nvSpPr>
          <p:cNvPr id="4" name="Foliennummernplatzhalter 3"/>
          <p:cNvSpPr>
            <a:spLocks noGrp="1"/>
          </p:cNvSpPr>
          <p:nvPr>
            <p:ph type="sldNum" sz="quarter" idx="10"/>
          </p:nvPr>
        </p:nvSpPr>
        <p:spPr/>
        <p:txBody>
          <a:bodyPr/>
          <a:lstStyle/>
          <a:p>
            <a:fld id="{9362171B-92E1-4C95-A822-F7E0ACB33654}" type="slidenum">
              <a:rPr lang="de-DE" smtClean="0"/>
              <a:pPr/>
              <a:t>3</a:t>
            </a:fld>
            <a:endParaRPr 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17575" y="744538"/>
            <a:ext cx="4962525" cy="3722687"/>
          </a:xfrm>
        </p:spPr>
      </p:sp>
      <p:sp>
        <p:nvSpPr>
          <p:cNvPr id="3" name="Notizenplatzhalter 2"/>
          <p:cNvSpPr>
            <a:spLocks noGrp="1"/>
          </p:cNvSpPr>
          <p:nvPr>
            <p:ph type="body" idx="1"/>
          </p:nvPr>
        </p:nvSpPr>
        <p:spPr/>
        <p:txBody>
          <a:bodyPr>
            <a:normAutofit/>
          </a:bodyPr>
          <a:lstStyle/>
          <a:p>
            <a:endParaRPr lang="en-US" noProof="0" dirty="0"/>
          </a:p>
        </p:txBody>
      </p:sp>
      <p:sp>
        <p:nvSpPr>
          <p:cNvPr id="4" name="Foliennummernplatzhalter 3"/>
          <p:cNvSpPr>
            <a:spLocks noGrp="1"/>
          </p:cNvSpPr>
          <p:nvPr>
            <p:ph type="sldNum" sz="quarter" idx="10"/>
          </p:nvPr>
        </p:nvSpPr>
        <p:spPr/>
        <p:txBody>
          <a:bodyPr/>
          <a:lstStyle/>
          <a:p>
            <a:fld id="{9362171B-92E1-4C95-A822-F7E0ACB33654}" type="slidenum">
              <a:rPr lang="de-DE" smtClean="0"/>
              <a:pPr/>
              <a:t>4</a:t>
            </a:fld>
            <a:endParaRPr 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17575" y="744538"/>
            <a:ext cx="4962525" cy="3722687"/>
          </a:xfrm>
        </p:spPr>
      </p:sp>
      <p:sp>
        <p:nvSpPr>
          <p:cNvPr id="3" name="Notizenplatzhalter 2"/>
          <p:cNvSpPr>
            <a:spLocks noGrp="1"/>
          </p:cNvSpPr>
          <p:nvPr>
            <p:ph type="body" idx="1"/>
          </p:nvPr>
        </p:nvSpPr>
        <p:spPr/>
        <p:txBody>
          <a:bodyPr>
            <a:normAutofit/>
          </a:bodyPr>
          <a:lstStyle/>
          <a:p>
            <a:pPr defTabSz="882030">
              <a:defRPr/>
            </a:pPr>
            <a:r>
              <a:rPr lang="en-US" noProof="0" dirty="0" smtClean="0"/>
              <a:t>A typical example for appearance</a:t>
            </a:r>
            <a:r>
              <a:rPr lang="en-US" baseline="0" noProof="0" dirty="0" smtClean="0"/>
              <a:t> of data sets in lists of references: blank page</a:t>
            </a:r>
            <a:endParaRPr lang="en-US" noProof="0" dirty="0" smtClean="0"/>
          </a:p>
          <a:p>
            <a:endParaRPr lang="en-US" dirty="0"/>
          </a:p>
        </p:txBody>
      </p:sp>
      <p:sp>
        <p:nvSpPr>
          <p:cNvPr id="4" name="Foliennummernplatzhalter 3"/>
          <p:cNvSpPr>
            <a:spLocks noGrp="1"/>
          </p:cNvSpPr>
          <p:nvPr>
            <p:ph type="sldNum" sz="quarter" idx="10"/>
          </p:nvPr>
        </p:nvSpPr>
        <p:spPr/>
        <p:txBody>
          <a:bodyPr/>
          <a:lstStyle/>
          <a:p>
            <a:fld id="{9362171B-92E1-4C95-A822-F7E0ACB33654}" type="slidenum">
              <a:rPr lang="de-DE" smtClean="0"/>
              <a:pPr/>
              <a:t>5</a:t>
            </a:fld>
            <a:endParaRPr 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17575" y="744538"/>
            <a:ext cx="4962525" cy="3722687"/>
          </a:xfrm>
        </p:spPr>
      </p:sp>
      <p:sp>
        <p:nvSpPr>
          <p:cNvPr id="3" name="Notizenplatzhalter 2"/>
          <p:cNvSpPr>
            <a:spLocks noGrp="1"/>
          </p:cNvSpPr>
          <p:nvPr>
            <p:ph type="body" idx="1"/>
          </p:nvPr>
        </p:nvSpPr>
        <p:spPr/>
        <p:txBody>
          <a:bodyPr>
            <a:normAutofit/>
          </a:bodyPr>
          <a:lstStyle/>
          <a:p>
            <a:r>
              <a:rPr lang="en-US" noProof="0" dirty="0" smtClean="0"/>
              <a:t>„Work“ vs. „Manifestation“. </a:t>
            </a:r>
          </a:p>
          <a:p>
            <a:r>
              <a:rPr lang="en-US" noProof="0" dirty="0" smtClean="0"/>
              <a:t>„Work“ is the intellectual entity,</a:t>
            </a:r>
            <a:r>
              <a:rPr lang="en-US" baseline="0" noProof="0" dirty="0" smtClean="0"/>
              <a:t> a piece or collection of ideas or information.</a:t>
            </a:r>
          </a:p>
          <a:p>
            <a:r>
              <a:rPr lang="en-US" baseline="0" noProof="0" dirty="0" smtClean="0"/>
              <a:t>„Manifestation“ is the file – nowadays, this always means one or more digital objects.</a:t>
            </a:r>
          </a:p>
          <a:p>
            <a:endParaRPr lang="en-US" baseline="0" noProof="0" dirty="0" smtClean="0"/>
          </a:p>
          <a:p>
            <a:r>
              <a:rPr lang="en-US" noProof="0" dirty="0" smtClean="0"/>
              <a:t>When (and IF) data users cite data, they</a:t>
            </a:r>
            <a:r>
              <a:rPr lang="en-US" baseline="0" noProof="0" dirty="0" smtClean="0"/>
              <a:t> very often just refer to </a:t>
            </a:r>
            <a:r>
              <a:rPr lang="en-US" noProof="0" dirty="0" smtClean="0"/>
              <a:t>the “work”, by just</a:t>
            </a:r>
            <a:r>
              <a:rPr lang="en-US" baseline="0" noProof="0" dirty="0" smtClean="0"/>
              <a:t> giving a title, </a:t>
            </a:r>
            <a:r>
              <a:rPr lang="en-US" noProof="0" dirty="0" smtClean="0"/>
              <a:t>whereas</a:t>
            </a:r>
            <a:r>
              <a:rPr lang="en-US" baseline="0" noProof="0" dirty="0" smtClean="0"/>
              <a:t> a proper citation would refer to the manifestation.</a:t>
            </a:r>
          </a:p>
          <a:p>
            <a:endParaRPr lang="en-US" baseline="0" noProof="0" dirty="0" smtClean="0"/>
          </a:p>
          <a:p>
            <a:r>
              <a:rPr lang="en-US" baseline="0" noProof="0" dirty="0" smtClean="0"/>
              <a:t>Data sets are much more “living objects” than books are: they experience frequent updates and revisions, and they need ecosystems of contextual information around them. In these ecosystems, the datasets itself start evolving…</a:t>
            </a:r>
            <a:endParaRPr lang="en-US" noProof="0" dirty="0" smtClean="0"/>
          </a:p>
          <a:p>
            <a:endParaRPr lang="en-US" noProof="0" dirty="0"/>
          </a:p>
        </p:txBody>
      </p:sp>
      <p:sp>
        <p:nvSpPr>
          <p:cNvPr id="4" name="Foliennummernplatzhalter 3"/>
          <p:cNvSpPr>
            <a:spLocks noGrp="1"/>
          </p:cNvSpPr>
          <p:nvPr>
            <p:ph type="sldNum" sz="quarter" idx="10"/>
          </p:nvPr>
        </p:nvSpPr>
        <p:spPr/>
        <p:txBody>
          <a:bodyPr/>
          <a:lstStyle/>
          <a:p>
            <a:fld id="{9362171B-92E1-4C95-A822-F7E0ACB33654}" type="slidenum">
              <a:rPr lang="de-DE" smtClean="0"/>
              <a:pPr/>
              <a:t>6</a:t>
            </a:fld>
            <a:endParaRPr 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17575" y="744538"/>
            <a:ext cx="4962525" cy="3722687"/>
          </a:xfrm>
        </p:spPr>
      </p:sp>
      <p:sp>
        <p:nvSpPr>
          <p:cNvPr id="3" name="Notizenplatzhalter 2"/>
          <p:cNvSpPr>
            <a:spLocks noGrp="1"/>
          </p:cNvSpPr>
          <p:nvPr>
            <p:ph type="body" idx="1"/>
          </p:nvPr>
        </p:nvSpPr>
        <p:spPr/>
        <p:txBody>
          <a:bodyPr>
            <a:normAutofit/>
          </a:bodyPr>
          <a:lstStyle/>
          <a:p>
            <a:endParaRPr lang="en-US" noProof="0" dirty="0"/>
          </a:p>
        </p:txBody>
      </p:sp>
      <p:sp>
        <p:nvSpPr>
          <p:cNvPr id="4" name="Foliennummernplatzhalter 3"/>
          <p:cNvSpPr>
            <a:spLocks noGrp="1"/>
          </p:cNvSpPr>
          <p:nvPr>
            <p:ph type="sldNum" sz="quarter" idx="10"/>
          </p:nvPr>
        </p:nvSpPr>
        <p:spPr/>
        <p:txBody>
          <a:bodyPr/>
          <a:lstStyle/>
          <a:p>
            <a:fld id="{9362171B-92E1-4C95-A822-F7E0ACB33654}" type="slidenum">
              <a:rPr lang="de-DE" smtClean="0"/>
              <a:pPr/>
              <a:t>7</a:t>
            </a:fld>
            <a:endParaRPr 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17575" y="744538"/>
            <a:ext cx="4962525" cy="3722687"/>
          </a:xfrm>
        </p:spPr>
      </p:sp>
      <p:sp>
        <p:nvSpPr>
          <p:cNvPr id="3" name="Notizenplatzhalter 2"/>
          <p:cNvSpPr>
            <a:spLocks noGrp="1"/>
          </p:cNvSpPr>
          <p:nvPr>
            <p:ph type="body" idx="1"/>
          </p:nvPr>
        </p:nvSpPr>
        <p:spPr/>
        <p:txBody>
          <a:bodyPr>
            <a:normAutofit/>
          </a:bodyPr>
          <a:lstStyle/>
          <a:p>
            <a:pPr>
              <a:buFontTx/>
              <a:buChar char="-"/>
            </a:pPr>
            <a:r>
              <a:rPr lang="en-US" dirty="0" smtClean="0"/>
              <a:t> The vision: we get</a:t>
            </a:r>
            <a:r>
              <a:rPr lang="en-US" baseline="0" dirty="0" smtClean="0"/>
              <a:t> a data citation standard. For people citing data, ANY citation rule is a burden, in particular one that uses awkward numbers.</a:t>
            </a:r>
          </a:p>
          <a:p>
            <a:pPr>
              <a:buFontTx/>
              <a:buChar char="-"/>
            </a:pPr>
            <a:endParaRPr lang="en-US" dirty="0" smtClean="0"/>
          </a:p>
          <a:p>
            <a:pPr>
              <a:buFontTx/>
              <a:buChar char="-"/>
            </a:pPr>
            <a:r>
              <a:rPr lang="en-US" dirty="0" smtClean="0"/>
              <a:t> Why, then, should researchers as data users want to adopt data citation</a:t>
            </a:r>
            <a:r>
              <a:rPr lang="en-US" baseline="0" dirty="0" smtClean="0"/>
              <a:t> methods</a:t>
            </a:r>
            <a:r>
              <a:rPr lang="en-US" dirty="0" smtClean="0"/>
              <a:t>?</a:t>
            </a:r>
          </a:p>
          <a:p>
            <a:pPr>
              <a:buFontTx/>
              <a:buChar char="-"/>
            </a:pPr>
            <a:r>
              <a:rPr lang="en-US" dirty="0" smtClean="0"/>
              <a:t> Alternative title</a:t>
            </a:r>
            <a:r>
              <a:rPr lang="en-US" baseline="0" dirty="0" smtClean="0"/>
              <a:t> for my presentation: who wants </a:t>
            </a:r>
            <a:r>
              <a:rPr lang="en-US" baseline="0" dirty="0" err="1" smtClean="0"/>
              <a:t>Pid</a:t>
            </a:r>
            <a:r>
              <a:rPr lang="en-US" baseline="0" dirty="0" smtClean="0"/>
              <a:t>?</a:t>
            </a:r>
            <a:endParaRPr lang="en-US" dirty="0" smtClean="0"/>
          </a:p>
          <a:p>
            <a:pPr>
              <a:buFontTx/>
              <a:buChar char="-"/>
            </a:pPr>
            <a:endParaRPr lang="en-US" dirty="0" smtClean="0"/>
          </a:p>
          <a:p>
            <a:pPr marL="220508" indent="-220508">
              <a:buFontTx/>
              <a:buAutoNum type="arabicPeriod"/>
            </a:pPr>
            <a:r>
              <a:rPr lang="en-US" dirty="0" smtClean="0"/>
              <a:t>Well, how did the habit of citing publications come about? It is a very strong norm, with severe sanctions if you don’t comply. </a:t>
            </a:r>
          </a:p>
          <a:p>
            <a:pPr marL="220508" indent="-220508">
              <a:buFontTx/>
              <a:buAutoNum type="arabicPeriod"/>
            </a:pPr>
            <a:r>
              <a:rPr lang="en-US" dirty="0" smtClean="0"/>
              <a:t>Probably, a norm of proper citation is just a public good, for authors of</a:t>
            </a:r>
            <a:r>
              <a:rPr lang="en-US" baseline="0" dirty="0" smtClean="0"/>
              <a:t> data as much as for authors of texts. </a:t>
            </a:r>
          </a:p>
          <a:p>
            <a:pPr marL="220508" indent="-220508">
              <a:buFontTx/>
              <a:buAutoNum type="arabicPeriod"/>
            </a:pPr>
            <a:r>
              <a:rPr lang="en-US" dirty="0" smtClean="0"/>
              <a:t>If it is a public good for researchers, it</a:t>
            </a:r>
            <a:r>
              <a:rPr lang="en-US" baseline="0" dirty="0" smtClean="0"/>
              <a:t> will be not the researchers pushing this… Who will?</a:t>
            </a:r>
          </a:p>
          <a:p>
            <a:pPr marL="220508" indent="-220508">
              <a:buFontTx/>
              <a:buAutoNum type="arabicPeriod"/>
            </a:pPr>
            <a:r>
              <a:rPr lang="en-US" baseline="0" dirty="0" smtClean="0"/>
              <a:t>Going by the publications’ example, who introduced electronic identifiers for books and articles? Publishing houses (</a:t>
            </a:r>
            <a:r>
              <a:rPr lang="en-US" baseline="0" dirty="0" err="1" smtClean="0"/>
              <a:t>crossref</a:t>
            </a:r>
            <a:r>
              <a:rPr lang="en-US" baseline="0" dirty="0" smtClean="0"/>
              <a:t>: DOI) and libraries!</a:t>
            </a:r>
          </a:p>
          <a:p>
            <a:pPr marL="220508" indent="-220508">
              <a:buFontTx/>
              <a:buAutoNum type="arabicPeriod"/>
            </a:pPr>
            <a:r>
              <a:rPr lang="en-US" baseline="0" dirty="0" smtClean="0"/>
              <a:t>Same with data: PID are beneficial at first for data producers and for data distributors and managers. But then, they allow them to deliver better services to their end users!</a:t>
            </a:r>
          </a:p>
          <a:p>
            <a:pPr marL="220508" indent="-220508">
              <a:buFontTx/>
              <a:buAutoNum type="arabicPeriod"/>
            </a:pPr>
            <a:r>
              <a:rPr lang="en-US" dirty="0" smtClean="0"/>
              <a:t>Here,</a:t>
            </a:r>
            <a:r>
              <a:rPr lang="en-US" baseline="0" dirty="0" smtClean="0"/>
              <a:t> </a:t>
            </a:r>
            <a:r>
              <a:rPr lang="en-US" dirty="0" err="1" smtClean="0"/>
              <a:t>PId</a:t>
            </a:r>
            <a:r>
              <a:rPr lang="en-US" dirty="0" smtClean="0"/>
              <a:t> should be as a kind of physical foundation for allowing </a:t>
            </a:r>
            <a:r>
              <a:rPr lang="en-US" i="1" dirty="0" smtClean="0"/>
              <a:t>any</a:t>
            </a:r>
            <a:r>
              <a:rPr lang="en-US" dirty="0" smtClean="0"/>
              <a:t> IP benefits, to anyone.</a:t>
            </a:r>
          </a:p>
          <a:p>
            <a:pPr marL="220508" indent="-220508">
              <a:buFontTx/>
              <a:buAutoNum type="arabicPeriod"/>
            </a:pPr>
            <a:endParaRPr lang="en-US" dirty="0"/>
          </a:p>
        </p:txBody>
      </p:sp>
      <p:sp>
        <p:nvSpPr>
          <p:cNvPr id="4" name="Foliennummernplatzhalter 3"/>
          <p:cNvSpPr>
            <a:spLocks noGrp="1"/>
          </p:cNvSpPr>
          <p:nvPr>
            <p:ph type="sldNum" sz="quarter" idx="10"/>
          </p:nvPr>
        </p:nvSpPr>
        <p:spPr/>
        <p:txBody>
          <a:bodyPr/>
          <a:lstStyle/>
          <a:p>
            <a:fld id="{9362171B-92E1-4C95-A822-F7E0ACB33654}" type="slidenum">
              <a:rPr lang="de-DE" smtClean="0"/>
              <a:pPr/>
              <a:t>8</a:t>
            </a:fld>
            <a:endParaRPr 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17575" y="744538"/>
            <a:ext cx="4962525" cy="3722687"/>
          </a:xfrm>
        </p:spPr>
      </p:sp>
      <p:sp>
        <p:nvSpPr>
          <p:cNvPr id="3" name="Notizenplatzhalter 2"/>
          <p:cNvSpPr>
            <a:spLocks noGrp="1"/>
          </p:cNvSpPr>
          <p:nvPr>
            <p:ph type="body" idx="1"/>
          </p:nvPr>
        </p:nvSpPr>
        <p:spPr/>
        <p:txBody>
          <a:bodyPr>
            <a:normAutofit/>
          </a:bodyPr>
          <a:lstStyle/>
          <a:p>
            <a:r>
              <a:rPr lang="en-US" dirty="0" err="1" smtClean="0"/>
              <a:t>Ckan</a:t>
            </a:r>
            <a:r>
              <a:rPr lang="en-US" dirty="0" smtClean="0"/>
              <a:t> is not yet a real data catalogue</a:t>
            </a:r>
            <a:r>
              <a:rPr lang="en-US" baseline="0" dirty="0" smtClean="0"/>
              <a:t> or registry</a:t>
            </a:r>
            <a:r>
              <a:rPr lang="en-US" dirty="0" smtClean="0"/>
              <a:t>, it is a playground</a:t>
            </a:r>
            <a:r>
              <a:rPr lang="en-US" baseline="0" dirty="0" smtClean="0"/>
              <a:t> for technically minded people who program tools for data which have been processed to follow some specific format requirements - RDF.</a:t>
            </a:r>
          </a:p>
          <a:p>
            <a:endParaRPr lang="en-US" baseline="0" dirty="0" smtClean="0"/>
          </a:p>
          <a:p>
            <a:r>
              <a:rPr lang="en-US" baseline="0" dirty="0" smtClean="0"/>
              <a:t>But it demonstrates a certain logic.</a:t>
            </a:r>
            <a:endParaRPr lang="en-US" dirty="0"/>
          </a:p>
        </p:txBody>
      </p:sp>
      <p:sp>
        <p:nvSpPr>
          <p:cNvPr id="4" name="Foliennummernplatzhalter 3"/>
          <p:cNvSpPr>
            <a:spLocks noGrp="1"/>
          </p:cNvSpPr>
          <p:nvPr>
            <p:ph type="sldNum" sz="quarter" idx="10"/>
          </p:nvPr>
        </p:nvSpPr>
        <p:spPr/>
        <p:txBody>
          <a:bodyPr/>
          <a:lstStyle/>
          <a:p>
            <a:fld id="{9362171B-92E1-4C95-A822-F7E0ACB33654}" type="slidenum">
              <a:rPr lang="de-DE" smtClean="0"/>
              <a:pPr/>
              <a:t>9</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pPr>
              <a:defRPr/>
            </a:pPr>
            <a:fld id="{B9499AD8-F05A-4702-866C-45C1339FDE3C}" type="datetime1">
              <a:rPr lang="de-DE" smtClean="0"/>
              <a:pPr>
                <a:defRPr/>
              </a:pPr>
              <a:t>01.02.2011</a:t>
            </a:fld>
            <a:endParaRPr lang="de-DE" dirty="0"/>
          </a:p>
        </p:txBody>
      </p:sp>
      <p:sp>
        <p:nvSpPr>
          <p:cNvPr id="5" name="Fußzeilenplatzhalter 4"/>
          <p:cNvSpPr>
            <a:spLocks noGrp="1"/>
          </p:cNvSpPr>
          <p:nvPr>
            <p:ph type="ftr" sz="quarter" idx="11"/>
          </p:nvPr>
        </p:nvSpPr>
        <p:spPr/>
        <p:txBody>
          <a:bodyPr/>
          <a:lstStyle>
            <a:lvl1pPr>
              <a:defRPr/>
            </a:lvl1pPr>
          </a:lstStyle>
          <a:p>
            <a:r>
              <a:rPr lang="en-US" smtClean="0"/>
              <a:t>Quandt, Why We Need Persistent Identifiers</a:t>
            </a:r>
            <a:endParaRPr lang="de-DE"/>
          </a:p>
        </p:txBody>
      </p:sp>
      <p:sp>
        <p:nvSpPr>
          <p:cNvPr id="6" name="Foliennummernplatzhalter 5"/>
          <p:cNvSpPr>
            <a:spLocks noGrp="1"/>
          </p:cNvSpPr>
          <p:nvPr>
            <p:ph type="sldNum" sz="quarter" idx="12"/>
          </p:nvPr>
        </p:nvSpPr>
        <p:spPr/>
        <p:txBody>
          <a:bodyPr/>
          <a:lstStyle>
            <a:lvl1pPr>
              <a:defRPr/>
            </a:lvl1pPr>
          </a:lstStyle>
          <a:p>
            <a:fld id="{66A18C9C-09AF-4D0B-AEE3-C618BD21EC80}" type="slidenum">
              <a:rPr lang="de-DE"/>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pPr>
              <a:defRPr/>
            </a:pPr>
            <a:fld id="{6E4893E9-890A-41D5-B930-4EC226E73E42}" type="datetime1">
              <a:rPr lang="de-DE" smtClean="0"/>
              <a:pPr>
                <a:defRPr/>
              </a:pPr>
              <a:t>01.02.2011</a:t>
            </a:fld>
            <a:endParaRPr lang="de-DE" dirty="0"/>
          </a:p>
        </p:txBody>
      </p:sp>
      <p:sp>
        <p:nvSpPr>
          <p:cNvPr id="8" name="Foliennummernplatzhalter 7"/>
          <p:cNvSpPr>
            <a:spLocks noGrp="1"/>
          </p:cNvSpPr>
          <p:nvPr>
            <p:ph type="sldNum" sz="quarter" idx="11"/>
          </p:nvPr>
        </p:nvSpPr>
        <p:spPr/>
        <p:txBody>
          <a:bodyPr/>
          <a:lstStyle/>
          <a:p>
            <a:fld id="{7CC65021-D9D3-4BD6-A49F-06BF6E16C5F5}" type="slidenum">
              <a:rPr lang="de-DE" smtClean="0"/>
              <a:pPr/>
              <a:t>‹Nr.›</a:t>
            </a:fld>
            <a:endParaRPr lang="de-DE"/>
          </a:p>
        </p:txBody>
      </p:sp>
      <p:sp>
        <p:nvSpPr>
          <p:cNvPr id="9" name="Fußzeilenplatzhalter 8"/>
          <p:cNvSpPr>
            <a:spLocks noGrp="1"/>
          </p:cNvSpPr>
          <p:nvPr>
            <p:ph type="ftr" sz="quarter" idx="12"/>
          </p:nvPr>
        </p:nvSpPr>
        <p:spPr/>
        <p:txBody>
          <a:bodyPr/>
          <a:lstStyle/>
          <a:p>
            <a:r>
              <a:rPr lang="en-US" smtClean="0"/>
              <a:t>Quandt, Why We Need Persistent Identifiers</a:t>
            </a:r>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6BF394CF-DF7B-4606-94A7-E7E77E5FA850}" type="datetime1">
              <a:rPr lang="de-DE" smtClean="0"/>
              <a:pPr>
                <a:defRPr/>
              </a:pPr>
              <a:t>01.02.2011</a:t>
            </a:fld>
            <a:endParaRPr lang="de-DE" dirty="0"/>
          </a:p>
        </p:txBody>
      </p:sp>
      <p:sp>
        <p:nvSpPr>
          <p:cNvPr id="5" name="Fußzeilenplatzhalter 4"/>
          <p:cNvSpPr>
            <a:spLocks noGrp="1"/>
          </p:cNvSpPr>
          <p:nvPr>
            <p:ph type="ftr" sz="quarter" idx="11"/>
          </p:nvPr>
        </p:nvSpPr>
        <p:spPr/>
        <p:txBody>
          <a:bodyPr/>
          <a:lstStyle>
            <a:lvl1pPr>
              <a:defRPr/>
            </a:lvl1pPr>
          </a:lstStyle>
          <a:p>
            <a:r>
              <a:rPr lang="en-US" smtClean="0"/>
              <a:t>Quandt, Why We Need Persistent Identifiers</a:t>
            </a:r>
            <a:endParaRPr lang="de-DE"/>
          </a:p>
        </p:txBody>
      </p:sp>
      <p:sp>
        <p:nvSpPr>
          <p:cNvPr id="6" name="Foliennummernplatzhalter 5"/>
          <p:cNvSpPr>
            <a:spLocks noGrp="1"/>
          </p:cNvSpPr>
          <p:nvPr>
            <p:ph type="sldNum" sz="quarter" idx="12"/>
          </p:nvPr>
        </p:nvSpPr>
        <p:spPr/>
        <p:txBody>
          <a:bodyPr/>
          <a:lstStyle>
            <a:lvl1pPr>
              <a:defRPr/>
            </a:lvl1pPr>
          </a:lstStyle>
          <a:p>
            <a:fld id="{250FDFF6-210B-4D86-8799-7E62E15CAA4A}" type="slidenum">
              <a:rPr lang="de-DE"/>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2500306"/>
            <a:ext cx="4038600" cy="362585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4" name="Inhaltsplatzhalter 3"/>
          <p:cNvSpPr>
            <a:spLocks noGrp="1"/>
          </p:cNvSpPr>
          <p:nvPr>
            <p:ph sz="half" idx="2"/>
          </p:nvPr>
        </p:nvSpPr>
        <p:spPr>
          <a:xfrm>
            <a:off x="4648200" y="2500306"/>
            <a:ext cx="4038600" cy="362585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3"/>
          <p:cNvSpPr>
            <a:spLocks noGrp="1"/>
          </p:cNvSpPr>
          <p:nvPr>
            <p:ph type="dt" sz="half" idx="10"/>
          </p:nvPr>
        </p:nvSpPr>
        <p:spPr/>
        <p:txBody>
          <a:bodyPr/>
          <a:lstStyle>
            <a:lvl1pPr>
              <a:defRPr/>
            </a:lvl1pPr>
          </a:lstStyle>
          <a:p>
            <a:pPr>
              <a:defRPr/>
            </a:pPr>
            <a:fld id="{EDC2E50F-C694-4F71-9C81-73ADE3CB86FB}" type="datetime1">
              <a:rPr lang="de-DE" smtClean="0"/>
              <a:pPr>
                <a:defRPr/>
              </a:pPr>
              <a:t>01.02.2011</a:t>
            </a:fld>
            <a:endParaRPr lang="de-DE" dirty="0"/>
          </a:p>
        </p:txBody>
      </p:sp>
      <p:sp>
        <p:nvSpPr>
          <p:cNvPr id="6" name="Fußzeilenplatzhalter 4"/>
          <p:cNvSpPr>
            <a:spLocks noGrp="1"/>
          </p:cNvSpPr>
          <p:nvPr>
            <p:ph type="ftr" sz="quarter" idx="11"/>
          </p:nvPr>
        </p:nvSpPr>
        <p:spPr/>
        <p:txBody>
          <a:bodyPr/>
          <a:lstStyle>
            <a:lvl1pPr>
              <a:defRPr/>
            </a:lvl1pPr>
          </a:lstStyle>
          <a:p>
            <a:r>
              <a:rPr lang="en-US" smtClean="0"/>
              <a:t>Quandt, Why We Need Persistent Identifiers</a:t>
            </a:r>
            <a:endParaRPr lang="de-DE"/>
          </a:p>
        </p:txBody>
      </p:sp>
      <p:sp>
        <p:nvSpPr>
          <p:cNvPr id="7" name="Foliennummernplatzhalter 5"/>
          <p:cNvSpPr>
            <a:spLocks noGrp="1"/>
          </p:cNvSpPr>
          <p:nvPr>
            <p:ph type="sldNum" sz="quarter" idx="12"/>
          </p:nvPr>
        </p:nvSpPr>
        <p:spPr/>
        <p:txBody>
          <a:bodyPr/>
          <a:lstStyle>
            <a:lvl1pPr>
              <a:defRPr/>
            </a:lvl1pPr>
          </a:lstStyle>
          <a:p>
            <a:fld id="{8711C019-5E43-4A15-9848-720DC42DF940}" type="slidenum">
              <a:rPr lang="de-DE"/>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2500306"/>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3214687"/>
            <a:ext cx="4040188" cy="291147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5" name="Textplatzhalter 4"/>
          <p:cNvSpPr>
            <a:spLocks noGrp="1"/>
          </p:cNvSpPr>
          <p:nvPr>
            <p:ph type="body" sz="quarter" idx="3"/>
          </p:nvPr>
        </p:nvSpPr>
        <p:spPr>
          <a:xfrm>
            <a:off x="4645025" y="2500306"/>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3214687"/>
            <a:ext cx="4041775" cy="291147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7" name="Datumsplatzhalter 3"/>
          <p:cNvSpPr>
            <a:spLocks noGrp="1"/>
          </p:cNvSpPr>
          <p:nvPr>
            <p:ph type="dt" sz="half" idx="10"/>
          </p:nvPr>
        </p:nvSpPr>
        <p:spPr/>
        <p:txBody>
          <a:bodyPr/>
          <a:lstStyle>
            <a:lvl1pPr>
              <a:defRPr/>
            </a:lvl1pPr>
          </a:lstStyle>
          <a:p>
            <a:pPr>
              <a:defRPr/>
            </a:pPr>
            <a:fld id="{0E32254E-10BA-4A1E-A6B6-5554BDF9FF32}" type="datetime1">
              <a:rPr lang="de-DE" smtClean="0"/>
              <a:pPr>
                <a:defRPr/>
              </a:pPr>
              <a:t>01.02.2011</a:t>
            </a:fld>
            <a:endParaRPr lang="de-DE" dirty="0"/>
          </a:p>
        </p:txBody>
      </p:sp>
      <p:sp>
        <p:nvSpPr>
          <p:cNvPr id="8" name="Fußzeilenplatzhalter 4"/>
          <p:cNvSpPr>
            <a:spLocks noGrp="1"/>
          </p:cNvSpPr>
          <p:nvPr>
            <p:ph type="ftr" sz="quarter" idx="11"/>
          </p:nvPr>
        </p:nvSpPr>
        <p:spPr/>
        <p:txBody>
          <a:bodyPr/>
          <a:lstStyle>
            <a:lvl1pPr>
              <a:defRPr/>
            </a:lvl1pPr>
          </a:lstStyle>
          <a:p>
            <a:r>
              <a:rPr lang="en-US" smtClean="0"/>
              <a:t>Quandt, Why We Need Persistent Identifiers</a:t>
            </a:r>
            <a:endParaRPr lang="de-DE"/>
          </a:p>
        </p:txBody>
      </p:sp>
      <p:sp>
        <p:nvSpPr>
          <p:cNvPr id="9" name="Foliennummernplatzhalter 5"/>
          <p:cNvSpPr>
            <a:spLocks noGrp="1"/>
          </p:cNvSpPr>
          <p:nvPr>
            <p:ph type="sldNum" sz="quarter" idx="12"/>
          </p:nvPr>
        </p:nvSpPr>
        <p:spPr/>
        <p:txBody>
          <a:bodyPr/>
          <a:lstStyle>
            <a:lvl1pPr>
              <a:defRPr/>
            </a:lvl1pPr>
          </a:lstStyle>
          <a:p>
            <a:fld id="{37FBB8B6-BDA4-4DEC-9CB2-06DE3BEA6C5F}" type="slidenum">
              <a:rPr lang="de-DE"/>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3"/>
          <p:cNvSpPr>
            <a:spLocks noGrp="1"/>
          </p:cNvSpPr>
          <p:nvPr>
            <p:ph type="dt" sz="half" idx="10"/>
          </p:nvPr>
        </p:nvSpPr>
        <p:spPr/>
        <p:txBody>
          <a:bodyPr/>
          <a:lstStyle>
            <a:lvl1pPr>
              <a:defRPr/>
            </a:lvl1pPr>
          </a:lstStyle>
          <a:p>
            <a:pPr>
              <a:defRPr/>
            </a:pPr>
            <a:fld id="{4435537E-560C-422E-89D7-BC8F1A992D58}" type="datetime1">
              <a:rPr lang="de-DE" smtClean="0"/>
              <a:pPr>
                <a:defRPr/>
              </a:pPr>
              <a:t>01.02.2011</a:t>
            </a:fld>
            <a:endParaRPr lang="de-DE" dirty="0"/>
          </a:p>
        </p:txBody>
      </p:sp>
      <p:sp>
        <p:nvSpPr>
          <p:cNvPr id="4" name="Fußzeilenplatzhalter 4"/>
          <p:cNvSpPr>
            <a:spLocks noGrp="1"/>
          </p:cNvSpPr>
          <p:nvPr>
            <p:ph type="ftr" sz="quarter" idx="11"/>
          </p:nvPr>
        </p:nvSpPr>
        <p:spPr/>
        <p:txBody>
          <a:bodyPr/>
          <a:lstStyle>
            <a:lvl1pPr>
              <a:defRPr/>
            </a:lvl1pPr>
          </a:lstStyle>
          <a:p>
            <a:r>
              <a:rPr lang="en-US" smtClean="0"/>
              <a:t>Quandt, Why We Need Persistent Identifiers</a:t>
            </a:r>
            <a:endParaRPr lang="de-DE"/>
          </a:p>
        </p:txBody>
      </p:sp>
      <p:sp>
        <p:nvSpPr>
          <p:cNvPr id="5" name="Foliennummernplatzhalter 5"/>
          <p:cNvSpPr>
            <a:spLocks noGrp="1"/>
          </p:cNvSpPr>
          <p:nvPr>
            <p:ph type="sldNum" sz="quarter" idx="12"/>
          </p:nvPr>
        </p:nvSpPr>
        <p:spPr/>
        <p:txBody>
          <a:bodyPr/>
          <a:lstStyle>
            <a:lvl1pPr>
              <a:defRPr/>
            </a:lvl1pPr>
          </a:lstStyle>
          <a:p>
            <a:fld id="{8A3503C2-7D32-406C-BD46-465B8E963D58}" type="slidenum">
              <a:rPr lang="de-DE"/>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80C405C0-8603-460F-9FDE-89C1ED260B8F}" type="datetime1">
              <a:rPr lang="de-DE" smtClean="0"/>
              <a:pPr>
                <a:defRPr/>
              </a:pPr>
              <a:t>01.02.2011</a:t>
            </a:fld>
            <a:endParaRPr lang="de-DE" dirty="0"/>
          </a:p>
        </p:txBody>
      </p:sp>
      <p:sp>
        <p:nvSpPr>
          <p:cNvPr id="3" name="Fußzeilenplatzhalter 4"/>
          <p:cNvSpPr>
            <a:spLocks noGrp="1"/>
          </p:cNvSpPr>
          <p:nvPr>
            <p:ph type="ftr" sz="quarter" idx="11"/>
          </p:nvPr>
        </p:nvSpPr>
        <p:spPr/>
        <p:txBody>
          <a:bodyPr/>
          <a:lstStyle>
            <a:lvl1pPr>
              <a:defRPr/>
            </a:lvl1pPr>
          </a:lstStyle>
          <a:p>
            <a:r>
              <a:rPr lang="en-US" smtClean="0"/>
              <a:t>Quandt, Why We Need Persistent Identifiers</a:t>
            </a:r>
            <a:endParaRPr lang="de-DE"/>
          </a:p>
        </p:txBody>
      </p:sp>
      <p:sp>
        <p:nvSpPr>
          <p:cNvPr id="4" name="Foliennummernplatzhalter 5"/>
          <p:cNvSpPr>
            <a:spLocks noGrp="1"/>
          </p:cNvSpPr>
          <p:nvPr>
            <p:ph type="sldNum" sz="quarter" idx="12"/>
          </p:nvPr>
        </p:nvSpPr>
        <p:spPr/>
        <p:txBody>
          <a:bodyPr/>
          <a:lstStyle>
            <a:lvl1pPr>
              <a:defRPr/>
            </a:lvl1pPr>
          </a:lstStyle>
          <a:p>
            <a:fld id="{AC9BBC48-ABA8-4548-8572-E9790E016212}" type="slidenum">
              <a:rPr lang="de-DE"/>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1214422"/>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1214422"/>
            <a:ext cx="5111750" cy="491174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4" name="Textplatzhalter 3"/>
          <p:cNvSpPr>
            <a:spLocks noGrp="1"/>
          </p:cNvSpPr>
          <p:nvPr>
            <p:ph type="body" sz="half" idx="2"/>
          </p:nvPr>
        </p:nvSpPr>
        <p:spPr>
          <a:xfrm>
            <a:off x="457200" y="2500306"/>
            <a:ext cx="3008313" cy="362585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2A50BA1F-C6C7-4025-A249-978B95A7B895}" type="datetime1">
              <a:rPr lang="de-DE" smtClean="0"/>
              <a:pPr>
                <a:defRPr/>
              </a:pPr>
              <a:t>01.02.2011</a:t>
            </a:fld>
            <a:endParaRPr lang="de-DE" dirty="0"/>
          </a:p>
        </p:txBody>
      </p:sp>
      <p:sp>
        <p:nvSpPr>
          <p:cNvPr id="6" name="Fußzeilenplatzhalter 4"/>
          <p:cNvSpPr>
            <a:spLocks noGrp="1"/>
          </p:cNvSpPr>
          <p:nvPr>
            <p:ph type="ftr" sz="quarter" idx="11"/>
          </p:nvPr>
        </p:nvSpPr>
        <p:spPr/>
        <p:txBody>
          <a:bodyPr/>
          <a:lstStyle>
            <a:lvl1pPr>
              <a:defRPr/>
            </a:lvl1pPr>
          </a:lstStyle>
          <a:p>
            <a:r>
              <a:rPr lang="en-US" smtClean="0"/>
              <a:t>Quandt, Why We Need Persistent Identifiers</a:t>
            </a:r>
            <a:endParaRPr lang="de-DE"/>
          </a:p>
        </p:txBody>
      </p:sp>
      <p:sp>
        <p:nvSpPr>
          <p:cNvPr id="7" name="Foliennummernplatzhalter 5"/>
          <p:cNvSpPr>
            <a:spLocks noGrp="1"/>
          </p:cNvSpPr>
          <p:nvPr>
            <p:ph type="sldNum" sz="quarter" idx="12"/>
          </p:nvPr>
        </p:nvSpPr>
        <p:spPr/>
        <p:txBody>
          <a:bodyPr/>
          <a:lstStyle>
            <a:lvl1pPr>
              <a:defRPr/>
            </a:lvl1pPr>
          </a:lstStyle>
          <a:p>
            <a:fld id="{37FCF487-92EB-46A4-A079-334993DCF881}" type="slidenum">
              <a:rPr lang="de-DE"/>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0A453BD6-D76A-4B38-9918-CCE744F211F1}" type="datetime1">
              <a:rPr lang="de-DE" smtClean="0"/>
              <a:pPr>
                <a:defRPr/>
              </a:pPr>
              <a:t>01.02.2011</a:t>
            </a:fld>
            <a:endParaRPr lang="de-DE" dirty="0"/>
          </a:p>
        </p:txBody>
      </p:sp>
      <p:sp>
        <p:nvSpPr>
          <p:cNvPr id="6" name="Fußzeilenplatzhalter 4"/>
          <p:cNvSpPr>
            <a:spLocks noGrp="1"/>
          </p:cNvSpPr>
          <p:nvPr>
            <p:ph type="ftr" sz="quarter" idx="11"/>
          </p:nvPr>
        </p:nvSpPr>
        <p:spPr/>
        <p:txBody>
          <a:bodyPr/>
          <a:lstStyle>
            <a:lvl1pPr>
              <a:defRPr/>
            </a:lvl1pPr>
          </a:lstStyle>
          <a:p>
            <a:r>
              <a:rPr lang="en-US" smtClean="0"/>
              <a:t>Quandt, Why We Need Persistent Identifiers</a:t>
            </a:r>
            <a:endParaRPr lang="de-DE"/>
          </a:p>
        </p:txBody>
      </p:sp>
      <p:sp>
        <p:nvSpPr>
          <p:cNvPr id="7" name="Foliennummernplatzhalter 5"/>
          <p:cNvSpPr>
            <a:spLocks noGrp="1"/>
          </p:cNvSpPr>
          <p:nvPr>
            <p:ph type="sldNum" sz="quarter" idx="12"/>
          </p:nvPr>
        </p:nvSpPr>
        <p:spPr/>
        <p:txBody>
          <a:bodyPr/>
          <a:lstStyle>
            <a:lvl1pPr>
              <a:defRPr/>
            </a:lvl1pPr>
          </a:lstStyle>
          <a:p>
            <a:fld id="{ADF9C70B-6B6F-4DA4-8A1E-3AAB1E2C0760}" type="slidenum">
              <a:rPr lang="de-DE"/>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elplatzhalter 1"/>
          <p:cNvSpPr>
            <a:spLocks noGrp="1"/>
          </p:cNvSpPr>
          <p:nvPr>
            <p:ph type="title"/>
          </p:nvPr>
        </p:nvSpPr>
        <p:spPr bwMode="auto">
          <a:xfrm>
            <a:off x="457200" y="12144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smtClean="0"/>
              <a:t>Mastertitelformat bearbeiten</a:t>
            </a:r>
          </a:p>
        </p:txBody>
      </p:sp>
      <p:sp>
        <p:nvSpPr>
          <p:cNvPr id="1027" name="Textplatzhalter 2"/>
          <p:cNvSpPr>
            <a:spLocks noGrp="1"/>
          </p:cNvSpPr>
          <p:nvPr>
            <p:ph type="body" idx="1"/>
          </p:nvPr>
        </p:nvSpPr>
        <p:spPr bwMode="auto">
          <a:xfrm>
            <a:off x="457200" y="2500313"/>
            <a:ext cx="8229600" cy="36258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Arial" pitchFamily="34" charset="0"/>
              </a:defRPr>
            </a:lvl1pPr>
          </a:lstStyle>
          <a:p>
            <a:pPr>
              <a:defRPr/>
            </a:pPr>
            <a:fld id="{7E55C3EE-C978-4FAC-9185-1EB11397ED44}" type="datetime1">
              <a:rPr lang="de-DE" smtClean="0"/>
              <a:pPr>
                <a:defRPr/>
              </a:pPr>
              <a:t>01.02.2011</a:t>
            </a:fld>
            <a:endParaRPr lang="de-DE" dirty="0"/>
          </a:p>
        </p:txBody>
      </p:sp>
      <p:sp>
        <p:nvSpPr>
          <p:cNvPr id="5" name="Fußzeilenplatzhalter 4"/>
          <p:cNvSpPr>
            <a:spLocks noGrp="1"/>
          </p:cNvSpPr>
          <p:nvPr>
            <p:ph type="ftr" sz="quarter" idx="3"/>
          </p:nvPr>
        </p:nvSpPr>
        <p:spPr>
          <a:xfrm>
            <a:off x="2771775" y="6356350"/>
            <a:ext cx="360045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defRPr>
            </a:lvl1pPr>
          </a:lstStyle>
          <a:p>
            <a:r>
              <a:rPr lang="en-US" smtClean="0"/>
              <a:t>Quandt, Why We Need Persistent Identifiers</a:t>
            </a:r>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7CC65021-D9D3-4BD6-A49F-06BF6E16C5F5}" type="slidenum">
              <a:rPr lang="de-DE"/>
              <a:pPr/>
              <a:t>‹Nr.›</a:t>
            </a:fld>
            <a:endParaRPr lang="de-DE"/>
          </a:p>
        </p:txBody>
      </p:sp>
      <p:pic>
        <p:nvPicPr>
          <p:cNvPr id="1031" name="Grafik 7" descr="GS_Kopf PPT.bmp"/>
          <p:cNvPicPr>
            <a:picLocks noChangeAspect="1"/>
          </p:cNvPicPr>
          <p:nvPr/>
        </p:nvPicPr>
        <p:blipFill>
          <a:blip r:embed="rId11" cstate="print"/>
          <a:srcRect/>
          <a:stretch>
            <a:fillRect/>
          </a:stretch>
        </p:blipFill>
        <p:spPr bwMode="auto">
          <a:xfrm>
            <a:off x="0" y="0"/>
            <a:ext cx="9144000" cy="10668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7" r:id="rId1"/>
    <p:sldLayoutId id="2147483666" r:id="rId2"/>
    <p:sldLayoutId id="2147483665" r:id="rId3"/>
    <p:sldLayoutId id="2147483664" r:id="rId4"/>
    <p:sldLayoutId id="2147483663" r:id="rId5"/>
    <p:sldLayoutId id="2147483662" r:id="rId6"/>
    <p:sldLayoutId id="2147483661" r:id="rId7"/>
    <p:sldLayoutId id="2147483660" r:id="rId8"/>
    <p:sldLayoutId id="2147483659" r:id="rId9"/>
  </p:sldLayoutIdLst>
  <p:hf hdr="0" dt="0"/>
  <p:txStyles>
    <p:titleStyle>
      <a:lvl1pPr algn="ctr" rtl="0" eaLnBrk="1" fontAlgn="base" hangingPunct="1">
        <a:spcBef>
          <a:spcPct val="0"/>
        </a:spcBef>
        <a:spcAft>
          <a:spcPct val="0"/>
        </a:spcAft>
        <a:defRPr sz="4400" kern="1200">
          <a:solidFill>
            <a:schemeClr val="tx1"/>
          </a:solidFill>
          <a:latin typeface="Arial" pitchFamily="34" charset="0"/>
          <a:ea typeface="+mj-ea"/>
          <a:cs typeface="+mj-cs"/>
        </a:defRPr>
      </a:lvl1pPr>
      <a:lvl2pPr algn="ctr" rtl="0" eaLnBrk="1" fontAlgn="base" hangingPunct="1">
        <a:spcBef>
          <a:spcPct val="0"/>
        </a:spcBef>
        <a:spcAft>
          <a:spcPct val="0"/>
        </a:spcAft>
        <a:defRPr sz="4400">
          <a:solidFill>
            <a:schemeClr val="tx1"/>
          </a:solidFill>
          <a:latin typeface="Arial" charset="0"/>
        </a:defRPr>
      </a:lvl2pPr>
      <a:lvl3pPr algn="ctr" rtl="0" eaLnBrk="1" fontAlgn="base" hangingPunct="1">
        <a:spcBef>
          <a:spcPct val="0"/>
        </a:spcBef>
        <a:spcAft>
          <a:spcPct val="0"/>
        </a:spcAft>
        <a:defRPr sz="4400">
          <a:solidFill>
            <a:schemeClr val="tx1"/>
          </a:solidFill>
          <a:latin typeface="Arial" charset="0"/>
        </a:defRPr>
      </a:lvl3pPr>
      <a:lvl4pPr algn="ctr" rtl="0" eaLnBrk="1" fontAlgn="base" hangingPunct="1">
        <a:spcBef>
          <a:spcPct val="0"/>
        </a:spcBef>
        <a:spcAft>
          <a:spcPct val="0"/>
        </a:spcAft>
        <a:defRPr sz="4400">
          <a:solidFill>
            <a:schemeClr val="tx1"/>
          </a:solidFill>
          <a:latin typeface="Arial" charset="0"/>
        </a:defRPr>
      </a:lvl4pPr>
      <a:lvl5pPr algn="ctr" rtl="0" eaLnBrk="1" fontAlgn="base" hangingPunct="1">
        <a:spcBef>
          <a:spcPct val="0"/>
        </a:spcBef>
        <a:spcAft>
          <a:spcPct val="0"/>
        </a:spcAft>
        <a:defRPr sz="4400">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Arial" charset="0"/>
        </a:defRPr>
      </a:lvl6pPr>
      <a:lvl7pPr marL="914400" algn="ctr" rtl="0" eaLnBrk="1" fontAlgn="base" hangingPunct="1">
        <a:spcBef>
          <a:spcPct val="0"/>
        </a:spcBef>
        <a:spcAft>
          <a:spcPct val="0"/>
        </a:spcAft>
        <a:defRPr sz="4400">
          <a:solidFill>
            <a:schemeClr val="tx1"/>
          </a:solidFill>
          <a:latin typeface="Arial" charset="0"/>
        </a:defRPr>
      </a:lvl7pPr>
      <a:lvl8pPr marL="1371600" algn="ctr" rtl="0" eaLnBrk="1" fontAlgn="base" hangingPunct="1">
        <a:spcBef>
          <a:spcPct val="0"/>
        </a:spcBef>
        <a:spcAft>
          <a:spcPct val="0"/>
        </a:spcAft>
        <a:defRPr sz="4400">
          <a:solidFill>
            <a:schemeClr val="tx1"/>
          </a:solidFill>
          <a:latin typeface="Arial" charset="0"/>
        </a:defRPr>
      </a:lvl8pPr>
      <a:lvl9pPr marL="1828800" algn="ctr" rtl="0" eaLnBrk="1" fontAlgn="base" hangingPunct="1">
        <a:spcBef>
          <a:spcPct val="0"/>
        </a:spcBef>
        <a:spcAft>
          <a:spcPct val="0"/>
        </a:spcAft>
        <a:defRPr sz="4400">
          <a:solidFill>
            <a:schemeClr val="tx1"/>
          </a:solidFill>
          <a:latin typeface="Arial"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Arial" pitchFamily="34" charset="0"/>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Arial" pitchFamily="34" charset="0"/>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ckan.net/"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p:cNvSpPr>
          <p:nvPr>
            <p:ph type="subTitle" idx="4294967295"/>
          </p:nvPr>
        </p:nvSpPr>
        <p:spPr>
          <a:xfrm>
            <a:off x="1371600" y="4197350"/>
            <a:ext cx="6400800" cy="1752600"/>
          </a:xfrm>
        </p:spPr>
        <p:txBody>
          <a:bodyPr/>
          <a:lstStyle/>
          <a:p>
            <a:pPr marL="0" indent="0" algn="ctr">
              <a:buFont typeface="Arial" charset="0"/>
              <a:buNone/>
            </a:pPr>
            <a:r>
              <a:rPr lang="en-GB" sz="2400" dirty="0" smtClean="0">
                <a:solidFill>
                  <a:srgbClr val="808080"/>
                </a:solidFill>
                <a:latin typeface="Arial" charset="0"/>
              </a:rPr>
              <a:t>Dr. Markus Quandt</a:t>
            </a:r>
          </a:p>
          <a:p>
            <a:pPr marL="0" indent="0" algn="ctr">
              <a:buFont typeface="Arial" charset="0"/>
              <a:buNone/>
            </a:pPr>
            <a:r>
              <a:rPr lang="en-GB" sz="1800" dirty="0" smtClean="0">
                <a:solidFill>
                  <a:srgbClr val="808080"/>
                </a:solidFill>
                <a:latin typeface="Arial" charset="0"/>
              </a:rPr>
              <a:t>GESIS – Leibniz-Institute for the Social Sciences</a:t>
            </a:r>
          </a:p>
          <a:p>
            <a:pPr marL="0" indent="0" algn="ctr">
              <a:buFont typeface="Arial" charset="0"/>
              <a:buNone/>
            </a:pPr>
            <a:endParaRPr lang="en-GB" sz="1800" dirty="0" smtClean="0">
              <a:solidFill>
                <a:srgbClr val="808080"/>
              </a:solidFill>
              <a:latin typeface="Arial" charset="0"/>
            </a:endParaRPr>
          </a:p>
          <a:p>
            <a:pPr marL="0" indent="0" algn="ctr">
              <a:buFont typeface="Arial" charset="0"/>
              <a:buNone/>
            </a:pPr>
            <a:r>
              <a:rPr lang="en-GB" sz="1800" dirty="0" smtClean="0">
                <a:solidFill>
                  <a:srgbClr val="808080"/>
                </a:solidFill>
                <a:latin typeface="Arial" charset="0"/>
              </a:rPr>
              <a:t>Workshop: Persistent Identifiers for the Social Sciences</a:t>
            </a:r>
          </a:p>
          <a:p>
            <a:pPr marL="0" indent="0" algn="ctr">
              <a:buFont typeface="Arial" charset="0"/>
              <a:buNone/>
            </a:pPr>
            <a:r>
              <a:rPr lang="en-GB" sz="1800" dirty="0" smtClean="0">
                <a:solidFill>
                  <a:srgbClr val="808080"/>
                </a:solidFill>
                <a:latin typeface="Arial" charset="0"/>
              </a:rPr>
              <a:t>University Club, Bonn, February 1&amp;2, 2011</a:t>
            </a:r>
            <a:br>
              <a:rPr lang="en-GB" sz="1800" dirty="0" smtClean="0">
                <a:solidFill>
                  <a:srgbClr val="808080"/>
                </a:solidFill>
                <a:latin typeface="Arial" charset="0"/>
              </a:rPr>
            </a:br>
            <a:endParaRPr lang="en-GB" sz="1800" dirty="0" smtClean="0">
              <a:solidFill>
                <a:srgbClr val="808080"/>
              </a:solidFill>
              <a:latin typeface="Arial" charset="0"/>
            </a:endParaRPr>
          </a:p>
        </p:txBody>
      </p:sp>
      <p:sp>
        <p:nvSpPr>
          <p:cNvPr id="2053" name="Rectangle 5"/>
          <p:cNvSpPr>
            <a:spLocks noGrp="1"/>
          </p:cNvSpPr>
          <p:nvPr>
            <p:ph type="ctrTitle" idx="4294967295"/>
          </p:nvPr>
        </p:nvSpPr>
        <p:spPr>
          <a:xfrm>
            <a:off x="685800" y="2130425"/>
            <a:ext cx="7772400" cy="1470025"/>
          </a:xfrm>
        </p:spPr>
        <p:txBody>
          <a:bodyPr/>
          <a:lstStyle/>
          <a:p>
            <a:r>
              <a:rPr lang="en-GB" sz="3200" dirty="0" smtClean="0">
                <a:latin typeface="Arial" charset="0"/>
              </a:rPr>
              <a:t>Why Do We Need Persistent Identifiers?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Finding Data …with </a:t>
            </a:r>
            <a:r>
              <a:rPr lang="en-US" dirty="0" err="1" smtClean="0"/>
              <a:t>PId</a:t>
            </a:r>
            <a:endParaRPr lang="en-US" dirty="0"/>
          </a:p>
        </p:txBody>
      </p:sp>
      <p:sp>
        <p:nvSpPr>
          <p:cNvPr id="3" name="Inhaltsplatzhalter 2"/>
          <p:cNvSpPr>
            <a:spLocks noGrp="1"/>
          </p:cNvSpPr>
          <p:nvPr>
            <p:ph idx="1"/>
          </p:nvPr>
        </p:nvSpPr>
        <p:spPr/>
        <p:txBody>
          <a:bodyPr>
            <a:normAutofit/>
          </a:bodyPr>
          <a:lstStyle/>
          <a:p>
            <a:r>
              <a:rPr lang="en-US" dirty="0" smtClean="0"/>
              <a:t>Any overarching digital </a:t>
            </a:r>
            <a:r>
              <a:rPr lang="en-US" dirty="0" err="1" smtClean="0"/>
              <a:t>PId</a:t>
            </a:r>
            <a:r>
              <a:rPr lang="en-US" dirty="0" smtClean="0"/>
              <a:t> system requires a large registry, connecting the object identifier and its location.</a:t>
            </a:r>
          </a:p>
          <a:p>
            <a:r>
              <a:rPr lang="en-US" dirty="0" smtClean="0"/>
              <a:t>If enough metadata are attached to the </a:t>
            </a:r>
            <a:r>
              <a:rPr lang="en-US" dirty="0" err="1" smtClean="0"/>
              <a:t>PId</a:t>
            </a:r>
            <a:r>
              <a:rPr lang="en-US" dirty="0" smtClean="0"/>
              <a:t>, this can be used as a search tool!</a:t>
            </a:r>
            <a:endParaRPr lang="en-US" dirty="0"/>
          </a:p>
        </p:txBody>
      </p:sp>
      <p:sp>
        <p:nvSpPr>
          <p:cNvPr id="4" name="Foliennummernplatzhalter 3"/>
          <p:cNvSpPr>
            <a:spLocks noGrp="1"/>
          </p:cNvSpPr>
          <p:nvPr>
            <p:ph type="sldNum" sz="quarter" idx="11"/>
          </p:nvPr>
        </p:nvSpPr>
        <p:spPr/>
        <p:txBody>
          <a:bodyPr/>
          <a:lstStyle/>
          <a:p>
            <a:fld id="{7CC65021-D9D3-4BD6-A49F-06BF6E16C5F5}" type="slidenum">
              <a:rPr lang="de-DE" smtClean="0"/>
              <a:pPr/>
              <a:t>10</a:t>
            </a:fld>
            <a:endParaRPr lang="de-DE"/>
          </a:p>
        </p:txBody>
      </p:sp>
      <p:sp>
        <p:nvSpPr>
          <p:cNvPr id="5" name="Fußzeilenplatzhalter 4"/>
          <p:cNvSpPr>
            <a:spLocks noGrp="1"/>
          </p:cNvSpPr>
          <p:nvPr>
            <p:ph type="ftr" sz="quarter" idx="12"/>
          </p:nvPr>
        </p:nvSpPr>
        <p:spPr/>
        <p:txBody>
          <a:bodyPr/>
          <a:lstStyle/>
          <a:p>
            <a:r>
              <a:rPr lang="en-US" smtClean="0"/>
              <a:t>Quandt, Why We Need Persistent Identifiers</a:t>
            </a:r>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Linking Data (with </a:t>
            </a:r>
            <a:r>
              <a:rPr lang="en-US" dirty="0" err="1" smtClean="0"/>
              <a:t>PId</a:t>
            </a:r>
            <a:r>
              <a:rPr lang="en-US" dirty="0" smtClean="0"/>
              <a:t>)</a:t>
            </a:r>
            <a:endParaRPr lang="en-US" dirty="0"/>
          </a:p>
        </p:txBody>
      </p:sp>
      <p:sp>
        <p:nvSpPr>
          <p:cNvPr id="3" name="Inhaltsplatzhalter 2"/>
          <p:cNvSpPr>
            <a:spLocks noGrp="1"/>
          </p:cNvSpPr>
          <p:nvPr>
            <p:ph idx="1"/>
          </p:nvPr>
        </p:nvSpPr>
        <p:spPr/>
        <p:txBody>
          <a:bodyPr/>
          <a:lstStyle/>
          <a:p>
            <a:r>
              <a:rPr lang="en-US" dirty="0" smtClean="0"/>
              <a:t>Data are increasingly available online</a:t>
            </a:r>
          </a:p>
          <a:p>
            <a:r>
              <a:rPr lang="en-US" dirty="0" smtClean="0"/>
              <a:t>…in a machine-actionable way</a:t>
            </a:r>
          </a:p>
          <a:p>
            <a:r>
              <a:rPr lang="en-US" dirty="0" smtClean="0"/>
              <a:t>Data harmonization for official statistics</a:t>
            </a:r>
          </a:p>
          <a:p>
            <a:r>
              <a:rPr lang="en-US" dirty="0" smtClean="0"/>
              <a:t>Data harmonization for survey data</a:t>
            </a:r>
          </a:p>
          <a:p>
            <a:r>
              <a:rPr lang="en-US" dirty="0" smtClean="0"/>
              <a:t>Joining heterogeneous contents: </a:t>
            </a:r>
            <a:br>
              <a:rPr lang="en-US" dirty="0" smtClean="0"/>
            </a:br>
            <a:r>
              <a:rPr lang="en-US" dirty="0" smtClean="0"/>
              <a:t>“Linked Open Data”, RDF</a:t>
            </a:r>
          </a:p>
        </p:txBody>
      </p:sp>
      <p:sp>
        <p:nvSpPr>
          <p:cNvPr id="4" name="Foliennummernplatzhalter 3"/>
          <p:cNvSpPr>
            <a:spLocks noGrp="1"/>
          </p:cNvSpPr>
          <p:nvPr>
            <p:ph type="sldNum" sz="quarter" idx="11"/>
          </p:nvPr>
        </p:nvSpPr>
        <p:spPr/>
        <p:txBody>
          <a:bodyPr/>
          <a:lstStyle/>
          <a:p>
            <a:fld id="{7CC65021-D9D3-4BD6-A49F-06BF6E16C5F5}" type="slidenum">
              <a:rPr lang="de-DE" smtClean="0"/>
              <a:pPr/>
              <a:t>11</a:t>
            </a:fld>
            <a:endParaRPr lang="de-DE"/>
          </a:p>
        </p:txBody>
      </p:sp>
      <p:sp>
        <p:nvSpPr>
          <p:cNvPr id="5" name="Fußzeilenplatzhalter 4"/>
          <p:cNvSpPr>
            <a:spLocks noGrp="1"/>
          </p:cNvSpPr>
          <p:nvPr>
            <p:ph type="ftr" sz="quarter" idx="12"/>
          </p:nvPr>
        </p:nvSpPr>
        <p:spPr/>
        <p:txBody>
          <a:bodyPr/>
          <a:lstStyle/>
          <a:p>
            <a:r>
              <a:rPr lang="en-US" smtClean="0"/>
              <a:t>Quandt, Why We Need Persistent Identifiers</a:t>
            </a:r>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Some Perspectives</a:t>
            </a:r>
            <a:endParaRPr lang="en-US" dirty="0"/>
          </a:p>
        </p:txBody>
      </p:sp>
      <p:sp>
        <p:nvSpPr>
          <p:cNvPr id="3" name="Inhaltsplatzhalter 2"/>
          <p:cNvSpPr>
            <a:spLocks noGrp="1"/>
          </p:cNvSpPr>
          <p:nvPr>
            <p:ph idx="1"/>
          </p:nvPr>
        </p:nvSpPr>
        <p:spPr>
          <a:xfrm>
            <a:off x="457200" y="2357430"/>
            <a:ext cx="8229600" cy="3929090"/>
          </a:xfrm>
        </p:spPr>
        <p:txBody>
          <a:bodyPr>
            <a:normAutofit fontScale="85000" lnSpcReduction="10000"/>
          </a:bodyPr>
          <a:lstStyle/>
          <a:p>
            <a:r>
              <a:rPr lang="en-US" dirty="0" smtClean="0"/>
              <a:t>Which entities to identify?</a:t>
            </a:r>
          </a:p>
          <a:p>
            <a:r>
              <a:rPr lang="en-US" dirty="0" smtClean="0"/>
              <a:t>Will there be only one single </a:t>
            </a:r>
            <a:r>
              <a:rPr lang="en-US" dirty="0" err="1" smtClean="0"/>
              <a:t>PId</a:t>
            </a:r>
            <a:r>
              <a:rPr lang="en-US" dirty="0" smtClean="0"/>
              <a:t> system?</a:t>
            </a:r>
          </a:p>
          <a:p>
            <a:r>
              <a:rPr lang="en-US" dirty="0" smtClean="0"/>
              <a:t>Would concurrent systems be interoperable?</a:t>
            </a:r>
          </a:p>
          <a:p>
            <a:r>
              <a:rPr lang="en-US" dirty="0" smtClean="0"/>
              <a:t>Which types of additional services should be implemented first?</a:t>
            </a:r>
          </a:p>
          <a:p>
            <a:r>
              <a:rPr lang="en-US" dirty="0" smtClean="0"/>
              <a:t>Will (all) </a:t>
            </a:r>
            <a:r>
              <a:rPr lang="en-US" dirty="0" err="1" smtClean="0"/>
              <a:t>PId</a:t>
            </a:r>
            <a:r>
              <a:rPr lang="en-US" dirty="0" smtClean="0"/>
              <a:t> services be owned by the scientific community – or by commercial providers?</a:t>
            </a:r>
          </a:p>
          <a:p>
            <a:r>
              <a:rPr lang="en-US" dirty="0" smtClean="0"/>
              <a:t>How will the different roles in data creation, distribution, and </a:t>
            </a:r>
            <a:r>
              <a:rPr lang="en-US" dirty="0" err="1" smtClean="0"/>
              <a:t>curation</a:t>
            </a:r>
            <a:r>
              <a:rPr lang="en-US" dirty="0" smtClean="0"/>
              <a:t> be honored?</a:t>
            </a:r>
          </a:p>
          <a:p>
            <a:endParaRPr lang="en-US" dirty="0"/>
          </a:p>
        </p:txBody>
      </p:sp>
      <p:sp>
        <p:nvSpPr>
          <p:cNvPr id="4" name="Foliennummernplatzhalter 3"/>
          <p:cNvSpPr>
            <a:spLocks noGrp="1"/>
          </p:cNvSpPr>
          <p:nvPr>
            <p:ph type="sldNum" sz="quarter" idx="11"/>
          </p:nvPr>
        </p:nvSpPr>
        <p:spPr/>
        <p:txBody>
          <a:bodyPr/>
          <a:lstStyle/>
          <a:p>
            <a:fld id="{7CC65021-D9D3-4BD6-A49F-06BF6E16C5F5}" type="slidenum">
              <a:rPr lang="de-DE" smtClean="0"/>
              <a:pPr/>
              <a:t>12</a:t>
            </a:fld>
            <a:endParaRPr lang="de-DE"/>
          </a:p>
        </p:txBody>
      </p:sp>
      <p:sp>
        <p:nvSpPr>
          <p:cNvPr id="5" name="Fußzeilenplatzhalter 4"/>
          <p:cNvSpPr>
            <a:spLocks noGrp="1"/>
          </p:cNvSpPr>
          <p:nvPr>
            <p:ph type="ftr" sz="quarter" idx="12"/>
          </p:nvPr>
        </p:nvSpPr>
        <p:spPr/>
        <p:txBody>
          <a:bodyPr/>
          <a:lstStyle/>
          <a:p>
            <a:r>
              <a:rPr lang="en-US" smtClean="0"/>
              <a:t>Quandt, Why We Need Persistent Identifiers</a:t>
            </a:r>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0034" y="3000372"/>
            <a:ext cx="8229600" cy="1143000"/>
          </a:xfrm>
        </p:spPr>
        <p:txBody>
          <a:bodyPr/>
          <a:lstStyle/>
          <a:p>
            <a:r>
              <a:rPr lang="en-US" dirty="0" smtClean="0"/>
              <a:t>Thank you, </a:t>
            </a:r>
            <a:br>
              <a:rPr lang="en-US" dirty="0" smtClean="0"/>
            </a:br>
            <a:r>
              <a:rPr lang="en-US" dirty="0" smtClean="0"/>
              <a:t>and have a good workshop!</a:t>
            </a:r>
            <a:endParaRPr lang="en-US" dirty="0"/>
          </a:p>
        </p:txBody>
      </p:sp>
      <p:sp>
        <p:nvSpPr>
          <p:cNvPr id="4" name="Foliennummernplatzhalter 3"/>
          <p:cNvSpPr>
            <a:spLocks noGrp="1"/>
          </p:cNvSpPr>
          <p:nvPr>
            <p:ph type="sldNum" sz="quarter" idx="11"/>
          </p:nvPr>
        </p:nvSpPr>
        <p:spPr/>
        <p:txBody>
          <a:bodyPr/>
          <a:lstStyle/>
          <a:p>
            <a:fld id="{7CC65021-D9D3-4BD6-A49F-06BF6E16C5F5}" type="slidenum">
              <a:rPr lang="de-DE" smtClean="0"/>
              <a:pPr/>
              <a:t>13</a:t>
            </a:fld>
            <a:endParaRPr lang="de-DE"/>
          </a:p>
        </p:txBody>
      </p:sp>
      <p:sp>
        <p:nvSpPr>
          <p:cNvPr id="5" name="Fußzeilenplatzhalter 4"/>
          <p:cNvSpPr>
            <a:spLocks noGrp="1"/>
          </p:cNvSpPr>
          <p:nvPr>
            <p:ph type="ftr" sz="quarter" idx="12"/>
          </p:nvPr>
        </p:nvSpPr>
        <p:spPr/>
        <p:txBody>
          <a:bodyPr/>
          <a:lstStyle/>
          <a:p>
            <a:r>
              <a:rPr lang="en-US" smtClean="0"/>
              <a:t>Quandt, Why We Need Persistent Identifiers</a:t>
            </a:r>
            <a:endParaRPr lang="de-DE"/>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Which Entities to Identify?</a:t>
            </a:r>
            <a:endParaRPr lang="en-US" dirty="0"/>
          </a:p>
        </p:txBody>
      </p:sp>
      <p:sp>
        <p:nvSpPr>
          <p:cNvPr id="3" name="Inhaltsplatzhalter 2"/>
          <p:cNvSpPr>
            <a:spLocks noGrp="1"/>
          </p:cNvSpPr>
          <p:nvPr>
            <p:ph idx="1"/>
          </p:nvPr>
        </p:nvSpPr>
        <p:spPr/>
        <p:txBody>
          <a:bodyPr>
            <a:normAutofit lnSpcReduction="10000"/>
          </a:bodyPr>
          <a:lstStyle/>
          <a:p>
            <a:r>
              <a:rPr lang="en-US" b="1" dirty="0" smtClean="0"/>
              <a:t>Data</a:t>
            </a:r>
            <a:r>
              <a:rPr lang="en-US" dirty="0" smtClean="0"/>
              <a:t>:</a:t>
            </a:r>
          </a:p>
          <a:p>
            <a:pPr lvl="1"/>
            <a:r>
              <a:rPr lang="en-US" u="sng" dirty="0" smtClean="0"/>
              <a:t>Data sets</a:t>
            </a:r>
          </a:p>
          <a:p>
            <a:pPr lvl="1"/>
            <a:r>
              <a:rPr lang="en-US" dirty="0" smtClean="0"/>
              <a:t>Variables &amp; sets of variables</a:t>
            </a:r>
          </a:p>
          <a:p>
            <a:pPr lvl="1"/>
            <a:r>
              <a:rPr lang="en-US" dirty="0" smtClean="0"/>
              <a:t>Case selections and individual cases</a:t>
            </a:r>
          </a:p>
          <a:p>
            <a:pPr lvl="1"/>
            <a:r>
              <a:rPr lang="en-US" dirty="0" smtClean="0"/>
              <a:t>Data cells (variable x case)</a:t>
            </a:r>
          </a:p>
          <a:p>
            <a:r>
              <a:rPr lang="en-US" dirty="0" smtClean="0"/>
              <a:t>Analysis code</a:t>
            </a:r>
          </a:p>
          <a:p>
            <a:r>
              <a:rPr lang="en-US" dirty="0" smtClean="0"/>
              <a:t>Authors/Contributors/Editors/Distributors</a:t>
            </a:r>
            <a:endParaRPr lang="en-US" dirty="0"/>
          </a:p>
        </p:txBody>
      </p:sp>
      <p:sp>
        <p:nvSpPr>
          <p:cNvPr id="4" name="Foliennummernplatzhalter 3"/>
          <p:cNvSpPr>
            <a:spLocks noGrp="1"/>
          </p:cNvSpPr>
          <p:nvPr>
            <p:ph type="sldNum" sz="quarter" idx="11"/>
          </p:nvPr>
        </p:nvSpPr>
        <p:spPr/>
        <p:txBody>
          <a:bodyPr/>
          <a:lstStyle/>
          <a:p>
            <a:fld id="{7CC65021-D9D3-4BD6-A49F-06BF6E16C5F5}" type="slidenum">
              <a:rPr lang="de-DE" smtClean="0"/>
              <a:pPr/>
              <a:t>14</a:t>
            </a:fld>
            <a:endParaRPr lang="de-DE"/>
          </a:p>
        </p:txBody>
      </p:sp>
      <p:sp>
        <p:nvSpPr>
          <p:cNvPr id="5" name="Fußzeilenplatzhalter 4"/>
          <p:cNvSpPr>
            <a:spLocks noGrp="1"/>
          </p:cNvSpPr>
          <p:nvPr>
            <p:ph type="ftr" sz="quarter" idx="12"/>
          </p:nvPr>
        </p:nvSpPr>
        <p:spPr/>
        <p:txBody>
          <a:bodyPr/>
          <a:lstStyle/>
          <a:p>
            <a:r>
              <a:rPr lang="en-US" smtClean="0"/>
              <a:t>Quandt, Why We Need Persistent Identifiers</a:t>
            </a:r>
            <a:endParaRPr lang="de-DE"/>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This Talk</a:t>
            </a:r>
            <a:endParaRPr lang="en-US"/>
          </a:p>
        </p:txBody>
      </p:sp>
      <p:sp>
        <p:nvSpPr>
          <p:cNvPr id="3" name="Inhaltsplatzhalter 2"/>
          <p:cNvSpPr>
            <a:spLocks noGrp="1"/>
          </p:cNvSpPr>
          <p:nvPr>
            <p:ph idx="1"/>
          </p:nvPr>
        </p:nvSpPr>
        <p:spPr/>
        <p:txBody>
          <a:bodyPr>
            <a:normAutofit/>
          </a:bodyPr>
          <a:lstStyle/>
          <a:p>
            <a:r>
              <a:rPr lang="en-US" dirty="0" smtClean="0"/>
              <a:t>What is a Persistent Identifier?</a:t>
            </a:r>
          </a:p>
          <a:p>
            <a:r>
              <a:rPr lang="en-US" dirty="0" smtClean="0"/>
              <a:t>Three scenarios:</a:t>
            </a:r>
          </a:p>
          <a:p>
            <a:pPr lvl="1"/>
            <a:r>
              <a:rPr lang="en-US" b="1" dirty="0" smtClean="0"/>
              <a:t>Citing data</a:t>
            </a:r>
          </a:p>
          <a:p>
            <a:pPr lvl="1"/>
            <a:r>
              <a:rPr lang="en-US" dirty="0" smtClean="0"/>
              <a:t>Finding data</a:t>
            </a:r>
          </a:p>
          <a:p>
            <a:pPr lvl="1"/>
            <a:r>
              <a:rPr lang="en-US" dirty="0" smtClean="0"/>
              <a:t>Linking data</a:t>
            </a:r>
          </a:p>
          <a:p>
            <a:r>
              <a:rPr lang="en-US" dirty="0" smtClean="0"/>
              <a:t>Perspectives</a:t>
            </a:r>
          </a:p>
          <a:p>
            <a:endParaRPr lang="en-US" dirty="0" smtClean="0"/>
          </a:p>
        </p:txBody>
      </p:sp>
      <p:sp>
        <p:nvSpPr>
          <p:cNvPr id="4" name="Fußzeilenplatzhalter 3"/>
          <p:cNvSpPr>
            <a:spLocks noGrp="1"/>
          </p:cNvSpPr>
          <p:nvPr>
            <p:ph type="ftr" sz="quarter" idx="12"/>
          </p:nvPr>
        </p:nvSpPr>
        <p:spPr>
          <a:xfrm>
            <a:off x="2771775" y="6356350"/>
            <a:ext cx="3600450" cy="365125"/>
          </a:xfrm>
        </p:spPr>
        <p:txBody>
          <a:bodyPr/>
          <a:lstStyle/>
          <a:p>
            <a:r>
              <a:rPr lang="en-US" dirty="0" smtClean="0"/>
              <a:t>Quandt, Why Persistent Identifiers</a:t>
            </a:r>
            <a:endParaRPr lang="en-US" dirty="0"/>
          </a:p>
        </p:txBody>
      </p:sp>
      <p:sp>
        <p:nvSpPr>
          <p:cNvPr id="5" name="Foliennummernplatzhalter 4"/>
          <p:cNvSpPr>
            <a:spLocks noGrp="1"/>
          </p:cNvSpPr>
          <p:nvPr>
            <p:ph type="sldNum" sz="quarter" idx="11"/>
          </p:nvPr>
        </p:nvSpPr>
        <p:spPr>
          <a:xfrm>
            <a:off x="6553200" y="6356350"/>
            <a:ext cx="2133600" cy="365125"/>
          </a:xfrm>
        </p:spPr>
        <p:txBody>
          <a:bodyPr/>
          <a:lstStyle/>
          <a:p>
            <a:fld id="{2F4922E0-3140-4971-B0B8-8E5C392BBC59}" type="slidenum">
              <a:rPr lang="en-US" smtClean="0"/>
              <a:pPr/>
              <a:t>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blinds(horizontal)">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What is a Persistent Identifier?</a:t>
            </a:r>
            <a:endParaRPr lang="en-US" dirty="0"/>
          </a:p>
        </p:txBody>
      </p:sp>
      <p:sp>
        <p:nvSpPr>
          <p:cNvPr id="3" name="Inhaltsplatzhalter 2"/>
          <p:cNvSpPr>
            <a:spLocks noGrp="1"/>
          </p:cNvSpPr>
          <p:nvPr>
            <p:ph idx="1"/>
          </p:nvPr>
        </p:nvSpPr>
        <p:spPr/>
        <p:txBody>
          <a:bodyPr>
            <a:normAutofit lnSpcReduction="10000"/>
          </a:bodyPr>
          <a:lstStyle/>
          <a:p>
            <a:r>
              <a:rPr lang="en-US" dirty="0" smtClean="0"/>
              <a:t>A PID is…</a:t>
            </a:r>
          </a:p>
          <a:p>
            <a:r>
              <a:rPr lang="en-US" dirty="0" smtClean="0"/>
              <a:t>A </a:t>
            </a:r>
            <a:r>
              <a:rPr lang="en-US" b="1" dirty="0" smtClean="0"/>
              <a:t>unique</a:t>
            </a:r>
            <a:r>
              <a:rPr lang="en-US" dirty="0" smtClean="0"/>
              <a:t> name for some (digital) entity</a:t>
            </a:r>
          </a:p>
          <a:p>
            <a:r>
              <a:rPr lang="en-US" dirty="0" smtClean="0"/>
              <a:t>Allows </a:t>
            </a:r>
            <a:r>
              <a:rPr lang="en-US" b="1" dirty="0" smtClean="0"/>
              <a:t>unambiguous identification </a:t>
            </a:r>
            <a:r>
              <a:rPr lang="en-US" dirty="0" smtClean="0"/>
              <a:t>of the entity</a:t>
            </a:r>
          </a:p>
          <a:p>
            <a:r>
              <a:rPr lang="en-US" dirty="0" smtClean="0"/>
              <a:t>…and of its </a:t>
            </a:r>
            <a:r>
              <a:rPr lang="en-US" b="1" dirty="0" smtClean="0"/>
              <a:t>location!</a:t>
            </a:r>
          </a:p>
          <a:p>
            <a:r>
              <a:rPr lang="en-US" b="1" dirty="0" smtClean="0"/>
              <a:t>Persistence: </a:t>
            </a:r>
            <a:r>
              <a:rPr lang="en-US" dirty="0" smtClean="0"/>
              <a:t>the PID lives at least as long as the entity itself</a:t>
            </a:r>
          </a:p>
          <a:p>
            <a:endParaRPr lang="en-US" dirty="0"/>
          </a:p>
        </p:txBody>
      </p:sp>
      <p:sp>
        <p:nvSpPr>
          <p:cNvPr id="4" name="Foliennummernplatzhalter 3"/>
          <p:cNvSpPr>
            <a:spLocks noGrp="1"/>
          </p:cNvSpPr>
          <p:nvPr>
            <p:ph type="sldNum" sz="quarter" idx="11"/>
          </p:nvPr>
        </p:nvSpPr>
        <p:spPr/>
        <p:txBody>
          <a:bodyPr/>
          <a:lstStyle/>
          <a:p>
            <a:fld id="{7CC65021-D9D3-4BD6-A49F-06BF6E16C5F5}" type="slidenum">
              <a:rPr lang="de-DE" smtClean="0"/>
              <a:pPr/>
              <a:t>3</a:t>
            </a:fld>
            <a:endParaRPr lang="de-DE"/>
          </a:p>
        </p:txBody>
      </p:sp>
      <p:sp>
        <p:nvSpPr>
          <p:cNvPr id="5" name="Fußzeilenplatzhalter 4"/>
          <p:cNvSpPr>
            <a:spLocks noGrp="1"/>
          </p:cNvSpPr>
          <p:nvPr>
            <p:ph type="ftr" sz="quarter" idx="12"/>
          </p:nvPr>
        </p:nvSpPr>
        <p:spPr/>
        <p:txBody>
          <a:bodyPr/>
          <a:lstStyle/>
          <a:p>
            <a:r>
              <a:rPr lang="en-US" smtClean="0"/>
              <a:t>Quandt, Why We Need Persistent Identifiers</a:t>
            </a:r>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Citing Data</a:t>
            </a:r>
            <a:endParaRPr lang="en-US"/>
          </a:p>
        </p:txBody>
      </p:sp>
      <p:sp>
        <p:nvSpPr>
          <p:cNvPr id="3" name="Inhaltsplatzhalter 2"/>
          <p:cNvSpPr>
            <a:spLocks noGrp="1"/>
          </p:cNvSpPr>
          <p:nvPr>
            <p:ph idx="1"/>
          </p:nvPr>
        </p:nvSpPr>
        <p:spPr/>
        <p:txBody>
          <a:bodyPr/>
          <a:lstStyle/>
          <a:p>
            <a:r>
              <a:rPr lang="en-US" dirty="0" smtClean="0"/>
              <a:t>Main functions of a citation:</a:t>
            </a:r>
          </a:p>
          <a:p>
            <a:pPr lvl="1"/>
            <a:r>
              <a:rPr lang="en-US" dirty="0" smtClean="0"/>
              <a:t>Identify the source = grant </a:t>
            </a:r>
            <a:r>
              <a:rPr lang="en-US" dirty="0" err="1" smtClean="0"/>
              <a:t>replicability</a:t>
            </a:r>
            <a:r>
              <a:rPr lang="en-US" dirty="0" smtClean="0"/>
              <a:t> of an analysis</a:t>
            </a:r>
          </a:p>
          <a:p>
            <a:pPr lvl="1"/>
            <a:r>
              <a:rPr lang="en-US" dirty="0" smtClean="0"/>
              <a:t>Identify contributors = assign responsibility and merit</a:t>
            </a:r>
          </a:p>
          <a:p>
            <a:r>
              <a:rPr lang="en-US" dirty="0" smtClean="0"/>
              <a:t>But data seem difficult to cite…</a:t>
            </a:r>
          </a:p>
          <a:p>
            <a:endParaRPr lang="en-US" dirty="0" smtClean="0"/>
          </a:p>
          <a:p>
            <a:endParaRPr lang="en-US" dirty="0"/>
          </a:p>
        </p:txBody>
      </p:sp>
      <p:sp>
        <p:nvSpPr>
          <p:cNvPr id="4" name="Foliennummernplatzhalter 3"/>
          <p:cNvSpPr>
            <a:spLocks noGrp="1"/>
          </p:cNvSpPr>
          <p:nvPr>
            <p:ph type="sldNum" sz="quarter" idx="11"/>
          </p:nvPr>
        </p:nvSpPr>
        <p:spPr/>
        <p:txBody>
          <a:bodyPr/>
          <a:lstStyle/>
          <a:p>
            <a:fld id="{7CC65021-D9D3-4BD6-A49F-06BF6E16C5F5}" type="slidenum">
              <a:rPr lang="en-US" smtClean="0"/>
              <a:pPr/>
              <a:t>4</a:t>
            </a:fld>
            <a:endParaRPr lang="en-US"/>
          </a:p>
        </p:txBody>
      </p:sp>
      <p:sp>
        <p:nvSpPr>
          <p:cNvPr id="5" name="Fußzeilenplatzhalter 4"/>
          <p:cNvSpPr>
            <a:spLocks noGrp="1"/>
          </p:cNvSpPr>
          <p:nvPr>
            <p:ph type="ftr" sz="quarter" idx="12"/>
          </p:nvPr>
        </p:nvSpPr>
        <p:spPr/>
        <p:txBody>
          <a:bodyPr/>
          <a:lstStyle/>
          <a:p>
            <a:r>
              <a:rPr lang="en-US" smtClean="0"/>
              <a:t>Quandt, Why We Need Persistent Identifiers</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extfeld 8"/>
          <p:cNvSpPr txBox="1"/>
          <p:nvPr/>
        </p:nvSpPr>
        <p:spPr>
          <a:xfrm>
            <a:off x="357158" y="642918"/>
            <a:ext cx="7858180" cy="1200329"/>
          </a:xfrm>
          <a:prstGeom prst="rect">
            <a:avLst/>
          </a:prstGeom>
          <a:solidFill>
            <a:schemeClr val="bg1"/>
          </a:solidFill>
          <a:ln>
            <a:solidFill>
              <a:schemeClr val="accent1"/>
            </a:solidFill>
          </a:ln>
          <a:effectLst>
            <a:outerShdw blurRad="50800" dist="38100" dir="8100000" algn="tr" rotWithShape="0">
              <a:prstClr val="black">
                <a:alpha val="40000"/>
              </a:prstClr>
            </a:outerShdw>
          </a:effectLst>
        </p:spPr>
        <p:txBody>
          <a:bodyPr wrap="square" rtlCol="0">
            <a:spAutoFit/>
          </a:bodyPr>
          <a:lstStyle/>
          <a:p>
            <a:r>
              <a:rPr lang="en-US" sz="2400" dirty="0" smtClean="0"/>
              <a:t>Among some fifteen papers checked for citations of “ISSP Role of Government”, </a:t>
            </a:r>
            <a:r>
              <a:rPr lang="en-US" sz="2400" b="1" dirty="0" smtClean="0"/>
              <a:t>none</a:t>
            </a:r>
            <a:r>
              <a:rPr lang="en-US" sz="2400" dirty="0" smtClean="0"/>
              <a:t> listed the data set in the references section.</a:t>
            </a:r>
            <a:endParaRPr lang="en-US" sz="2400" dirty="0"/>
          </a:p>
        </p:txBody>
      </p:sp>
      <p:pic>
        <p:nvPicPr>
          <p:cNvPr id="1026" name="Picture 2"/>
          <p:cNvPicPr>
            <a:picLocks noChangeAspect="1" noChangeArrowheads="1"/>
          </p:cNvPicPr>
          <p:nvPr/>
        </p:nvPicPr>
        <p:blipFill>
          <a:blip r:embed="rId3" cstate="print"/>
          <a:srcRect/>
          <a:stretch>
            <a:fillRect/>
          </a:stretch>
        </p:blipFill>
        <p:spPr bwMode="auto">
          <a:xfrm>
            <a:off x="790599" y="1785926"/>
            <a:ext cx="7210425" cy="1971675"/>
          </a:xfrm>
          <a:prstGeom prst="rect">
            <a:avLst/>
          </a:prstGeom>
          <a:noFill/>
          <a:ln w="9525">
            <a:solidFill>
              <a:schemeClr val="accent1"/>
            </a:solidFill>
            <a:miter lim="800000"/>
            <a:headEnd/>
            <a:tailEnd/>
          </a:ln>
          <a:effectLst>
            <a:outerShdw blurRad="50800" dist="38100" dir="8100000" algn="tr" rotWithShape="0">
              <a:prstClr val="black">
                <a:alpha val="40000"/>
              </a:prstClr>
            </a:outerShdw>
          </a:effectLst>
        </p:spPr>
      </p:pic>
      <p:sp>
        <p:nvSpPr>
          <p:cNvPr id="4" name="Foliennummernplatzhalter 3"/>
          <p:cNvSpPr>
            <a:spLocks noGrp="1"/>
          </p:cNvSpPr>
          <p:nvPr>
            <p:ph type="sldNum" sz="quarter" idx="12"/>
          </p:nvPr>
        </p:nvSpPr>
        <p:spPr/>
        <p:txBody>
          <a:bodyPr/>
          <a:lstStyle/>
          <a:p>
            <a:fld id="{7CC65021-D9D3-4BD6-A49F-06BF6E16C5F5}" type="slidenum">
              <a:rPr lang="de-DE" smtClean="0"/>
              <a:pPr/>
              <a:t>5</a:t>
            </a:fld>
            <a:endParaRPr lang="de-DE" dirty="0"/>
          </a:p>
        </p:txBody>
      </p:sp>
      <p:pic>
        <p:nvPicPr>
          <p:cNvPr id="1028" name="Picture 4"/>
          <p:cNvPicPr>
            <a:picLocks noChangeAspect="1" noChangeArrowheads="1"/>
          </p:cNvPicPr>
          <p:nvPr/>
        </p:nvPicPr>
        <p:blipFill>
          <a:blip r:embed="rId4" cstate="print"/>
          <a:srcRect/>
          <a:stretch>
            <a:fillRect/>
          </a:stretch>
        </p:blipFill>
        <p:spPr bwMode="auto">
          <a:xfrm>
            <a:off x="1014416" y="3319481"/>
            <a:ext cx="7415236" cy="2752725"/>
          </a:xfrm>
          <a:prstGeom prst="rect">
            <a:avLst/>
          </a:prstGeom>
          <a:noFill/>
          <a:ln w="9525">
            <a:solidFill>
              <a:schemeClr val="accent1"/>
            </a:solidFill>
            <a:miter lim="800000"/>
            <a:headEnd/>
            <a:tailEnd/>
          </a:ln>
          <a:effectLst>
            <a:outerShdw blurRad="50800" dist="38100" dir="8100000" algn="tr" rotWithShape="0">
              <a:prstClr val="black">
                <a:alpha val="40000"/>
              </a:prst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 calcmode="lin" valueType="num">
                                      <p:cBhvr additive="base">
                                        <p:cTn id="12" dur="500" fill="hold"/>
                                        <p:tgtEl>
                                          <p:spTgt spid="1026"/>
                                        </p:tgtEl>
                                        <p:attrNameLst>
                                          <p:attrName>ppt_x</p:attrName>
                                        </p:attrNameLst>
                                      </p:cBhvr>
                                      <p:tavLst>
                                        <p:tav tm="0">
                                          <p:val>
                                            <p:strVal val="#ppt_x"/>
                                          </p:val>
                                        </p:tav>
                                        <p:tav tm="100000">
                                          <p:val>
                                            <p:strVal val="#ppt_x"/>
                                          </p:val>
                                        </p:tav>
                                      </p:tavLst>
                                    </p:anim>
                                    <p:anim calcmode="lin" valueType="num">
                                      <p:cBhvr additive="base">
                                        <p:cTn id="13"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1028"/>
                                        </p:tgtEl>
                                        <p:attrNameLst>
                                          <p:attrName>style.visibility</p:attrName>
                                        </p:attrNameLst>
                                      </p:cBhvr>
                                      <p:to>
                                        <p:strVal val="visible"/>
                                      </p:to>
                                    </p:set>
                                    <p:anim calcmode="lin" valueType="num">
                                      <p:cBhvr additive="base">
                                        <p:cTn id="18" dur="500" fill="hold"/>
                                        <p:tgtEl>
                                          <p:spTgt spid="1028"/>
                                        </p:tgtEl>
                                        <p:attrNameLst>
                                          <p:attrName>ppt_x</p:attrName>
                                        </p:attrNameLst>
                                      </p:cBhvr>
                                      <p:tavLst>
                                        <p:tav tm="0">
                                          <p:val>
                                            <p:strVal val="#ppt_x"/>
                                          </p:val>
                                        </p:tav>
                                        <p:tav tm="100000">
                                          <p:val>
                                            <p:strVal val="#ppt_x"/>
                                          </p:val>
                                        </p:tav>
                                      </p:tavLst>
                                    </p:anim>
                                    <p:anim calcmode="lin" valueType="num">
                                      <p:cBhvr additive="base">
                                        <p:cTn id="19" dur="500" fill="hold"/>
                                        <p:tgtEl>
                                          <p:spTgt spid="10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Citing Data</a:t>
            </a:r>
            <a:endParaRPr lang="en-US"/>
          </a:p>
        </p:txBody>
      </p:sp>
      <p:sp>
        <p:nvSpPr>
          <p:cNvPr id="3" name="Inhaltsplatzhalter 2"/>
          <p:cNvSpPr>
            <a:spLocks noGrp="1"/>
          </p:cNvSpPr>
          <p:nvPr>
            <p:ph idx="1"/>
          </p:nvPr>
        </p:nvSpPr>
        <p:spPr/>
        <p:txBody>
          <a:bodyPr>
            <a:normAutofit fontScale="70000" lnSpcReduction="20000"/>
          </a:bodyPr>
          <a:lstStyle/>
          <a:p>
            <a:r>
              <a:rPr lang="en-US" dirty="0" smtClean="0"/>
              <a:t>Data sets are not books – therefore, messy citations are problematic:</a:t>
            </a:r>
          </a:p>
          <a:p>
            <a:endParaRPr lang="en-US" dirty="0" smtClean="0"/>
          </a:p>
          <a:p>
            <a:r>
              <a:rPr lang="en-US" dirty="0" smtClean="0"/>
              <a:t>Data sets do not have simple titles</a:t>
            </a:r>
            <a:br>
              <a:rPr lang="en-US" dirty="0" smtClean="0"/>
            </a:br>
            <a:r>
              <a:rPr lang="en-US" dirty="0" smtClean="0"/>
              <a:t>…but complex metadata needed for proper interpretation.</a:t>
            </a:r>
          </a:p>
          <a:p>
            <a:r>
              <a:rPr lang="en-US" dirty="0" smtClean="0"/>
              <a:t>Data sets can have many versions</a:t>
            </a:r>
            <a:br>
              <a:rPr lang="en-US" dirty="0" smtClean="0"/>
            </a:br>
            <a:r>
              <a:rPr lang="en-US" dirty="0" smtClean="0"/>
              <a:t>… sometimes concurrent, sometimes superseding, but usually very similar to each other at first look.</a:t>
            </a:r>
          </a:p>
          <a:p>
            <a:r>
              <a:rPr lang="en-US" dirty="0" smtClean="0"/>
              <a:t>Data sets can come from many sources/distributors, in many formats</a:t>
            </a:r>
            <a:br>
              <a:rPr lang="en-US" dirty="0" smtClean="0"/>
            </a:br>
            <a:r>
              <a:rPr lang="en-US" dirty="0" smtClean="0"/>
              <a:t>…without a guarantee about equivalence across sources.</a:t>
            </a:r>
          </a:p>
          <a:p>
            <a:endParaRPr lang="en-US" dirty="0" smtClean="0"/>
          </a:p>
          <a:p>
            <a:endParaRPr lang="en-US" dirty="0"/>
          </a:p>
        </p:txBody>
      </p:sp>
      <p:sp>
        <p:nvSpPr>
          <p:cNvPr id="4" name="Foliennummernplatzhalter 3"/>
          <p:cNvSpPr>
            <a:spLocks noGrp="1"/>
          </p:cNvSpPr>
          <p:nvPr>
            <p:ph type="sldNum" sz="quarter" idx="11"/>
          </p:nvPr>
        </p:nvSpPr>
        <p:spPr/>
        <p:txBody>
          <a:bodyPr/>
          <a:lstStyle/>
          <a:p>
            <a:fld id="{7CC65021-D9D3-4BD6-A49F-06BF6E16C5F5}" type="slidenum">
              <a:rPr lang="en-US" smtClean="0"/>
              <a:pPr/>
              <a:t>6</a:t>
            </a:fld>
            <a:endParaRPr lang="en-US"/>
          </a:p>
        </p:txBody>
      </p:sp>
      <p:sp>
        <p:nvSpPr>
          <p:cNvPr id="5" name="Fußzeilenplatzhalter 4"/>
          <p:cNvSpPr>
            <a:spLocks noGrp="1"/>
          </p:cNvSpPr>
          <p:nvPr>
            <p:ph type="ftr" sz="quarter" idx="12"/>
          </p:nvPr>
        </p:nvSpPr>
        <p:spPr/>
        <p:txBody>
          <a:bodyPr/>
          <a:lstStyle/>
          <a:p>
            <a:r>
              <a:rPr lang="en-US" smtClean="0"/>
              <a:t>Quandt, Why We Need Persistent Identifiers</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Citing Data</a:t>
            </a:r>
            <a:endParaRPr lang="en-US"/>
          </a:p>
        </p:txBody>
      </p:sp>
      <p:sp>
        <p:nvSpPr>
          <p:cNvPr id="3" name="Inhaltsplatzhalter 2"/>
          <p:cNvSpPr>
            <a:spLocks noGrp="1"/>
          </p:cNvSpPr>
          <p:nvPr>
            <p:ph idx="1"/>
          </p:nvPr>
        </p:nvSpPr>
        <p:spPr/>
        <p:txBody>
          <a:bodyPr>
            <a:normAutofit fontScale="85000" lnSpcReduction="10000"/>
          </a:bodyPr>
          <a:lstStyle/>
          <a:p>
            <a:r>
              <a:rPr lang="en-US" dirty="0" smtClean="0"/>
              <a:t>Data sets are not books – therefore, it seems difficult to give their creators due credit:</a:t>
            </a:r>
          </a:p>
          <a:p>
            <a:endParaRPr lang="en-US" dirty="0" smtClean="0"/>
          </a:p>
          <a:p>
            <a:r>
              <a:rPr lang="en-US" dirty="0" smtClean="0"/>
              <a:t>Data sets go through many stages </a:t>
            </a:r>
            <a:br>
              <a:rPr lang="en-US" dirty="0" smtClean="0"/>
            </a:br>
            <a:r>
              <a:rPr lang="en-US" dirty="0" smtClean="0"/>
              <a:t>…with different contributors at each stage.</a:t>
            </a:r>
          </a:p>
          <a:p>
            <a:r>
              <a:rPr lang="en-US" dirty="0" smtClean="0"/>
              <a:t>‘Invisible’ creators and contributors lack incentives</a:t>
            </a:r>
          </a:p>
          <a:p>
            <a:pPr lvl="1"/>
            <a:r>
              <a:rPr lang="en-US" dirty="0" smtClean="0"/>
              <a:t>To produce quality;</a:t>
            </a:r>
          </a:p>
          <a:p>
            <a:pPr lvl="1"/>
            <a:r>
              <a:rPr lang="en-US" dirty="0" smtClean="0"/>
              <a:t>To publish (and thus </a:t>
            </a:r>
            <a:r>
              <a:rPr lang="en-US" b="1" dirty="0" smtClean="0"/>
              <a:t>share</a:t>
            </a:r>
            <a:r>
              <a:rPr lang="en-US" dirty="0" smtClean="0"/>
              <a:t>) their work!</a:t>
            </a:r>
          </a:p>
          <a:p>
            <a:endParaRPr lang="en-US" dirty="0" smtClean="0"/>
          </a:p>
          <a:p>
            <a:endParaRPr lang="en-US" dirty="0"/>
          </a:p>
        </p:txBody>
      </p:sp>
      <p:sp>
        <p:nvSpPr>
          <p:cNvPr id="4" name="Foliennummernplatzhalter 3"/>
          <p:cNvSpPr>
            <a:spLocks noGrp="1"/>
          </p:cNvSpPr>
          <p:nvPr>
            <p:ph type="sldNum" sz="quarter" idx="11"/>
          </p:nvPr>
        </p:nvSpPr>
        <p:spPr/>
        <p:txBody>
          <a:bodyPr/>
          <a:lstStyle/>
          <a:p>
            <a:fld id="{7CC65021-D9D3-4BD6-A49F-06BF6E16C5F5}" type="slidenum">
              <a:rPr lang="en-US" smtClean="0"/>
              <a:pPr/>
              <a:t>7</a:t>
            </a:fld>
            <a:endParaRPr lang="en-US"/>
          </a:p>
        </p:txBody>
      </p:sp>
      <p:sp>
        <p:nvSpPr>
          <p:cNvPr id="5" name="Fußzeilenplatzhalter 4"/>
          <p:cNvSpPr>
            <a:spLocks noGrp="1"/>
          </p:cNvSpPr>
          <p:nvPr>
            <p:ph type="ftr" sz="quarter" idx="12"/>
          </p:nvPr>
        </p:nvSpPr>
        <p:spPr/>
        <p:txBody>
          <a:bodyPr/>
          <a:lstStyle/>
          <a:p>
            <a:r>
              <a:rPr lang="en-US" smtClean="0"/>
              <a:t>Quandt, Why We Need Persistent Identifiers</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blinds(horizontal)">
                                      <p:cBhvr>
                                        <p:cTn id="20" dur="500"/>
                                        <p:tgtEl>
                                          <p:spTgt spid="3">
                                            <p:txEl>
                                              <p:pRg st="4" end="4"/>
                                            </p:txEl>
                                          </p:spTgt>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blinds(horizontal)">
                                      <p:cBhvr>
                                        <p:cTn id="2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Citing Data …with </a:t>
            </a:r>
            <a:r>
              <a:rPr lang="en-US" dirty="0" err="1" smtClean="0"/>
              <a:t>PId</a:t>
            </a:r>
            <a:endParaRPr lang="en-US" dirty="0"/>
          </a:p>
        </p:txBody>
      </p:sp>
      <p:sp>
        <p:nvSpPr>
          <p:cNvPr id="3" name="Inhaltsplatzhalter 2"/>
          <p:cNvSpPr>
            <a:spLocks noGrp="1"/>
          </p:cNvSpPr>
          <p:nvPr>
            <p:ph idx="1"/>
          </p:nvPr>
        </p:nvSpPr>
        <p:spPr/>
        <p:txBody>
          <a:bodyPr>
            <a:normAutofit fontScale="85000" lnSpcReduction="10000"/>
          </a:bodyPr>
          <a:lstStyle/>
          <a:p>
            <a:r>
              <a:rPr lang="en-US" dirty="0" smtClean="0"/>
              <a:t>Messy citation conventions </a:t>
            </a:r>
            <a:br>
              <a:rPr lang="en-US" dirty="0" smtClean="0"/>
            </a:br>
            <a:r>
              <a:rPr lang="en-US" dirty="0" smtClean="0"/>
              <a:t>		</a:t>
            </a:r>
            <a:r>
              <a:rPr lang="en-US" sz="2800" i="1" dirty="0" smtClean="0"/>
              <a:t>versus</a:t>
            </a:r>
            <a:r>
              <a:rPr lang="en-US" sz="2800" dirty="0" smtClean="0"/>
              <a:t> </a:t>
            </a:r>
            <a:br>
              <a:rPr lang="en-US" sz="2800" dirty="0" smtClean="0"/>
            </a:br>
            <a:r>
              <a:rPr lang="en-US" dirty="0" smtClean="0"/>
              <a:t>doi:10.123/1234567890.abcdec</a:t>
            </a:r>
          </a:p>
          <a:p>
            <a:r>
              <a:rPr lang="en-US" dirty="0" smtClean="0"/>
              <a:t>From no method at all to a high-tech method, more fit to machines than to humans???</a:t>
            </a:r>
          </a:p>
          <a:p>
            <a:r>
              <a:rPr lang="en-US" dirty="0" smtClean="0"/>
              <a:t>Initial benefit at data creators’ and distributors’ end</a:t>
            </a:r>
          </a:p>
          <a:p>
            <a:pPr lvl="1"/>
            <a:r>
              <a:rPr lang="en-US" dirty="0" smtClean="0"/>
              <a:t>Immediate credit/reputation building</a:t>
            </a:r>
          </a:p>
          <a:p>
            <a:pPr lvl="1"/>
            <a:r>
              <a:rPr lang="en-US" dirty="0" smtClean="0"/>
              <a:t>Impact tracking</a:t>
            </a:r>
          </a:p>
          <a:p>
            <a:endParaRPr lang="en-US" dirty="0"/>
          </a:p>
        </p:txBody>
      </p:sp>
      <p:sp>
        <p:nvSpPr>
          <p:cNvPr id="4" name="Foliennummernplatzhalter 3"/>
          <p:cNvSpPr>
            <a:spLocks noGrp="1"/>
          </p:cNvSpPr>
          <p:nvPr>
            <p:ph type="sldNum" sz="quarter" idx="11"/>
          </p:nvPr>
        </p:nvSpPr>
        <p:spPr/>
        <p:txBody>
          <a:bodyPr/>
          <a:lstStyle/>
          <a:p>
            <a:fld id="{7CC65021-D9D3-4BD6-A49F-06BF6E16C5F5}" type="slidenum">
              <a:rPr lang="de-DE" smtClean="0"/>
              <a:pPr/>
              <a:t>8</a:t>
            </a:fld>
            <a:endParaRPr lang="de-DE"/>
          </a:p>
        </p:txBody>
      </p:sp>
      <p:sp>
        <p:nvSpPr>
          <p:cNvPr id="5" name="Fußzeilenplatzhalter 4"/>
          <p:cNvSpPr>
            <a:spLocks noGrp="1"/>
          </p:cNvSpPr>
          <p:nvPr>
            <p:ph type="ftr" sz="quarter" idx="12"/>
          </p:nvPr>
        </p:nvSpPr>
        <p:spPr/>
        <p:txBody>
          <a:bodyPr/>
          <a:lstStyle/>
          <a:p>
            <a:r>
              <a:rPr lang="en-US" smtClean="0"/>
              <a:t>Quandt, Why We Need Persistent Identifiers</a:t>
            </a:r>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linds(horizontal)">
                                      <p:cBhvr>
                                        <p:cTn id="20" dur="500"/>
                                        <p:tgtEl>
                                          <p:spTgt spid="3">
                                            <p:txEl>
                                              <p:pRg st="3" end="3"/>
                                            </p:txEl>
                                          </p:spTgt>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linds(horizontal)">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Finding Data</a:t>
            </a:r>
            <a:endParaRPr lang="en-US" dirty="0"/>
          </a:p>
        </p:txBody>
      </p:sp>
      <p:sp>
        <p:nvSpPr>
          <p:cNvPr id="3" name="Inhaltsplatzhalter 2"/>
          <p:cNvSpPr>
            <a:spLocks noGrp="1"/>
          </p:cNvSpPr>
          <p:nvPr>
            <p:ph idx="1"/>
          </p:nvPr>
        </p:nvSpPr>
        <p:spPr/>
        <p:txBody>
          <a:bodyPr>
            <a:normAutofit fontScale="70000" lnSpcReduction="20000"/>
          </a:bodyPr>
          <a:lstStyle/>
          <a:p>
            <a:r>
              <a:rPr lang="en-US" dirty="0" smtClean="0"/>
              <a:t>For books and articles, we have: </a:t>
            </a:r>
          </a:p>
          <a:p>
            <a:pPr lvl="1"/>
            <a:r>
              <a:rPr lang="en-US" dirty="0" smtClean="0"/>
              <a:t>Editors’ catalogues, central registries of books</a:t>
            </a:r>
          </a:p>
          <a:p>
            <a:pPr lvl="1"/>
            <a:r>
              <a:rPr lang="en-US" dirty="0" smtClean="0"/>
              <a:t>Library catalogues</a:t>
            </a:r>
          </a:p>
          <a:p>
            <a:pPr lvl="1"/>
            <a:r>
              <a:rPr lang="en-US" dirty="0" smtClean="0"/>
              <a:t>Google Scholar</a:t>
            </a:r>
          </a:p>
          <a:p>
            <a:pPr lvl="1"/>
            <a:r>
              <a:rPr lang="en-US" dirty="0" smtClean="0"/>
              <a:t>Commercial databases</a:t>
            </a:r>
          </a:p>
          <a:p>
            <a:r>
              <a:rPr lang="en-US" dirty="0" smtClean="0"/>
              <a:t>For data, we have:</a:t>
            </a:r>
          </a:p>
          <a:p>
            <a:pPr lvl="1"/>
            <a:r>
              <a:rPr lang="en-US" dirty="0" smtClean="0"/>
              <a:t>Everything specific to a given research field:</a:t>
            </a:r>
          </a:p>
          <a:p>
            <a:pPr lvl="2"/>
            <a:r>
              <a:rPr lang="en-US" dirty="0" smtClean="0"/>
              <a:t>Data archives’ catalogues</a:t>
            </a:r>
          </a:p>
          <a:p>
            <a:pPr lvl="2"/>
            <a:r>
              <a:rPr lang="en-US" dirty="0" smtClean="0"/>
              <a:t>Statistical offices</a:t>
            </a:r>
          </a:p>
          <a:p>
            <a:pPr lvl="2"/>
            <a:r>
              <a:rPr lang="en-US" dirty="0" smtClean="0"/>
              <a:t>Commercial databases</a:t>
            </a:r>
            <a:br>
              <a:rPr lang="en-US" dirty="0" smtClean="0"/>
            </a:br>
            <a:endParaRPr lang="en-US" dirty="0" smtClean="0"/>
          </a:p>
          <a:p>
            <a:pPr lvl="2"/>
            <a:r>
              <a:rPr lang="en-US" dirty="0" smtClean="0"/>
              <a:t>Content Registry of the Open Knowledge Foundation, </a:t>
            </a:r>
            <a:r>
              <a:rPr lang="en-US" dirty="0" smtClean="0">
                <a:hlinkClick r:id="rId3"/>
              </a:rPr>
              <a:t>http://ckan.net/</a:t>
            </a:r>
            <a:r>
              <a:rPr lang="en-US" dirty="0" smtClean="0"/>
              <a:t>  </a:t>
            </a:r>
          </a:p>
          <a:p>
            <a:pPr lvl="1"/>
            <a:endParaRPr lang="en-US" dirty="0"/>
          </a:p>
        </p:txBody>
      </p:sp>
      <p:sp>
        <p:nvSpPr>
          <p:cNvPr id="4" name="Foliennummernplatzhalter 3"/>
          <p:cNvSpPr>
            <a:spLocks noGrp="1"/>
          </p:cNvSpPr>
          <p:nvPr>
            <p:ph type="sldNum" sz="quarter" idx="11"/>
          </p:nvPr>
        </p:nvSpPr>
        <p:spPr/>
        <p:txBody>
          <a:bodyPr/>
          <a:lstStyle/>
          <a:p>
            <a:fld id="{7CC65021-D9D3-4BD6-A49F-06BF6E16C5F5}" type="slidenum">
              <a:rPr lang="de-DE" smtClean="0"/>
              <a:pPr/>
              <a:t>9</a:t>
            </a:fld>
            <a:endParaRPr lang="de-DE"/>
          </a:p>
        </p:txBody>
      </p:sp>
      <p:sp>
        <p:nvSpPr>
          <p:cNvPr id="5" name="Fußzeilenplatzhalter 4"/>
          <p:cNvSpPr>
            <a:spLocks noGrp="1"/>
          </p:cNvSpPr>
          <p:nvPr>
            <p:ph type="ftr" sz="quarter" idx="12"/>
          </p:nvPr>
        </p:nvSpPr>
        <p:spPr/>
        <p:txBody>
          <a:bodyPr/>
          <a:lstStyle/>
          <a:p>
            <a:r>
              <a:rPr lang="en-US" smtClean="0"/>
              <a:t>Quandt, Why We Need Persistent Identifiers</a:t>
            </a:r>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linds(horizontal)">
                                      <p:cBhvr>
                                        <p:cTn id="24" dur="500"/>
                                        <p:tgtEl>
                                          <p:spTgt spid="3">
                                            <p:txEl>
                                              <p:pRg st="5" end="5"/>
                                            </p:txEl>
                                          </p:spTgt>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blinds(horizontal)">
                                      <p:cBhvr>
                                        <p:cTn id="30" dur="500"/>
                                        <p:tgtEl>
                                          <p:spTgt spid="3">
                                            <p:txEl>
                                              <p:pRg st="7" end="7"/>
                                            </p:txEl>
                                          </p:spTgt>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blinds(horizontal)">
                                      <p:cBhvr>
                                        <p:cTn id="33" dur="500"/>
                                        <p:tgtEl>
                                          <p:spTgt spid="3">
                                            <p:txEl>
                                              <p:pRg st="8" end="8"/>
                                            </p:txEl>
                                          </p:spTgt>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blinds(horizontal)">
                                      <p:cBhvr>
                                        <p:cTn id="36" dur="500"/>
                                        <p:tgtEl>
                                          <p:spTgt spid="3">
                                            <p:txEl>
                                              <p:pRg st="9" end="9"/>
                                            </p:txEl>
                                          </p:spTgt>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Effect transition="in" filter="blinds(horizontal)">
                                      <p:cBhvr>
                                        <p:cTn id="39"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2010-09-dara_Policy">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2010-09-dara_Policy</Template>
  <TotalTime>0</TotalTime>
  <Words>1304</Words>
  <Application>Microsoft Office PowerPoint</Application>
  <PresentationFormat>Bildschirmpräsentation (4:3)</PresentationFormat>
  <Paragraphs>177</Paragraphs>
  <Slides>14</Slides>
  <Notes>14</Notes>
  <HiddenSlides>1</HiddenSlides>
  <MMClips>0</MMClips>
  <ScaleCrop>false</ScaleCrop>
  <HeadingPairs>
    <vt:vector size="4" baseType="variant">
      <vt:variant>
        <vt:lpstr>Design</vt:lpstr>
      </vt:variant>
      <vt:variant>
        <vt:i4>1</vt:i4>
      </vt:variant>
      <vt:variant>
        <vt:lpstr>Folientitel</vt:lpstr>
      </vt:variant>
      <vt:variant>
        <vt:i4>14</vt:i4>
      </vt:variant>
    </vt:vector>
  </HeadingPairs>
  <TitlesOfParts>
    <vt:vector size="15" baseType="lpstr">
      <vt:lpstr>2010-09-dara_Policy</vt:lpstr>
      <vt:lpstr>Why Do We Need Persistent Identifiers?</vt:lpstr>
      <vt:lpstr>This Talk</vt:lpstr>
      <vt:lpstr>What is a Persistent Identifier?</vt:lpstr>
      <vt:lpstr>Citing Data</vt:lpstr>
      <vt:lpstr>Folie 5</vt:lpstr>
      <vt:lpstr>Citing Data</vt:lpstr>
      <vt:lpstr>Citing Data</vt:lpstr>
      <vt:lpstr>Citing Data …with PId</vt:lpstr>
      <vt:lpstr>Finding Data</vt:lpstr>
      <vt:lpstr>Finding Data …with PId</vt:lpstr>
      <vt:lpstr>Linking Data (with PId)</vt:lpstr>
      <vt:lpstr>Some Perspectives</vt:lpstr>
      <vt:lpstr>Thank you,  and have a good workshop!</vt:lpstr>
      <vt:lpstr>Which Entities to Identify?</vt:lpstr>
    </vt:vector>
  </TitlesOfParts>
  <Company>GESIS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Do We Need Persistent Identifiers?</dc:title>
  <dc:creator>Markus Quandt</dc:creator>
  <cp:lastModifiedBy>Markus Quandt</cp:lastModifiedBy>
  <cp:revision>116</cp:revision>
  <dcterms:created xsi:type="dcterms:W3CDTF">2011-01-29T16:55:19Z</dcterms:created>
  <dcterms:modified xsi:type="dcterms:W3CDTF">2011-02-01T07:09:28Z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Dokument</vt:lpwstr>
  </property>
</Properties>
</file>