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56" r:id="rId2"/>
    <p:sldId id="262" r:id="rId3"/>
    <p:sldId id="257" r:id="rId4"/>
    <p:sldId id="298" r:id="rId5"/>
    <p:sldId id="258" r:id="rId6"/>
    <p:sldId id="259" r:id="rId7"/>
    <p:sldId id="264" r:id="rId8"/>
    <p:sldId id="265" r:id="rId9"/>
    <p:sldId id="268" r:id="rId10"/>
    <p:sldId id="269" r:id="rId11"/>
    <p:sldId id="266" r:id="rId12"/>
    <p:sldId id="267" r:id="rId13"/>
    <p:sldId id="271" r:id="rId14"/>
    <p:sldId id="270" r:id="rId15"/>
    <p:sldId id="279" r:id="rId16"/>
    <p:sldId id="300" r:id="rId17"/>
    <p:sldId id="277" r:id="rId18"/>
    <p:sldId id="281" r:id="rId19"/>
    <p:sldId id="293" r:id="rId20"/>
    <p:sldId id="273" r:id="rId21"/>
    <p:sldId id="274" r:id="rId22"/>
    <p:sldId id="275" r:id="rId23"/>
    <p:sldId id="297" r:id="rId24"/>
    <p:sldId id="292" r:id="rId25"/>
    <p:sldId id="290" r:id="rId26"/>
    <p:sldId id="289" r:id="rId27"/>
    <p:sldId id="301" r:id="rId28"/>
  </p:sldIdLst>
  <p:sldSz cx="9144000" cy="6858000" type="screen4x3"/>
  <p:notesSz cx="6794500" cy="99187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474" autoAdjust="0"/>
  </p:normalViewPr>
  <p:slideViewPr>
    <p:cSldViewPr>
      <p:cViewPr varScale="1">
        <p:scale>
          <a:sx n="56" d="100"/>
          <a:sy n="56" d="100"/>
        </p:scale>
        <p:origin x="-1171" y="-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46" d="100"/>
          <a:sy n="46" d="100"/>
        </p:scale>
        <p:origin x="-2352" y="-86"/>
      </p:cViewPr>
      <p:guideLst>
        <p:guide orient="horz" pos="3124"/>
        <p:guide pos="214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593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8645" y="0"/>
            <a:ext cx="2944283" cy="495935"/>
          </a:xfrm>
          <a:prstGeom prst="rect">
            <a:avLst/>
          </a:prstGeom>
        </p:spPr>
        <p:txBody>
          <a:bodyPr vert="horz" lIns="91440" tIns="45720" rIns="91440" bIns="45720" rtlCol="0"/>
          <a:lstStyle>
            <a:lvl1pPr algn="r">
              <a:defRPr sz="1200"/>
            </a:lvl1pPr>
          </a:lstStyle>
          <a:p>
            <a:fld id="{AC7C1D83-39EE-4E7B-B3A4-A6EF6C39584C}" type="datetimeFigureOut">
              <a:rPr lang="en-US" smtClean="0"/>
              <a:pPr/>
              <a:t>2/1/2011</a:t>
            </a:fld>
            <a:endParaRPr lang="en-US"/>
          </a:p>
        </p:txBody>
      </p:sp>
      <p:sp>
        <p:nvSpPr>
          <p:cNvPr id="4" name="Footer Placeholder 3"/>
          <p:cNvSpPr>
            <a:spLocks noGrp="1"/>
          </p:cNvSpPr>
          <p:nvPr>
            <p:ph type="ftr" sz="quarter" idx="2"/>
          </p:nvPr>
        </p:nvSpPr>
        <p:spPr>
          <a:xfrm>
            <a:off x="0" y="9421044"/>
            <a:ext cx="2944283" cy="49593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8645" y="9421044"/>
            <a:ext cx="2944283" cy="495935"/>
          </a:xfrm>
          <a:prstGeom prst="rect">
            <a:avLst/>
          </a:prstGeom>
        </p:spPr>
        <p:txBody>
          <a:bodyPr vert="horz" lIns="91440" tIns="45720" rIns="91440" bIns="45720" rtlCol="0" anchor="b"/>
          <a:lstStyle>
            <a:lvl1pPr algn="r">
              <a:defRPr sz="1200"/>
            </a:lvl1pPr>
          </a:lstStyle>
          <a:p>
            <a:fld id="{A4867651-0351-49DA-97E8-051A1CC1925E}" type="slidenum">
              <a:rPr lang="en-US" smtClean="0"/>
              <a:pPr/>
              <a:t>‹Nr.›</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53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8100" y="0"/>
            <a:ext cx="2944813" cy="495300"/>
          </a:xfrm>
          <a:prstGeom prst="rect">
            <a:avLst/>
          </a:prstGeom>
        </p:spPr>
        <p:txBody>
          <a:bodyPr vert="horz" lIns="91440" tIns="45720" rIns="91440" bIns="45720" rtlCol="0"/>
          <a:lstStyle>
            <a:lvl1pPr algn="r">
              <a:defRPr sz="1200"/>
            </a:lvl1pPr>
          </a:lstStyle>
          <a:p>
            <a:fld id="{C6A25B06-FF52-47E7-83FA-2C98BDC643FB}" type="datetimeFigureOut">
              <a:rPr lang="en-US" smtClean="0"/>
              <a:pPr/>
              <a:t>2/1/2011</a:t>
            </a:fld>
            <a:endParaRPr lang="en-US"/>
          </a:p>
        </p:txBody>
      </p:sp>
      <p:sp>
        <p:nvSpPr>
          <p:cNvPr id="4" name="Slide Image Placeholder 3"/>
          <p:cNvSpPr>
            <a:spLocks noGrp="1" noRot="1" noChangeAspect="1"/>
          </p:cNvSpPr>
          <p:nvPr>
            <p:ph type="sldImg" idx="2"/>
          </p:nvPr>
        </p:nvSpPr>
        <p:spPr>
          <a:xfrm>
            <a:off x="917575" y="744538"/>
            <a:ext cx="4959350" cy="371951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11700"/>
            <a:ext cx="5435600" cy="44624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1813"/>
            <a:ext cx="2944813" cy="4953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8100" y="9421813"/>
            <a:ext cx="2944813" cy="495300"/>
          </a:xfrm>
          <a:prstGeom prst="rect">
            <a:avLst/>
          </a:prstGeom>
        </p:spPr>
        <p:txBody>
          <a:bodyPr vert="horz" lIns="91440" tIns="45720" rIns="91440" bIns="45720" rtlCol="0" anchor="b"/>
          <a:lstStyle>
            <a:lvl1pPr algn="r">
              <a:defRPr sz="1200"/>
            </a:lvl1pPr>
          </a:lstStyle>
          <a:p>
            <a:fld id="{957B8A75-9A48-48E2-B1BF-0E09D33A1DB2}" type="slidenum">
              <a:rPr lang="en-US" smtClean="0"/>
              <a:pPr/>
              <a:t>‹Nr.›</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957B8A75-9A48-48E2-B1BF-0E09D33A1DB2}"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dirty="0" smtClean="0">
                <a:solidFill>
                  <a:schemeClr val="tx1"/>
                </a:solidFill>
              </a:rPr>
              <a:t>Shift from the codebook centric / variable centric model to capturing the lifecycle of data</a:t>
            </a:r>
            <a:endParaRPr lang="en-US" dirty="0"/>
          </a:p>
        </p:txBody>
      </p:sp>
      <p:sp>
        <p:nvSpPr>
          <p:cNvPr id="4" name="Slide Number Placeholder 3"/>
          <p:cNvSpPr>
            <a:spLocks noGrp="1"/>
          </p:cNvSpPr>
          <p:nvPr>
            <p:ph type="sldNum" sz="quarter" idx="10"/>
          </p:nvPr>
        </p:nvSpPr>
        <p:spPr/>
        <p:txBody>
          <a:bodyPr/>
          <a:lstStyle/>
          <a:p>
            <a:fld id="{957B8A75-9A48-48E2-B1BF-0E09D33A1DB2}" type="slidenum">
              <a:rPr lang="en-US" smtClean="0"/>
              <a:pPr/>
              <a:t>24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1BA50D42-C9CD-4801-B293-61D1F53EC57E}" type="datetimeFigureOut">
              <a:rPr lang="de-DE" smtClean="0"/>
              <a:pPr/>
              <a:t>01.02.2011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BA50D42-C9CD-4801-B293-61D1F53EC57E}" type="datetimeFigureOut">
              <a:rPr lang="de-DE" smtClean="0"/>
              <a:pPr/>
              <a:t>01.02.2011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 durch Klicken hinzufügen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BA50D42-C9CD-4801-B293-61D1F53EC57E}" type="datetimeFigureOut">
              <a:rPr lang="de-DE" smtClean="0"/>
              <a:pPr/>
              <a:t>01.02.2011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BA50D42-C9CD-4801-B293-61D1F53EC57E}" type="datetimeFigureOut">
              <a:rPr lang="de-DE" smtClean="0"/>
              <a:pPr/>
              <a:t>01.02.2011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1BA50D42-C9CD-4801-B293-61D1F53EC57E}" type="datetimeFigureOut">
              <a:rPr lang="de-DE" smtClean="0"/>
              <a:pPr/>
              <a:t>01.02.2011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1BA50D42-C9CD-4801-B293-61D1F53EC57E}" type="datetimeFigureOut">
              <a:rPr lang="de-DE" smtClean="0"/>
              <a:pPr/>
              <a:t>01.02.2011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1BA50D42-C9CD-4801-B293-61D1F53EC57E}" type="datetimeFigureOut">
              <a:rPr lang="de-DE" smtClean="0"/>
              <a:pPr/>
              <a:t>01.02.2011</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6C6AE60A-B69C-4790-82F7-3882EDF23186}"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1BA50D42-C9CD-4801-B293-61D1F53EC57E}" type="datetimeFigureOut">
              <a:rPr lang="de-DE" smtClean="0"/>
              <a:pPr/>
              <a:t>01.02.2011</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6C6AE60A-B69C-4790-82F7-3882EDF23186}"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1BA50D42-C9CD-4801-B293-61D1F53EC57E}" type="datetimeFigureOut">
              <a:rPr lang="de-DE" smtClean="0"/>
              <a:pPr/>
              <a:t>01.02.2011</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6C6AE60A-B69C-4790-82F7-3882EDF23186}"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1BA50D42-C9CD-4801-B293-61D1F53EC57E}" type="datetimeFigureOut">
              <a:rPr lang="de-DE" smtClean="0"/>
              <a:pPr/>
              <a:t>01.02.2011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1BA50D42-C9CD-4801-B293-61D1F53EC57E}" type="datetimeFigureOut">
              <a:rPr lang="de-DE" smtClean="0"/>
              <a:pPr/>
              <a:t>01.02.2011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A50D42-C9CD-4801-B293-61D1F53EC57E}" type="datetimeFigureOut">
              <a:rPr lang="de-DE" smtClean="0"/>
              <a:pPr/>
              <a:t>01.02.2011</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6AE60A-B69C-4790-82F7-3882EDF23186}"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56793"/>
            <a:ext cx="7772400" cy="2043658"/>
          </a:xfrm>
        </p:spPr>
        <p:txBody>
          <a:bodyPr>
            <a:normAutofit fontScale="90000"/>
          </a:bodyPr>
          <a:lstStyle/>
          <a:p>
            <a:r>
              <a:rPr lang="en-US" dirty="0" smtClean="0"/>
              <a:t>DDI URN</a:t>
            </a:r>
            <a:br>
              <a:rPr lang="en-US" dirty="0" smtClean="0"/>
            </a:br>
            <a:r>
              <a:rPr lang="en-US" dirty="0" smtClean="0"/>
              <a:t>Enabling identification and reuse of DDI metadata</a:t>
            </a:r>
            <a:endParaRPr lang="en-US" dirty="0"/>
          </a:p>
        </p:txBody>
      </p:sp>
      <p:sp>
        <p:nvSpPr>
          <p:cNvPr id="3" name="Subtitle 2"/>
          <p:cNvSpPr>
            <a:spLocks noGrp="1"/>
          </p:cNvSpPr>
          <p:nvPr>
            <p:ph type="subTitle" idx="1"/>
          </p:nvPr>
        </p:nvSpPr>
        <p:spPr>
          <a:xfrm>
            <a:off x="899592" y="3886200"/>
            <a:ext cx="7344816" cy="1752600"/>
          </a:xfrm>
        </p:spPr>
        <p:txBody>
          <a:bodyPr>
            <a:normAutofit fontScale="92500" lnSpcReduction="10000"/>
          </a:bodyPr>
          <a:lstStyle/>
          <a:p>
            <a:endParaRPr lang="en-US" sz="2000" dirty="0" smtClean="0"/>
          </a:p>
          <a:p>
            <a:endParaRPr lang="en-US" sz="2000" dirty="0" smtClean="0"/>
          </a:p>
          <a:p>
            <a:r>
              <a:rPr lang="en-US" sz="2000" dirty="0" smtClean="0"/>
              <a:t>IDSC of IZA/GESIS/</a:t>
            </a:r>
            <a:r>
              <a:rPr lang="en-US" sz="2000" dirty="0" err="1" smtClean="0"/>
              <a:t>RatSWD</a:t>
            </a:r>
            <a:r>
              <a:rPr lang="en-US" sz="2000" dirty="0" smtClean="0"/>
              <a:t>  Workshop:</a:t>
            </a:r>
          </a:p>
          <a:p>
            <a:r>
              <a:rPr lang="en-US" sz="2000" dirty="0" smtClean="0"/>
              <a:t>Persistent Identifiers for the Social Sciences</a:t>
            </a:r>
          </a:p>
          <a:p>
            <a:r>
              <a:rPr lang="en-US" sz="2000" dirty="0" smtClean="0"/>
              <a:t>Joachim </a:t>
            </a:r>
            <a:r>
              <a:rPr lang="en-US" sz="2000" dirty="0" err="1" smtClean="0"/>
              <a:t>Wackerow</a:t>
            </a:r>
            <a:r>
              <a:rPr lang="en-US" sz="2000" dirty="0" smtClean="0"/>
              <a:t> - GESIS – Leibniz Institute for the Social Sciences</a:t>
            </a:r>
            <a:endParaRPr lang="en-US" sz="2000" dirty="0"/>
          </a:p>
        </p:txBody>
      </p:sp>
      <p:pic>
        <p:nvPicPr>
          <p:cNvPr id="4" name="Picture 3" descr="ddi-logo-tagline1.png"/>
          <p:cNvPicPr>
            <a:picLocks noChangeAspect="1"/>
          </p:cNvPicPr>
          <p:nvPr/>
        </p:nvPicPr>
        <p:blipFill>
          <a:blip r:embed="rId3" cstate="print"/>
          <a:stretch>
            <a:fillRect/>
          </a:stretch>
        </p:blipFill>
        <p:spPr>
          <a:xfrm>
            <a:off x="6907788" y="266214"/>
            <a:ext cx="1873467" cy="1146562"/>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Structure of DDI URN</a:t>
            </a:r>
            <a:br>
              <a:rPr lang="en-US" dirty="0" smtClean="0"/>
            </a:br>
            <a:r>
              <a:rPr lang="en-US" dirty="0" smtClean="0"/>
              <a:t>Details</a:t>
            </a:r>
            <a:endParaRPr lang="en-US" dirty="0"/>
          </a:p>
        </p:txBody>
      </p:sp>
      <p:sp>
        <p:nvSpPr>
          <p:cNvPr id="3" name="Content Placeholder 2"/>
          <p:cNvSpPr>
            <a:spLocks noGrp="1"/>
          </p:cNvSpPr>
          <p:nvPr>
            <p:ph idx="1"/>
          </p:nvPr>
        </p:nvSpPr>
        <p:spPr>
          <a:xfrm>
            <a:off x="395536" y="1628800"/>
            <a:ext cx="8352928" cy="4752528"/>
          </a:xfrm>
        </p:spPr>
        <p:txBody>
          <a:bodyPr>
            <a:normAutofit fontScale="92500"/>
          </a:bodyPr>
          <a:lstStyle/>
          <a:p>
            <a:pPr>
              <a:buNone/>
            </a:pPr>
            <a:r>
              <a:rPr lang="en-US" sz="3600" b="1" dirty="0" smtClean="0"/>
              <a:t>agency-id</a:t>
            </a:r>
          </a:p>
          <a:p>
            <a:r>
              <a:rPr lang="en-US" sz="3600" dirty="0" smtClean="0"/>
              <a:t>Composition of country code, agency identifier and optional sub-agency identifier</a:t>
            </a:r>
            <a:endParaRPr lang="en-US" sz="3600" b="1" dirty="0" smtClean="0"/>
          </a:p>
          <a:p>
            <a:pPr>
              <a:buNone/>
            </a:pPr>
            <a:r>
              <a:rPr lang="en-US" sz="3600" b="1" dirty="0" smtClean="0"/>
              <a:t>compound-object-id</a:t>
            </a:r>
          </a:p>
          <a:p>
            <a:r>
              <a:rPr lang="en-US" sz="3600" b="1" dirty="0" err="1" smtClean="0"/>
              <a:t>ddi</a:t>
            </a:r>
            <a:r>
              <a:rPr lang="en-US" sz="3600" b="1" dirty="0" smtClean="0"/>
              <a:t>-object-</a:t>
            </a:r>
            <a:r>
              <a:rPr lang="en-US" sz="3600" b="1" dirty="0" err="1" smtClean="0"/>
              <a:t>name:object</a:t>
            </a:r>
            <a:r>
              <a:rPr lang="en-US" sz="3600" b="1" dirty="0" smtClean="0"/>
              <a:t>-</a:t>
            </a:r>
            <a:r>
              <a:rPr lang="en-US" sz="3600" b="1" dirty="0" err="1" smtClean="0"/>
              <a:t>id:object</a:t>
            </a:r>
            <a:r>
              <a:rPr lang="en-US" sz="3600" b="1" dirty="0" smtClean="0"/>
              <a:t>-version</a:t>
            </a:r>
          </a:p>
          <a:p>
            <a:pPr lvl="1"/>
            <a:r>
              <a:rPr lang="en-US" b="1" dirty="0" err="1" smtClean="0"/>
              <a:t>ddi</a:t>
            </a:r>
            <a:r>
              <a:rPr lang="en-US" b="1" dirty="0" smtClean="0"/>
              <a:t>-object-name</a:t>
            </a:r>
            <a:r>
              <a:rPr lang="en-US" dirty="0" smtClean="0"/>
              <a:t> – valid name of identifiable object according to the DDI specification</a:t>
            </a:r>
          </a:p>
          <a:p>
            <a:pPr lvl="1"/>
            <a:r>
              <a:rPr lang="en-US" b="1" dirty="0" smtClean="0"/>
              <a:t>object-id</a:t>
            </a:r>
            <a:r>
              <a:rPr lang="en-US" dirty="0" smtClean="0"/>
              <a:t> - identifier within local scope</a:t>
            </a:r>
          </a:p>
          <a:p>
            <a:pPr lvl="1"/>
            <a:r>
              <a:rPr lang="en-US" b="1" dirty="0" smtClean="0"/>
              <a:t>object-version</a:t>
            </a:r>
            <a:r>
              <a:rPr lang="en-US" dirty="0" smtClean="0"/>
              <a:t> – hierarchical version number</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Compliance of DDI URN</a:t>
            </a:r>
            <a:endParaRPr lang="en-US" dirty="0"/>
          </a:p>
        </p:txBody>
      </p:sp>
      <p:sp>
        <p:nvSpPr>
          <p:cNvPr id="3" name="Content Placeholder 2"/>
          <p:cNvSpPr>
            <a:spLocks noGrp="1"/>
          </p:cNvSpPr>
          <p:nvPr>
            <p:ph idx="1"/>
          </p:nvPr>
        </p:nvSpPr>
        <p:spPr/>
        <p:txBody>
          <a:bodyPr/>
          <a:lstStyle/>
          <a:p>
            <a:pPr lvl="0"/>
            <a:r>
              <a:rPr lang="en-US" dirty="0" smtClean="0"/>
              <a:t>Compliant to related IETF RFCs</a:t>
            </a:r>
          </a:p>
          <a:p>
            <a:pPr lvl="0"/>
            <a:r>
              <a:rPr lang="en-US" dirty="0" smtClean="0"/>
              <a:t>Compliant to ISO/IEC 11179 (standard for representing metadata for an organization in a metadata registry)</a:t>
            </a:r>
          </a:p>
          <a:p>
            <a:pPr lvl="1"/>
            <a:r>
              <a:rPr lang="en-US" dirty="0" smtClean="0"/>
              <a:t>The combination of registration authority identifier, data identifier, and version identifier constitutes a unique identification of an administered item.</a:t>
            </a:r>
          </a:p>
          <a:p>
            <a:pPr lvl="1"/>
            <a:endParaRPr lang="de-DE"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DDI question scheme identified by "lp239" with the version "2.1" of the DDI agency "</a:t>
            </a:r>
            <a:r>
              <a:rPr lang="en-US" dirty="0" err="1" smtClean="0"/>
              <a:t>mpc</a:t>
            </a:r>
            <a:r>
              <a:rPr lang="en-US" dirty="0" smtClean="0"/>
              <a:t>" (Minnesota Population Center) located in the United States.</a:t>
            </a:r>
            <a:endParaRPr lang="de-DE" dirty="0" smtClean="0"/>
          </a:p>
          <a:p>
            <a:endParaRPr lang="en-US" dirty="0" smtClean="0"/>
          </a:p>
          <a:p>
            <a:endParaRPr lang="en-US" dirty="0"/>
          </a:p>
        </p:txBody>
      </p:sp>
      <p:sp>
        <p:nvSpPr>
          <p:cNvPr id="2" name="Title 1"/>
          <p:cNvSpPr>
            <a:spLocks noGrp="1"/>
          </p:cNvSpPr>
          <p:nvPr>
            <p:ph type="title"/>
          </p:nvPr>
        </p:nvSpPr>
        <p:spPr/>
        <p:txBody>
          <a:bodyPr/>
          <a:lstStyle/>
          <a:p>
            <a:r>
              <a:rPr lang="en-US" dirty="0" smtClean="0"/>
              <a:t>DDI URN Example</a:t>
            </a:r>
            <a:endParaRPr lang="en-US" dirty="0"/>
          </a:p>
        </p:txBody>
      </p:sp>
      <p:sp>
        <p:nvSpPr>
          <p:cNvPr id="4" name="TextBox 3"/>
          <p:cNvSpPr txBox="1"/>
          <p:nvPr/>
        </p:nvSpPr>
        <p:spPr>
          <a:xfrm>
            <a:off x="467544" y="4983559"/>
            <a:ext cx="3024336" cy="461665"/>
          </a:xfrm>
          <a:prstGeom prst="rect">
            <a:avLst/>
          </a:prstGeom>
          <a:noFill/>
        </p:spPr>
        <p:txBody>
          <a:bodyPr wrap="square" rtlCol="0">
            <a:spAutoFit/>
          </a:bodyPr>
          <a:lstStyle/>
          <a:p>
            <a:pPr algn="ctr"/>
            <a:r>
              <a:rPr lang="en-US" sz="2400" dirty="0" smtClean="0"/>
              <a:t>URN namespace DDI</a:t>
            </a:r>
            <a:endParaRPr lang="en-US" sz="2400" dirty="0"/>
          </a:p>
        </p:txBody>
      </p:sp>
      <p:sp>
        <p:nvSpPr>
          <p:cNvPr id="5" name="TextBox 4"/>
          <p:cNvSpPr txBox="1"/>
          <p:nvPr/>
        </p:nvSpPr>
        <p:spPr>
          <a:xfrm>
            <a:off x="467544" y="3894728"/>
            <a:ext cx="1688283" cy="523220"/>
          </a:xfrm>
          <a:prstGeom prst="rect">
            <a:avLst/>
          </a:prstGeom>
          <a:noFill/>
        </p:spPr>
        <p:txBody>
          <a:bodyPr wrap="none" rtlCol="0">
            <a:spAutoFit/>
          </a:bodyPr>
          <a:lstStyle/>
          <a:p>
            <a:pPr algn="ctr"/>
            <a:r>
              <a:rPr lang="en-US" sz="2800" b="1" dirty="0" err="1" smtClean="0">
                <a:latin typeface="Courier New" pitchFamily="49" charset="0"/>
                <a:cs typeface="Courier New" pitchFamily="49" charset="0"/>
              </a:rPr>
              <a:t>urn:ddi</a:t>
            </a:r>
            <a:endParaRPr lang="en-US" sz="2800" b="1" dirty="0">
              <a:latin typeface="Courier New" pitchFamily="49" charset="0"/>
              <a:cs typeface="Courier New" pitchFamily="49" charset="0"/>
            </a:endParaRPr>
          </a:p>
        </p:txBody>
      </p:sp>
      <p:sp>
        <p:nvSpPr>
          <p:cNvPr id="6" name="TextBox 5"/>
          <p:cNvSpPr txBox="1"/>
          <p:nvPr/>
        </p:nvSpPr>
        <p:spPr>
          <a:xfrm>
            <a:off x="2073164" y="3894728"/>
            <a:ext cx="614271" cy="523220"/>
          </a:xfrm>
          <a:prstGeom prst="rect">
            <a:avLst/>
          </a:prstGeom>
          <a:noFill/>
        </p:spPr>
        <p:txBody>
          <a:bodyPr wrap="none" rtlCol="0">
            <a:spAutoFit/>
          </a:bodyPr>
          <a:lstStyle/>
          <a:p>
            <a:pPr algn="ctr"/>
            <a:r>
              <a:rPr lang="en-US" sz="2800" b="1" dirty="0" smtClean="0">
                <a:latin typeface="Courier New" pitchFamily="49" charset="0"/>
                <a:cs typeface="Courier New" pitchFamily="49" charset="0"/>
              </a:rPr>
              <a:t>us</a:t>
            </a:r>
            <a:endParaRPr lang="en-US" sz="2800" b="1" dirty="0">
              <a:latin typeface="Courier New" pitchFamily="49" charset="0"/>
              <a:cs typeface="Courier New" pitchFamily="49" charset="0"/>
            </a:endParaRPr>
          </a:p>
        </p:txBody>
      </p:sp>
      <p:sp>
        <p:nvSpPr>
          <p:cNvPr id="7" name="TextBox 6"/>
          <p:cNvSpPr txBox="1"/>
          <p:nvPr/>
        </p:nvSpPr>
        <p:spPr>
          <a:xfrm>
            <a:off x="2615427" y="3894728"/>
            <a:ext cx="829073" cy="523220"/>
          </a:xfrm>
          <a:prstGeom prst="rect">
            <a:avLst/>
          </a:prstGeom>
          <a:noFill/>
        </p:spPr>
        <p:txBody>
          <a:bodyPr wrap="none" rtlCol="0">
            <a:spAutoFit/>
          </a:bodyPr>
          <a:lstStyle/>
          <a:p>
            <a:pPr algn="ctr"/>
            <a:r>
              <a:rPr lang="en-US" sz="2800" b="1" dirty="0" err="1" smtClean="0">
                <a:latin typeface="Courier New" pitchFamily="49" charset="0"/>
                <a:cs typeface="Courier New" pitchFamily="49" charset="0"/>
              </a:rPr>
              <a:t>mpc</a:t>
            </a:r>
            <a:endParaRPr lang="en-US" sz="2800" b="1" dirty="0">
              <a:latin typeface="Courier New" pitchFamily="49" charset="0"/>
              <a:cs typeface="Courier New" pitchFamily="49" charset="0"/>
            </a:endParaRPr>
          </a:p>
        </p:txBody>
      </p:sp>
      <p:sp>
        <p:nvSpPr>
          <p:cNvPr id="8" name="TextBox 7"/>
          <p:cNvSpPr txBox="1"/>
          <p:nvPr/>
        </p:nvSpPr>
        <p:spPr>
          <a:xfrm>
            <a:off x="3396325" y="3894728"/>
            <a:ext cx="3191899" cy="523220"/>
          </a:xfrm>
          <a:prstGeom prst="rect">
            <a:avLst/>
          </a:prstGeom>
          <a:noFill/>
        </p:spPr>
        <p:txBody>
          <a:bodyPr wrap="none" rtlCol="0">
            <a:spAutoFit/>
          </a:bodyPr>
          <a:lstStyle/>
          <a:p>
            <a:pPr algn="ctr"/>
            <a:r>
              <a:rPr lang="en-US" sz="2800" b="1" dirty="0" err="1" smtClean="0">
                <a:latin typeface="Courier New" pitchFamily="49" charset="0"/>
                <a:cs typeface="Courier New" pitchFamily="49" charset="0"/>
              </a:rPr>
              <a:t>QuestionScheme</a:t>
            </a:r>
            <a:endParaRPr lang="en-US" sz="2800" b="1" dirty="0">
              <a:latin typeface="Courier New" pitchFamily="49" charset="0"/>
              <a:cs typeface="Courier New" pitchFamily="49" charset="0"/>
            </a:endParaRPr>
          </a:p>
        </p:txBody>
      </p:sp>
      <p:sp>
        <p:nvSpPr>
          <p:cNvPr id="9" name="TextBox 8"/>
          <p:cNvSpPr txBox="1"/>
          <p:nvPr/>
        </p:nvSpPr>
        <p:spPr>
          <a:xfrm>
            <a:off x="6553682" y="3894728"/>
            <a:ext cx="1258678" cy="523220"/>
          </a:xfrm>
          <a:prstGeom prst="rect">
            <a:avLst/>
          </a:prstGeom>
          <a:noFill/>
        </p:spPr>
        <p:txBody>
          <a:bodyPr wrap="none" rtlCol="0">
            <a:spAutoFit/>
          </a:bodyPr>
          <a:lstStyle/>
          <a:p>
            <a:pPr algn="ctr"/>
            <a:r>
              <a:rPr lang="en-US" sz="2800" b="1" dirty="0" smtClean="0">
                <a:latin typeface="Courier New" pitchFamily="49" charset="0"/>
                <a:cs typeface="Courier New" pitchFamily="49" charset="0"/>
              </a:rPr>
              <a:t>lp239</a:t>
            </a:r>
            <a:endParaRPr lang="en-US" sz="2800" b="1" dirty="0">
              <a:latin typeface="Courier New" pitchFamily="49" charset="0"/>
              <a:cs typeface="Courier New" pitchFamily="49" charset="0"/>
            </a:endParaRPr>
          </a:p>
        </p:txBody>
      </p:sp>
      <p:sp>
        <p:nvSpPr>
          <p:cNvPr id="10" name="TextBox 9"/>
          <p:cNvSpPr txBox="1"/>
          <p:nvPr/>
        </p:nvSpPr>
        <p:spPr>
          <a:xfrm>
            <a:off x="7740352" y="3894728"/>
            <a:ext cx="829073" cy="523220"/>
          </a:xfrm>
          <a:prstGeom prst="rect">
            <a:avLst/>
          </a:prstGeom>
          <a:noFill/>
        </p:spPr>
        <p:txBody>
          <a:bodyPr wrap="none" rtlCol="0">
            <a:spAutoFit/>
          </a:bodyPr>
          <a:lstStyle/>
          <a:p>
            <a:pPr algn="ctr"/>
            <a:r>
              <a:rPr lang="en-US" sz="2800" b="1" dirty="0" smtClean="0">
                <a:latin typeface="Courier New" pitchFamily="49" charset="0"/>
                <a:cs typeface="Courier New" pitchFamily="49" charset="0"/>
              </a:rPr>
              <a:t>2.1</a:t>
            </a:r>
            <a:endParaRPr lang="en-US" sz="2800" b="1" dirty="0">
              <a:latin typeface="Courier New" pitchFamily="49" charset="0"/>
              <a:cs typeface="Courier New" pitchFamily="49" charset="0"/>
            </a:endParaRPr>
          </a:p>
        </p:txBody>
      </p:sp>
      <p:sp>
        <p:nvSpPr>
          <p:cNvPr id="11" name="TextBox 10"/>
          <p:cNvSpPr txBox="1"/>
          <p:nvPr/>
        </p:nvSpPr>
        <p:spPr>
          <a:xfrm>
            <a:off x="7556908" y="3894728"/>
            <a:ext cx="399468" cy="523220"/>
          </a:xfrm>
          <a:prstGeom prst="rect">
            <a:avLst/>
          </a:prstGeom>
          <a:noFill/>
        </p:spPr>
        <p:txBody>
          <a:bodyPr wrap="none" rtlCol="0">
            <a:spAutoFit/>
          </a:bodyPr>
          <a:lstStyle/>
          <a:p>
            <a:pPr algn="ctr"/>
            <a:r>
              <a:rPr lang="en-US" sz="2800" b="1" dirty="0" smtClean="0">
                <a:latin typeface="Courier New" pitchFamily="49" charset="0"/>
                <a:cs typeface="Courier New" pitchFamily="49" charset="0"/>
              </a:rPr>
              <a:t>:</a:t>
            </a:r>
            <a:endParaRPr lang="en-US" sz="2800" b="1" dirty="0">
              <a:latin typeface="Courier New" pitchFamily="49" charset="0"/>
              <a:cs typeface="Courier New" pitchFamily="49" charset="0"/>
            </a:endParaRPr>
          </a:p>
        </p:txBody>
      </p:sp>
      <p:sp>
        <p:nvSpPr>
          <p:cNvPr id="12" name="TextBox 11"/>
          <p:cNvSpPr txBox="1"/>
          <p:nvPr/>
        </p:nvSpPr>
        <p:spPr>
          <a:xfrm>
            <a:off x="1907704" y="3894728"/>
            <a:ext cx="399468" cy="523220"/>
          </a:xfrm>
          <a:prstGeom prst="rect">
            <a:avLst/>
          </a:prstGeom>
          <a:noFill/>
        </p:spPr>
        <p:txBody>
          <a:bodyPr wrap="none" rtlCol="0">
            <a:spAutoFit/>
          </a:bodyPr>
          <a:lstStyle/>
          <a:p>
            <a:pPr algn="ctr"/>
            <a:r>
              <a:rPr lang="en-US" sz="2800" b="1" dirty="0" smtClean="0">
                <a:latin typeface="Courier New" pitchFamily="49" charset="0"/>
                <a:cs typeface="Courier New" pitchFamily="49" charset="0"/>
              </a:rPr>
              <a:t>:</a:t>
            </a:r>
            <a:endParaRPr lang="en-US" sz="2800" b="1" dirty="0">
              <a:latin typeface="Courier New" pitchFamily="49" charset="0"/>
              <a:cs typeface="Courier New" pitchFamily="49" charset="0"/>
            </a:endParaRPr>
          </a:p>
        </p:txBody>
      </p:sp>
      <p:sp>
        <p:nvSpPr>
          <p:cNvPr id="13" name="TextBox 12"/>
          <p:cNvSpPr txBox="1"/>
          <p:nvPr/>
        </p:nvSpPr>
        <p:spPr>
          <a:xfrm>
            <a:off x="6372200" y="3894728"/>
            <a:ext cx="399468" cy="523220"/>
          </a:xfrm>
          <a:prstGeom prst="rect">
            <a:avLst/>
          </a:prstGeom>
          <a:noFill/>
        </p:spPr>
        <p:txBody>
          <a:bodyPr wrap="none" rtlCol="0">
            <a:spAutoFit/>
          </a:bodyPr>
          <a:lstStyle/>
          <a:p>
            <a:pPr algn="ctr"/>
            <a:r>
              <a:rPr lang="en-US" sz="2800" b="1" dirty="0" smtClean="0">
                <a:latin typeface="Courier New" pitchFamily="49" charset="0"/>
                <a:cs typeface="Courier New" pitchFamily="49" charset="0"/>
              </a:rPr>
              <a:t>:</a:t>
            </a:r>
            <a:endParaRPr lang="en-US" sz="2800" b="1" dirty="0">
              <a:latin typeface="Courier New" pitchFamily="49" charset="0"/>
              <a:cs typeface="Courier New" pitchFamily="49" charset="0"/>
            </a:endParaRPr>
          </a:p>
        </p:txBody>
      </p:sp>
      <p:sp>
        <p:nvSpPr>
          <p:cNvPr id="14" name="TextBox 13"/>
          <p:cNvSpPr txBox="1"/>
          <p:nvPr/>
        </p:nvSpPr>
        <p:spPr>
          <a:xfrm>
            <a:off x="2431983" y="3894728"/>
            <a:ext cx="399468" cy="523220"/>
          </a:xfrm>
          <a:prstGeom prst="rect">
            <a:avLst/>
          </a:prstGeom>
          <a:noFill/>
        </p:spPr>
        <p:txBody>
          <a:bodyPr wrap="none" rtlCol="0">
            <a:spAutoFit/>
          </a:bodyPr>
          <a:lstStyle/>
          <a:p>
            <a:pPr algn="ctr"/>
            <a:r>
              <a:rPr lang="en-US" sz="2800" b="1" dirty="0" smtClean="0">
                <a:latin typeface="Courier New" pitchFamily="49" charset="0"/>
                <a:cs typeface="Courier New" pitchFamily="49" charset="0"/>
              </a:rPr>
              <a:t>.</a:t>
            </a:r>
            <a:endParaRPr lang="en-US" sz="2800" b="1" dirty="0">
              <a:latin typeface="Courier New" pitchFamily="49" charset="0"/>
              <a:cs typeface="Courier New" pitchFamily="49" charset="0"/>
            </a:endParaRPr>
          </a:p>
        </p:txBody>
      </p:sp>
      <p:sp>
        <p:nvSpPr>
          <p:cNvPr id="15" name="TextBox 14"/>
          <p:cNvSpPr txBox="1"/>
          <p:nvPr/>
        </p:nvSpPr>
        <p:spPr>
          <a:xfrm>
            <a:off x="3236428" y="3894728"/>
            <a:ext cx="399468" cy="523220"/>
          </a:xfrm>
          <a:prstGeom prst="rect">
            <a:avLst/>
          </a:prstGeom>
          <a:noFill/>
        </p:spPr>
        <p:txBody>
          <a:bodyPr wrap="none" rtlCol="0">
            <a:spAutoFit/>
          </a:bodyPr>
          <a:lstStyle/>
          <a:p>
            <a:pPr algn="ctr"/>
            <a:r>
              <a:rPr lang="en-US" sz="2800" b="1" dirty="0" smtClean="0">
                <a:latin typeface="Courier New" pitchFamily="49" charset="0"/>
                <a:cs typeface="Courier New" pitchFamily="49" charset="0"/>
              </a:rPr>
              <a:t>:</a:t>
            </a:r>
            <a:endParaRPr lang="en-US" sz="2800" b="1" dirty="0">
              <a:latin typeface="Courier New" pitchFamily="49" charset="0"/>
              <a:cs typeface="Courier New" pitchFamily="49" charset="0"/>
            </a:endParaRPr>
          </a:p>
        </p:txBody>
      </p:sp>
      <p:cxnSp>
        <p:nvCxnSpPr>
          <p:cNvPr id="18" name="Straight Arrow Connector 17"/>
          <p:cNvCxnSpPr>
            <a:stCxn id="4" idx="0"/>
          </p:cNvCxnSpPr>
          <p:nvPr/>
        </p:nvCxnSpPr>
        <p:spPr>
          <a:xfrm rot="16200000" flipV="1">
            <a:off x="1562473" y="4566320"/>
            <a:ext cx="618455" cy="216024"/>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P spid="13" grpId="0"/>
      <p:bldP spid="14" grpId="0"/>
      <p:bldP spid="1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Open Assignment and Use of Identifiers</a:t>
            </a:r>
            <a:endParaRPr lang="en-US" dirty="0"/>
          </a:p>
        </p:txBody>
      </p:sp>
      <p:sp>
        <p:nvSpPr>
          <p:cNvPr id="3" name="Content Placeholder 2"/>
          <p:cNvSpPr>
            <a:spLocks noGrp="1"/>
          </p:cNvSpPr>
          <p:nvPr>
            <p:ph idx="1"/>
          </p:nvPr>
        </p:nvSpPr>
        <p:spPr/>
        <p:txBody>
          <a:bodyPr>
            <a:normAutofit lnSpcReduction="10000"/>
          </a:bodyPr>
          <a:lstStyle/>
          <a:p>
            <a:r>
              <a:rPr lang="en-US" dirty="0" smtClean="0"/>
              <a:t>DDI agency identifiers can be registered at the DDI Alliance </a:t>
            </a:r>
            <a:r>
              <a:rPr lang="en-US" sz="2400" dirty="0" smtClean="0"/>
              <a:t>(membership-based institution which develops the DDI specification)</a:t>
            </a:r>
            <a:r>
              <a:rPr lang="en-US" dirty="0" smtClean="0"/>
              <a:t>. The DDI Alliance will maintain a registry of the assigned values for the DDI agency identifier</a:t>
            </a:r>
          </a:p>
          <a:p>
            <a:r>
              <a:rPr lang="en-US" dirty="0" smtClean="0"/>
              <a:t>Assignment of URNs for objects of a DDI agency and sub-agencies of a DDI agency in the requested namespace will be managed by the respective DDI agency.</a:t>
            </a:r>
            <a:endParaRPr lang="de-DE"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Identifier Uniqueness Considerations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Assignment of identifiers for DDI agencies in the requested namespace will be managed by the DDI Alliance, which will ensure that the assigned DDI agency identifiers are consistent with the directives for unique identification of DDI agencies.</a:t>
            </a:r>
            <a:endParaRPr lang="de-DE" dirty="0" smtClean="0"/>
          </a:p>
          <a:p>
            <a:r>
              <a:rPr lang="en-US" dirty="0" smtClean="0"/>
              <a:t>Assignment of URNs for objects of a DDI agency in the requested namespace will be managed by the respective DDI agency, which will ensure that the assigned URNs are unique for scope of the agency.</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Resolution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Resolution of DDI URNs to physical location required</a:t>
            </a:r>
          </a:p>
          <a:p>
            <a:pPr lvl="1"/>
            <a:r>
              <a:rPr lang="en-US" dirty="0" smtClean="0"/>
              <a:t>For Example: look-up of resource by programs</a:t>
            </a:r>
          </a:p>
          <a:p>
            <a:r>
              <a:rPr lang="en-US" dirty="0" smtClean="0"/>
              <a:t>Service discovery system for identifying available services connected to DDI agencies</a:t>
            </a:r>
          </a:p>
          <a:p>
            <a:pPr lvl="1"/>
            <a:r>
              <a:rPr lang="en-US" dirty="0" smtClean="0"/>
              <a:t>More flexible than the approach URN → URL → resource</a:t>
            </a:r>
          </a:p>
          <a:p>
            <a:r>
              <a:rPr lang="en-US" dirty="0" smtClean="0"/>
              <a:t>Using existing infrastructure, the Internet Domain Name System (DNS)</a:t>
            </a:r>
          </a:p>
          <a:p>
            <a:pPr lvl="1"/>
            <a:r>
              <a:rPr lang="en-US" dirty="0" smtClean="0"/>
              <a:t>Existing, well maintained infrastructure</a:t>
            </a:r>
          </a:p>
          <a:p>
            <a:pPr lvl="1"/>
            <a:r>
              <a:rPr lang="en-US" dirty="0" smtClean="0"/>
              <a:t>DNS can be used for URN resolution with additional preparation steps</a:t>
            </a:r>
          </a:p>
          <a:p>
            <a:pPr lvl="1"/>
            <a:r>
              <a:rPr lang="en-US" dirty="0" smtClean="0"/>
              <a:t>No out-of-the-box resolution for URNs available</a:t>
            </a:r>
          </a:p>
          <a:p>
            <a:r>
              <a:rPr lang="en-US" dirty="0" smtClean="0"/>
              <a:t>Resolution is according to Dynamic Delegation Discovery System (DDDS)</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Domain Name System (DNS)</a:t>
            </a:r>
            <a:endParaRPr lang="de-DE" dirty="0"/>
          </a:p>
        </p:txBody>
      </p:sp>
      <p:sp>
        <p:nvSpPr>
          <p:cNvPr id="3" name="Inhaltsplatzhalter 2"/>
          <p:cNvSpPr>
            <a:spLocks noGrp="1"/>
          </p:cNvSpPr>
          <p:nvPr>
            <p:ph idx="1"/>
          </p:nvPr>
        </p:nvSpPr>
        <p:spPr/>
        <p:txBody>
          <a:bodyPr>
            <a:normAutofit lnSpcReduction="10000"/>
          </a:bodyPr>
          <a:lstStyle/>
          <a:p>
            <a:r>
              <a:rPr lang="en-US" dirty="0" smtClean="0"/>
              <a:t>Hierarchical naming system built on a distributed database for computers, services, or any resource connected to the Internet.</a:t>
            </a:r>
          </a:p>
          <a:p>
            <a:r>
              <a:rPr lang="en-US" dirty="0" smtClean="0"/>
              <a:t>It serves as the “phone book” for the Internet by translating human-friendly computer hostnames into IP addresses</a:t>
            </a:r>
          </a:p>
          <a:p>
            <a:r>
              <a:rPr lang="en-US" dirty="0" smtClean="0"/>
              <a:t>It associates various information with domain names assigned to each of the participating entities.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Dynamic Delegation Discovery System (DDDS)</a:t>
            </a:r>
            <a:endParaRPr lang="en-US" dirty="0"/>
          </a:p>
        </p:txBody>
      </p:sp>
      <p:sp>
        <p:nvSpPr>
          <p:cNvPr id="3" name="Content Placeholder 2"/>
          <p:cNvSpPr>
            <a:spLocks noGrp="1"/>
          </p:cNvSpPr>
          <p:nvPr>
            <p:ph idx="1"/>
          </p:nvPr>
        </p:nvSpPr>
        <p:spPr>
          <a:xfrm>
            <a:off x="457200" y="1600200"/>
            <a:ext cx="8229600" cy="4781128"/>
          </a:xfrm>
        </p:spPr>
        <p:txBody>
          <a:bodyPr>
            <a:normAutofit fontScale="92500" lnSpcReduction="10000"/>
          </a:bodyPr>
          <a:lstStyle/>
          <a:p>
            <a:pPr lvl="0"/>
            <a:r>
              <a:rPr lang="en-US" dirty="0" smtClean="0"/>
              <a:t>DDDS defines a mechanism for using DNS as the database for arbitrary identifier schemes.</a:t>
            </a:r>
            <a:endParaRPr lang="de-DE" dirty="0" smtClean="0"/>
          </a:p>
          <a:p>
            <a:pPr lvl="0"/>
            <a:r>
              <a:rPr lang="en-US" dirty="0" smtClean="0"/>
              <a:t>Defined in RFCs (formal documents of the Internet Engineering Task Force (IETF))</a:t>
            </a:r>
          </a:p>
          <a:p>
            <a:pPr lvl="0"/>
            <a:r>
              <a:rPr lang="de-DE" dirty="0" smtClean="0"/>
              <a:t>Other </a:t>
            </a:r>
            <a:r>
              <a:rPr lang="de-DE" dirty="0" err="1" smtClean="0"/>
              <a:t>resolution</a:t>
            </a:r>
            <a:r>
              <a:rPr lang="de-DE" dirty="0" smtClean="0"/>
              <a:t> </a:t>
            </a:r>
            <a:r>
              <a:rPr lang="de-DE" dirty="0" err="1" smtClean="0"/>
              <a:t>systems</a:t>
            </a:r>
            <a:r>
              <a:rPr lang="de-DE" dirty="0" smtClean="0"/>
              <a:t> </a:t>
            </a:r>
            <a:r>
              <a:rPr lang="de-DE" dirty="0" err="1" smtClean="0"/>
              <a:t>using</a:t>
            </a:r>
            <a:r>
              <a:rPr lang="de-DE" dirty="0" smtClean="0"/>
              <a:t> DDDS:</a:t>
            </a:r>
          </a:p>
          <a:p>
            <a:pPr lvl="1"/>
            <a:r>
              <a:rPr lang="en-US" dirty="0" smtClean="0"/>
              <a:t>ENUM - Telephone number mapping, unifying the telephone number system of the public switched telephone network with the Internet addressing and identification name spaces.</a:t>
            </a:r>
          </a:p>
          <a:p>
            <a:pPr lvl="1"/>
            <a:r>
              <a:rPr lang="en-US" dirty="0" err="1" smtClean="0"/>
              <a:t>EPCGlobal</a:t>
            </a:r>
            <a:r>
              <a:rPr lang="en-US" dirty="0" smtClean="0"/>
              <a:t> works on a standard for RFID and the use of the Internet to share data via the </a:t>
            </a:r>
            <a:r>
              <a:rPr lang="en-US" dirty="0" err="1" smtClean="0"/>
              <a:t>EPCglobal</a:t>
            </a:r>
            <a:r>
              <a:rPr lang="en-US" dirty="0" smtClean="0"/>
              <a:t> Network.</a:t>
            </a:r>
            <a:endParaRPr lang="de-DE" dirty="0" smtClean="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DNS-based Resolution Process I</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Focusing just on the agency id</a:t>
            </a:r>
          </a:p>
          <a:p>
            <a:pPr lvl="1"/>
            <a:r>
              <a:rPr lang="en-US" dirty="0" smtClean="0"/>
              <a:t>DNS as distributed database provides information on DDI services for each DDI agency</a:t>
            </a:r>
          </a:p>
          <a:p>
            <a:r>
              <a:rPr lang="en-US" dirty="0" smtClean="0"/>
              <a:t>Application queries DNS: which services are available for DDI objects maintained by a specific agency?</a:t>
            </a:r>
          </a:p>
          <a:p>
            <a:r>
              <a:rPr lang="en-US" dirty="0" smtClean="0"/>
              <a:t>Response from DNS: list of available services for this agency</a:t>
            </a:r>
          </a:p>
          <a:p>
            <a:r>
              <a:rPr lang="en-US" dirty="0" smtClean="0"/>
              <a:t>Application selects a service (e.g. a DDI repository) and queries this service</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DNS-based Resolution Process II</a:t>
            </a:r>
            <a:endParaRPr lang="en-US" dirty="0"/>
          </a:p>
        </p:txBody>
      </p:sp>
      <p:sp>
        <p:nvSpPr>
          <p:cNvPr id="4" name="Rectangle 3"/>
          <p:cNvSpPr/>
          <p:nvPr/>
        </p:nvSpPr>
        <p:spPr>
          <a:xfrm>
            <a:off x="755576" y="1916832"/>
            <a:ext cx="3132000" cy="1080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rPr>
              <a:t>Extraction of</a:t>
            </a:r>
          </a:p>
          <a:p>
            <a:r>
              <a:rPr lang="en-US" sz="2400" dirty="0" smtClean="0">
                <a:solidFill>
                  <a:schemeClr val="tx1"/>
                </a:solidFill>
              </a:rPr>
              <a:t>DDI agency id</a:t>
            </a:r>
            <a:endParaRPr lang="en-US" sz="2400" dirty="0">
              <a:solidFill>
                <a:schemeClr val="tx1"/>
              </a:solidFill>
            </a:endParaRPr>
          </a:p>
        </p:txBody>
      </p:sp>
      <p:sp>
        <p:nvSpPr>
          <p:cNvPr id="5" name="TextBox 4"/>
          <p:cNvSpPr txBox="1"/>
          <p:nvPr/>
        </p:nvSpPr>
        <p:spPr>
          <a:xfrm>
            <a:off x="1704037" y="1268760"/>
            <a:ext cx="1224136" cy="400110"/>
          </a:xfrm>
          <a:prstGeom prst="rect">
            <a:avLst/>
          </a:prstGeom>
          <a:noFill/>
        </p:spPr>
        <p:txBody>
          <a:bodyPr wrap="square" rtlCol="0">
            <a:spAutoFit/>
          </a:bodyPr>
          <a:lstStyle/>
          <a:p>
            <a:pPr algn="ctr"/>
            <a:r>
              <a:rPr lang="en-US" sz="2000" dirty="0" smtClean="0"/>
              <a:t>DDI URN</a:t>
            </a:r>
            <a:endParaRPr lang="en-US" sz="2000" dirty="0"/>
          </a:p>
        </p:txBody>
      </p:sp>
      <p:cxnSp>
        <p:nvCxnSpPr>
          <p:cNvPr id="7" name="Straight Arrow Connector 6"/>
          <p:cNvCxnSpPr>
            <a:stCxn id="5" idx="2"/>
            <a:endCxn id="4" idx="0"/>
          </p:cNvCxnSpPr>
          <p:nvPr/>
        </p:nvCxnSpPr>
        <p:spPr>
          <a:xfrm rot="16200000" flipH="1">
            <a:off x="2194859" y="1790115"/>
            <a:ext cx="247962" cy="547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755576" y="2997072"/>
            <a:ext cx="3132000" cy="1080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rPr>
              <a:t>Selection of appropriate DDI service</a:t>
            </a:r>
            <a:endParaRPr lang="en-US" sz="2400" dirty="0">
              <a:solidFill>
                <a:schemeClr val="tx1"/>
              </a:solidFill>
            </a:endParaRPr>
          </a:p>
        </p:txBody>
      </p:sp>
      <p:sp>
        <p:nvSpPr>
          <p:cNvPr id="9" name="Rectangle 8"/>
          <p:cNvSpPr/>
          <p:nvPr/>
        </p:nvSpPr>
        <p:spPr>
          <a:xfrm>
            <a:off x="755576" y="4077192"/>
            <a:ext cx="3132000" cy="1080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rPr>
              <a:t>Requesting DDI repository for DDI URN</a:t>
            </a:r>
            <a:endParaRPr lang="en-US" sz="2400" dirty="0">
              <a:solidFill>
                <a:schemeClr val="tx1"/>
              </a:solidFill>
            </a:endParaRPr>
          </a:p>
        </p:txBody>
      </p:sp>
      <p:sp>
        <p:nvSpPr>
          <p:cNvPr id="10" name="Rectangle 9"/>
          <p:cNvSpPr/>
          <p:nvPr/>
        </p:nvSpPr>
        <p:spPr>
          <a:xfrm>
            <a:off x="755576" y="5157312"/>
            <a:ext cx="3132000" cy="1080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rPr>
              <a:t>Processing of DDI instance identified by DDI URN</a:t>
            </a:r>
            <a:endParaRPr lang="en-US" sz="2400" dirty="0">
              <a:solidFill>
                <a:schemeClr val="tx1"/>
              </a:solidFill>
            </a:endParaRPr>
          </a:p>
        </p:txBody>
      </p:sp>
      <p:sp>
        <p:nvSpPr>
          <p:cNvPr id="11" name="Flowchart: Magnetic Disk 10"/>
          <p:cNvSpPr>
            <a:spLocks/>
          </p:cNvSpPr>
          <p:nvPr/>
        </p:nvSpPr>
        <p:spPr>
          <a:xfrm>
            <a:off x="7034848" y="2205048"/>
            <a:ext cx="1569600" cy="1656000"/>
          </a:xfrm>
          <a:prstGeom prst="flowChartMagneticDisk">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DNS</a:t>
            </a:r>
            <a:endParaRPr lang="en-US" sz="2400" dirty="0">
              <a:solidFill>
                <a:schemeClr val="tx1"/>
              </a:solidFill>
            </a:endParaRPr>
          </a:p>
        </p:txBody>
      </p:sp>
      <p:sp>
        <p:nvSpPr>
          <p:cNvPr id="12" name="Flowchart: Magnetic Disk 11"/>
          <p:cNvSpPr>
            <a:spLocks noChangeAspect="1"/>
          </p:cNvSpPr>
          <p:nvPr/>
        </p:nvSpPr>
        <p:spPr>
          <a:xfrm>
            <a:off x="7035609" y="4293280"/>
            <a:ext cx="1568839" cy="1656000"/>
          </a:xfrm>
          <a:prstGeom prst="flowChartMagneticDisk">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DDI Repository</a:t>
            </a:r>
            <a:endParaRPr lang="en-US" sz="2400" dirty="0">
              <a:solidFill>
                <a:schemeClr val="tx1"/>
              </a:solidFill>
            </a:endParaRPr>
          </a:p>
        </p:txBody>
      </p:sp>
      <p:cxnSp>
        <p:nvCxnSpPr>
          <p:cNvPr id="13" name="Straight Arrow Connector 12"/>
          <p:cNvCxnSpPr>
            <a:stCxn id="4" idx="3"/>
            <a:endCxn id="11" idx="2"/>
          </p:cNvCxnSpPr>
          <p:nvPr/>
        </p:nvCxnSpPr>
        <p:spPr>
          <a:xfrm>
            <a:off x="3887576" y="2456832"/>
            <a:ext cx="3147272" cy="576216"/>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9" idx="3"/>
            <a:endCxn id="12" idx="2"/>
          </p:cNvCxnSpPr>
          <p:nvPr/>
        </p:nvCxnSpPr>
        <p:spPr>
          <a:xfrm>
            <a:off x="3887576" y="4617192"/>
            <a:ext cx="3148033" cy="504088"/>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11" idx="2"/>
            <a:endCxn id="8" idx="3"/>
          </p:cNvCxnSpPr>
          <p:nvPr/>
        </p:nvCxnSpPr>
        <p:spPr>
          <a:xfrm rot="10800000" flipV="1">
            <a:off x="3887576" y="3033048"/>
            <a:ext cx="3147272" cy="504024"/>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12" idx="2"/>
            <a:endCxn id="10" idx="3"/>
          </p:cNvCxnSpPr>
          <p:nvPr/>
        </p:nvCxnSpPr>
        <p:spPr>
          <a:xfrm rot="10800000" flipV="1">
            <a:off x="3887577" y="5121280"/>
            <a:ext cx="3148033" cy="576032"/>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rot="641207">
            <a:off x="4105711" y="2419589"/>
            <a:ext cx="2304256" cy="584808"/>
          </a:xfrm>
          <a:prstGeom prst="rect">
            <a:avLst/>
          </a:prstGeom>
          <a:noFill/>
        </p:spPr>
        <p:txBody>
          <a:bodyPr wrap="square" rtlCol="0">
            <a:spAutoFit/>
          </a:bodyPr>
          <a:lstStyle/>
          <a:p>
            <a:pPr algn="ctr"/>
            <a:r>
              <a:rPr lang="en-US" sz="1600" dirty="0" smtClean="0"/>
              <a:t>DDI agency id</a:t>
            </a:r>
          </a:p>
          <a:p>
            <a:pPr algn="ctr"/>
            <a:r>
              <a:rPr lang="en-US" sz="1600" dirty="0" smtClean="0"/>
              <a:t>as Internet domain name</a:t>
            </a:r>
            <a:endParaRPr lang="en-US" sz="1600" dirty="0"/>
          </a:p>
        </p:txBody>
      </p:sp>
      <p:sp>
        <p:nvSpPr>
          <p:cNvPr id="26" name="TextBox 25"/>
          <p:cNvSpPr txBox="1"/>
          <p:nvPr/>
        </p:nvSpPr>
        <p:spPr>
          <a:xfrm rot="567770">
            <a:off x="4035550" y="4530992"/>
            <a:ext cx="2304256" cy="584775"/>
          </a:xfrm>
          <a:prstGeom prst="rect">
            <a:avLst/>
          </a:prstGeom>
          <a:noFill/>
        </p:spPr>
        <p:txBody>
          <a:bodyPr wrap="square" rtlCol="0">
            <a:spAutoFit/>
          </a:bodyPr>
          <a:lstStyle/>
          <a:p>
            <a:pPr algn="ctr"/>
            <a:r>
              <a:rPr lang="en-US" sz="1600" dirty="0" smtClean="0"/>
              <a:t>URL of DDI repository</a:t>
            </a:r>
          </a:p>
          <a:p>
            <a:pPr algn="ctr"/>
            <a:r>
              <a:rPr lang="en-US" sz="1600" dirty="0" smtClean="0"/>
              <a:t>DDI URN</a:t>
            </a:r>
            <a:endParaRPr lang="en-US" sz="1600" dirty="0"/>
          </a:p>
        </p:txBody>
      </p:sp>
      <p:sp>
        <p:nvSpPr>
          <p:cNvPr id="27" name="TextBox 26"/>
          <p:cNvSpPr txBox="1"/>
          <p:nvPr/>
        </p:nvSpPr>
        <p:spPr>
          <a:xfrm rot="20973495">
            <a:off x="4176401" y="5387898"/>
            <a:ext cx="2304256" cy="338554"/>
          </a:xfrm>
          <a:prstGeom prst="rect">
            <a:avLst/>
          </a:prstGeom>
          <a:noFill/>
        </p:spPr>
        <p:txBody>
          <a:bodyPr wrap="square" rtlCol="0">
            <a:spAutoFit/>
          </a:bodyPr>
          <a:lstStyle/>
          <a:p>
            <a:pPr algn="ctr"/>
            <a:r>
              <a:rPr lang="en-US" sz="1600" dirty="0" smtClean="0"/>
              <a:t>DDI instance</a:t>
            </a:r>
          </a:p>
        </p:txBody>
      </p:sp>
      <p:sp>
        <p:nvSpPr>
          <p:cNvPr id="28" name="TextBox 27"/>
          <p:cNvSpPr txBox="1"/>
          <p:nvPr/>
        </p:nvSpPr>
        <p:spPr>
          <a:xfrm rot="21062896">
            <a:off x="4328801" y="3246173"/>
            <a:ext cx="2304256" cy="338554"/>
          </a:xfrm>
          <a:prstGeom prst="rect">
            <a:avLst/>
          </a:prstGeom>
          <a:noFill/>
        </p:spPr>
        <p:txBody>
          <a:bodyPr wrap="square" rtlCol="0">
            <a:spAutoFit/>
          </a:bodyPr>
          <a:lstStyle/>
          <a:p>
            <a:pPr algn="ctr"/>
            <a:r>
              <a:rPr lang="en-US" sz="1600" dirty="0" smtClean="0"/>
              <a:t>List of DDI services</a:t>
            </a:r>
          </a:p>
        </p:txBody>
      </p:sp>
      <p:sp>
        <p:nvSpPr>
          <p:cNvPr id="29" name="TextBox 28"/>
          <p:cNvSpPr txBox="1"/>
          <p:nvPr/>
        </p:nvSpPr>
        <p:spPr>
          <a:xfrm rot="16200000">
            <a:off x="-777787" y="3594212"/>
            <a:ext cx="2520280" cy="461665"/>
          </a:xfrm>
          <a:prstGeom prst="rect">
            <a:avLst/>
          </a:prstGeom>
          <a:noFill/>
        </p:spPr>
        <p:txBody>
          <a:bodyPr wrap="square" rtlCol="0">
            <a:spAutoFit/>
          </a:bodyPr>
          <a:lstStyle/>
          <a:p>
            <a:pPr algn="ctr"/>
            <a:r>
              <a:rPr lang="en-US" sz="2400" dirty="0" smtClean="0"/>
              <a:t>DDI Application</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7"/>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25" grpId="0"/>
      <p:bldP spid="26" grpId="0"/>
      <p:bldP spid="27"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smtClean="0"/>
              <a:t>Data Documentation Initiative (DDI)</a:t>
            </a:r>
          </a:p>
          <a:p>
            <a:r>
              <a:rPr lang="en-US" dirty="0" smtClean="0"/>
              <a:t>Structure of DDI URN</a:t>
            </a:r>
          </a:p>
          <a:p>
            <a:r>
              <a:rPr lang="en-US" dirty="0" smtClean="0"/>
              <a:t>Assignment of DDI URNs</a:t>
            </a:r>
          </a:p>
          <a:p>
            <a:r>
              <a:rPr lang="en-US" dirty="0" smtClean="0"/>
              <a:t>Resolution system of DDI URN</a:t>
            </a:r>
          </a:p>
          <a:p>
            <a:r>
              <a:rPr lang="en-US" dirty="0" smtClean="0"/>
              <a:t>Relationship of Metadata / Data / PIDs</a:t>
            </a:r>
          </a:p>
          <a:p>
            <a:endParaRPr lang="en-US"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Open Operation of Resolution Servers</a:t>
            </a:r>
            <a:endParaRPr lang="en-US" dirty="0"/>
          </a:p>
        </p:txBody>
      </p:sp>
      <p:sp>
        <p:nvSpPr>
          <p:cNvPr id="3" name="Content Placeholder 2"/>
          <p:cNvSpPr>
            <a:spLocks noGrp="1"/>
          </p:cNvSpPr>
          <p:nvPr>
            <p:ph idx="1"/>
          </p:nvPr>
        </p:nvSpPr>
        <p:spPr/>
        <p:txBody>
          <a:bodyPr>
            <a:normAutofit/>
          </a:bodyPr>
          <a:lstStyle/>
          <a:p>
            <a:r>
              <a:rPr lang="en-US" dirty="0" smtClean="0"/>
              <a:t>The DDI Alliance operates publicly accessible name servers for the delegation of DNS requests to DNS servers of DDI agencies (within the Internet domain </a:t>
            </a:r>
            <a:r>
              <a:rPr lang="en-US" dirty="0" err="1" smtClean="0"/>
              <a:t>ddi.urn.arpa</a:t>
            </a:r>
            <a:r>
              <a:rPr lang="en-US" dirty="0" smtClean="0"/>
              <a:t>).</a:t>
            </a:r>
          </a:p>
          <a:p>
            <a:r>
              <a:rPr lang="en-US" dirty="0" smtClean="0"/>
              <a:t>DDI agencies are responsible for operating or delegating DNS resolution servers for the agency identifier under which they have assigned URNs.</a:t>
            </a:r>
            <a:endParaRPr lang="de-DE" dirty="0" smtClean="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DDI Services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DDI repository</a:t>
            </a:r>
          </a:p>
          <a:p>
            <a:pPr lvl="1"/>
            <a:r>
              <a:rPr lang="en-US" dirty="0" smtClean="0"/>
              <a:t>URN to resource (N2R): given a URN return one instance of the resource identified by that URN.</a:t>
            </a:r>
          </a:p>
          <a:p>
            <a:r>
              <a:rPr lang="en-US" dirty="0" smtClean="0"/>
              <a:t>DDI registry</a:t>
            </a:r>
          </a:p>
          <a:p>
            <a:pPr lvl="1"/>
            <a:r>
              <a:rPr lang="en-US" dirty="0" smtClean="0"/>
              <a:t>URN to </a:t>
            </a:r>
            <a:r>
              <a:rPr lang="de-DE" dirty="0" err="1" smtClean="0"/>
              <a:t>characteristic</a:t>
            </a:r>
            <a:r>
              <a:rPr lang="de-DE" dirty="0" smtClean="0"/>
              <a:t> (</a:t>
            </a:r>
            <a:r>
              <a:rPr lang="en-US" dirty="0" smtClean="0"/>
              <a:t>N2C): given a URN return a description or a summary of that resource.</a:t>
            </a:r>
          </a:p>
          <a:p>
            <a:r>
              <a:rPr lang="en-US" dirty="0" smtClean="0"/>
              <a:t>DDI URN resolution</a:t>
            </a:r>
          </a:p>
          <a:p>
            <a:pPr lvl="1"/>
            <a:r>
              <a:rPr lang="en-US" dirty="0" smtClean="0"/>
              <a:t>URN to URLs (N2Ls): given a DDI URN return one or more URLs that identify multiple locations of the identified DDI resource.</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Open Source Software for</a:t>
            </a:r>
            <a:br>
              <a:rPr lang="en-US" dirty="0" smtClean="0"/>
            </a:br>
            <a:r>
              <a:rPr lang="en-US" dirty="0" smtClean="0"/>
              <a:t>Service Discovery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DDI Alliance will promote software for the resolution of DDI agency identifiers and service discovery.</a:t>
            </a:r>
          </a:p>
          <a:p>
            <a:pPr lvl="1"/>
            <a:r>
              <a:rPr lang="en-US" dirty="0" smtClean="0"/>
              <a:t>Resolver libraries for Java and </a:t>
            </a:r>
            <a:r>
              <a:rPr lang="en-US" dirty="0" err="1" smtClean="0"/>
              <a:t>.Net</a:t>
            </a:r>
            <a:endParaRPr lang="de-DE" dirty="0" smtClean="0"/>
          </a:p>
          <a:p>
            <a:pPr lvl="2"/>
            <a:r>
              <a:rPr lang="en-US" dirty="0" smtClean="0"/>
              <a:t>The resolver queries the DNS for the agency/sub-agency in the DDI URN</a:t>
            </a:r>
            <a:endParaRPr lang="de-DE" dirty="0" smtClean="0"/>
          </a:p>
          <a:p>
            <a:pPr lvl="2"/>
            <a:r>
              <a:rPr lang="en-US" dirty="0" smtClean="0"/>
              <a:t>The output is an object containing a list of available services for the agency/sub-agency.</a:t>
            </a:r>
            <a:endParaRPr lang="de-DE" dirty="0" smtClean="0"/>
          </a:p>
          <a:p>
            <a:r>
              <a:rPr lang="en-US" dirty="0" smtClean="0"/>
              <a:t>Administration software for management of agency registration and URN resolution configuration</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DDI Agencies in Internet Domain Tree</a:t>
            </a:r>
            <a:endParaRPr lang="en-US" dirty="0"/>
          </a:p>
        </p:txBody>
      </p:sp>
      <p:sp>
        <p:nvSpPr>
          <p:cNvPr id="4" name="TextBox 3"/>
          <p:cNvSpPr txBox="1"/>
          <p:nvPr/>
        </p:nvSpPr>
        <p:spPr>
          <a:xfrm>
            <a:off x="3995936" y="1412776"/>
            <a:ext cx="1080120" cy="461665"/>
          </a:xfrm>
          <a:prstGeom prst="rect">
            <a:avLst/>
          </a:prstGeom>
          <a:noFill/>
        </p:spPr>
        <p:txBody>
          <a:bodyPr wrap="none" rtlCol="0">
            <a:spAutoFit/>
          </a:bodyPr>
          <a:lstStyle/>
          <a:p>
            <a:r>
              <a:rPr lang="en-US" sz="2400" dirty="0" smtClean="0"/>
              <a:t>. (root)</a:t>
            </a:r>
            <a:endParaRPr lang="en-US" sz="2400" dirty="0"/>
          </a:p>
        </p:txBody>
      </p:sp>
      <p:sp>
        <p:nvSpPr>
          <p:cNvPr id="5" name="TextBox 4"/>
          <p:cNvSpPr txBox="1"/>
          <p:nvPr/>
        </p:nvSpPr>
        <p:spPr>
          <a:xfrm>
            <a:off x="2339752" y="2247255"/>
            <a:ext cx="748923" cy="461665"/>
          </a:xfrm>
          <a:prstGeom prst="rect">
            <a:avLst/>
          </a:prstGeom>
          <a:noFill/>
        </p:spPr>
        <p:txBody>
          <a:bodyPr wrap="none" rtlCol="0">
            <a:spAutoFit/>
          </a:bodyPr>
          <a:lstStyle/>
          <a:p>
            <a:r>
              <a:rPr lang="en-US" sz="2400" dirty="0" err="1" smtClean="0"/>
              <a:t>arpa</a:t>
            </a:r>
            <a:endParaRPr lang="en-US" sz="2400" dirty="0"/>
          </a:p>
        </p:txBody>
      </p:sp>
      <p:sp>
        <p:nvSpPr>
          <p:cNvPr id="6" name="TextBox 5"/>
          <p:cNvSpPr txBox="1"/>
          <p:nvPr/>
        </p:nvSpPr>
        <p:spPr>
          <a:xfrm>
            <a:off x="3563888" y="2247255"/>
            <a:ext cx="594009" cy="461665"/>
          </a:xfrm>
          <a:prstGeom prst="rect">
            <a:avLst/>
          </a:prstGeom>
          <a:noFill/>
        </p:spPr>
        <p:txBody>
          <a:bodyPr wrap="none" rtlCol="0">
            <a:spAutoFit/>
          </a:bodyPr>
          <a:lstStyle/>
          <a:p>
            <a:r>
              <a:rPr lang="en-US" sz="2400" dirty="0" smtClean="0">
                <a:solidFill>
                  <a:schemeClr val="bg1">
                    <a:lumMod val="65000"/>
                  </a:schemeClr>
                </a:solidFill>
              </a:rPr>
              <a:t>org</a:t>
            </a:r>
            <a:endParaRPr lang="en-US" sz="2400" dirty="0">
              <a:solidFill>
                <a:schemeClr val="bg1">
                  <a:lumMod val="65000"/>
                </a:schemeClr>
              </a:solidFill>
            </a:endParaRPr>
          </a:p>
        </p:txBody>
      </p:sp>
      <p:sp>
        <p:nvSpPr>
          <p:cNvPr id="7" name="TextBox 6"/>
          <p:cNvSpPr txBox="1"/>
          <p:nvPr/>
        </p:nvSpPr>
        <p:spPr>
          <a:xfrm>
            <a:off x="4933012" y="2247255"/>
            <a:ext cx="719108" cy="461665"/>
          </a:xfrm>
          <a:prstGeom prst="rect">
            <a:avLst/>
          </a:prstGeom>
          <a:noFill/>
        </p:spPr>
        <p:txBody>
          <a:bodyPr wrap="none" rtlCol="0">
            <a:spAutoFit/>
          </a:bodyPr>
          <a:lstStyle/>
          <a:p>
            <a:r>
              <a:rPr lang="en-US" sz="2400" dirty="0" smtClean="0">
                <a:solidFill>
                  <a:schemeClr val="bg1">
                    <a:lumMod val="65000"/>
                  </a:schemeClr>
                </a:solidFill>
              </a:rPr>
              <a:t>com</a:t>
            </a:r>
            <a:endParaRPr lang="en-US" sz="2400" dirty="0">
              <a:solidFill>
                <a:schemeClr val="bg1">
                  <a:lumMod val="65000"/>
                </a:schemeClr>
              </a:solidFill>
            </a:endParaRPr>
          </a:p>
        </p:txBody>
      </p:sp>
      <p:sp>
        <p:nvSpPr>
          <p:cNvPr id="8" name="TextBox 7"/>
          <p:cNvSpPr txBox="1"/>
          <p:nvPr/>
        </p:nvSpPr>
        <p:spPr>
          <a:xfrm>
            <a:off x="5724128" y="2060848"/>
            <a:ext cx="1232004" cy="892552"/>
          </a:xfrm>
          <a:prstGeom prst="rect">
            <a:avLst/>
          </a:prstGeom>
          <a:noFill/>
        </p:spPr>
        <p:txBody>
          <a:bodyPr wrap="square" rtlCol="0">
            <a:spAutoFit/>
          </a:bodyPr>
          <a:lstStyle/>
          <a:p>
            <a:pPr algn="ctr"/>
            <a:r>
              <a:rPr lang="en-US" sz="1400" dirty="0" smtClean="0">
                <a:solidFill>
                  <a:schemeClr val="bg1">
                    <a:lumMod val="65000"/>
                  </a:schemeClr>
                </a:solidFill>
              </a:rPr>
              <a:t>other top</a:t>
            </a:r>
          </a:p>
          <a:p>
            <a:pPr algn="ctr"/>
            <a:r>
              <a:rPr lang="en-US" sz="1400" dirty="0" smtClean="0">
                <a:solidFill>
                  <a:schemeClr val="bg1">
                    <a:lumMod val="65000"/>
                  </a:schemeClr>
                </a:solidFill>
              </a:rPr>
              <a:t>level domains </a:t>
            </a:r>
          </a:p>
          <a:p>
            <a:pPr algn="ctr"/>
            <a:r>
              <a:rPr lang="en-US" sz="1400" dirty="0" smtClean="0">
                <a:solidFill>
                  <a:schemeClr val="bg1">
                    <a:lumMod val="65000"/>
                  </a:schemeClr>
                </a:solidFill>
              </a:rPr>
              <a:t>like </a:t>
            </a:r>
            <a:r>
              <a:rPr lang="en-US" sz="2400" dirty="0" smtClean="0">
                <a:solidFill>
                  <a:schemeClr val="bg1">
                    <a:lumMod val="65000"/>
                  </a:schemeClr>
                </a:solidFill>
              </a:rPr>
              <a:t>de</a:t>
            </a:r>
            <a:endParaRPr lang="en-US" sz="2400" dirty="0">
              <a:solidFill>
                <a:schemeClr val="bg1">
                  <a:lumMod val="65000"/>
                </a:schemeClr>
              </a:solidFill>
            </a:endParaRPr>
          </a:p>
        </p:txBody>
      </p:sp>
      <p:sp>
        <p:nvSpPr>
          <p:cNvPr id="9" name="TextBox 4"/>
          <p:cNvSpPr txBox="1"/>
          <p:nvPr/>
        </p:nvSpPr>
        <p:spPr>
          <a:xfrm>
            <a:off x="1867894" y="3111351"/>
            <a:ext cx="615874" cy="461665"/>
          </a:xfrm>
          <a:prstGeom prst="rect">
            <a:avLst/>
          </a:prstGeom>
          <a:noFill/>
        </p:spPr>
        <p:txBody>
          <a:bodyPr wrap="none" rtlCol="0">
            <a:spAutoFit/>
          </a:bodyPr>
          <a:lstStyle/>
          <a:p>
            <a:r>
              <a:rPr lang="en-US" sz="2400" dirty="0" smtClean="0"/>
              <a:t>urn</a:t>
            </a:r>
            <a:endParaRPr lang="en-US" sz="2400" dirty="0"/>
          </a:p>
        </p:txBody>
      </p:sp>
      <p:sp>
        <p:nvSpPr>
          <p:cNvPr id="10" name="TextBox 4"/>
          <p:cNvSpPr txBox="1"/>
          <p:nvPr/>
        </p:nvSpPr>
        <p:spPr>
          <a:xfrm>
            <a:off x="1688739" y="3975447"/>
            <a:ext cx="579005" cy="461665"/>
          </a:xfrm>
          <a:prstGeom prst="rect">
            <a:avLst/>
          </a:prstGeom>
          <a:noFill/>
        </p:spPr>
        <p:txBody>
          <a:bodyPr wrap="none" rtlCol="0">
            <a:spAutoFit/>
          </a:bodyPr>
          <a:lstStyle/>
          <a:p>
            <a:r>
              <a:rPr lang="en-US" sz="2400" dirty="0" err="1" smtClean="0"/>
              <a:t>ddi</a:t>
            </a:r>
            <a:endParaRPr lang="en-US" sz="2400" dirty="0"/>
          </a:p>
        </p:txBody>
      </p:sp>
      <p:sp>
        <p:nvSpPr>
          <p:cNvPr id="11" name="TextBox 4"/>
          <p:cNvSpPr txBox="1"/>
          <p:nvPr/>
        </p:nvSpPr>
        <p:spPr>
          <a:xfrm>
            <a:off x="683568" y="5703639"/>
            <a:ext cx="791242" cy="461665"/>
          </a:xfrm>
          <a:prstGeom prst="rect">
            <a:avLst/>
          </a:prstGeom>
          <a:noFill/>
        </p:spPr>
        <p:txBody>
          <a:bodyPr wrap="none" rtlCol="0">
            <a:spAutoFit/>
          </a:bodyPr>
          <a:lstStyle/>
          <a:p>
            <a:r>
              <a:rPr lang="en-US" sz="2400" dirty="0" err="1" smtClean="0"/>
              <a:t>gesis</a:t>
            </a:r>
            <a:endParaRPr lang="en-US" sz="2400" dirty="0"/>
          </a:p>
        </p:txBody>
      </p:sp>
      <p:sp>
        <p:nvSpPr>
          <p:cNvPr id="12" name="TextBox 4"/>
          <p:cNvSpPr txBox="1"/>
          <p:nvPr/>
        </p:nvSpPr>
        <p:spPr>
          <a:xfrm>
            <a:off x="1187624" y="4839543"/>
            <a:ext cx="500458" cy="461665"/>
          </a:xfrm>
          <a:prstGeom prst="rect">
            <a:avLst/>
          </a:prstGeom>
          <a:noFill/>
        </p:spPr>
        <p:txBody>
          <a:bodyPr wrap="none" rtlCol="0">
            <a:spAutoFit/>
          </a:bodyPr>
          <a:lstStyle/>
          <a:p>
            <a:r>
              <a:rPr lang="en-US" sz="2400" dirty="0" smtClean="0"/>
              <a:t>de</a:t>
            </a:r>
            <a:endParaRPr lang="en-US" sz="2400" dirty="0"/>
          </a:p>
        </p:txBody>
      </p:sp>
      <p:cxnSp>
        <p:nvCxnSpPr>
          <p:cNvPr id="14" name="Gerade Verbindung mit Pfeil 13"/>
          <p:cNvCxnSpPr>
            <a:stCxn id="4" idx="2"/>
            <a:endCxn id="5" idx="0"/>
          </p:cNvCxnSpPr>
          <p:nvPr/>
        </p:nvCxnSpPr>
        <p:spPr>
          <a:xfrm rot="5400000">
            <a:off x="3438698" y="1149957"/>
            <a:ext cx="372814" cy="1821782"/>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15" name="Gerade Verbindung mit Pfeil 14"/>
          <p:cNvCxnSpPr>
            <a:stCxn id="4" idx="2"/>
            <a:endCxn id="6" idx="0"/>
          </p:cNvCxnSpPr>
          <p:nvPr/>
        </p:nvCxnSpPr>
        <p:spPr>
          <a:xfrm rot="5400000">
            <a:off x="4012038" y="1723297"/>
            <a:ext cx="372814" cy="675103"/>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19" name="Gerade Verbindung mit Pfeil 18"/>
          <p:cNvCxnSpPr>
            <a:stCxn id="4" idx="2"/>
            <a:endCxn id="7" idx="0"/>
          </p:cNvCxnSpPr>
          <p:nvPr/>
        </p:nvCxnSpPr>
        <p:spPr>
          <a:xfrm rot="16200000" flipH="1">
            <a:off x="4727874" y="1682563"/>
            <a:ext cx="372814" cy="756570"/>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22" name="Gerade Verbindung mit Pfeil 21"/>
          <p:cNvCxnSpPr>
            <a:stCxn id="4" idx="2"/>
            <a:endCxn id="8" idx="0"/>
          </p:cNvCxnSpPr>
          <p:nvPr/>
        </p:nvCxnSpPr>
        <p:spPr>
          <a:xfrm rot="16200000" flipH="1">
            <a:off x="5344860" y="1065577"/>
            <a:ext cx="186407" cy="1804134"/>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25" name="Gerade Verbindung mit Pfeil 24"/>
          <p:cNvCxnSpPr>
            <a:stCxn id="5" idx="2"/>
            <a:endCxn id="9" idx="0"/>
          </p:cNvCxnSpPr>
          <p:nvPr/>
        </p:nvCxnSpPr>
        <p:spPr>
          <a:xfrm rot="5400000">
            <a:off x="2243808" y="2640944"/>
            <a:ext cx="402431" cy="538383"/>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28" name="TextBox 4"/>
          <p:cNvSpPr txBox="1"/>
          <p:nvPr/>
        </p:nvSpPr>
        <p:spPr>
          <a:xfrm>
            <a:off x="2758859" y="3111351"/>
            <a:ext cx="805029" cy="461665"/>
          </a:xfrm>
          <a:prstGeom prst="rect">
            <a:avLst/>
          </a:prstGeom>
          <a:noFill/>
        </p:spPr>
        <p:txBody>
          <a:bodyPr wrap="none" rtlCol="0">
            <a:spAutoFit/>
          </a:bodyPr>
          <a:lstStyle/>
          <a:p>
            <a:r>
              <a:rPr lang="en-US" sz="2400" dirty="0" smtClean="0">
                <a:solidFill>
                  <a:schemeClr val="bg1">
                    <a:lumMod val="65000"/>
                  </a:schemeClr>
                </a:solidFill>
              </a:rPr>
              <a:t>e164</a:t>
            </a:r>
          </a:p>
        </p:txBody>
      </p:sp>
      <p:sp>
        <p:nvSpPr>
          <p:cNvPr id="29" name="TextBox 4"/>
          <p:cNvSpPr txBox="1"/>
          <p:nvPr/>
        </p:nvSpPr>
        <p:spPr>
          <a:xfrm>
            <a:off x="2881070" y="4839543"/>
            <a:ext cx="466794" cy="461665"/>
          </a:xfrm>
          <a:prstGeom prst="rect">
            <a:avLst/>
          </a:prstGeom>
          <a:noFill/>
        </p:spPr>
        <p:txBody>
          <a:bodyPr wrap="none" rtlCol="0">
            <a:spAutoFit/>
          </a:bodyPr>
          <a:lstStyle/>
          <a:p>
            <a:r>
              <a:rPr lang="en-US" sz="2400" dirty="0" smtClean="0"/>
              <a:t>us</a:t>
            </a:r>
            <a:endParaRPr lang="en-US" sz="2400" dirty="0"/>
          </a:p>
        </p:txBody>
      </p:sp>
      <p:cxnSp>
        <p:nvCxnSpPr>
          <p:cNvPr id="30" name="Gerade Verbindung mit Pfeil 29"/>
          <p:cNvCxnSpPr>
            <a:stCxn id="5" idx="2"/>
            <a:endCxn id="28" idx="0"/>
          </p:cNvCxnSpPr>
          <p:nvPr/>
        </p:nvCxnSpPr>
        <p:spPr>
          <a:xfrm rot="16200000" flipH="1">
            <a:off x="2736579" y="2686555"/>
            <a:ext cx="402431" cy="447160"/>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33" name="Gerade Verbindung mit Pfeil 32"/>
          <p:cNvCxnSpPr>
            <a:stCxn id="9" idx="2"/>
            <a:endCxn id="10" idx="0"/>
          </p:cNvCxnSpPr>
          <p:nvPr/>
        </p:nvCxnSpPr>
        <p:spPr>
          <a:xfrm rot="5400000">
            <a:off x="1875822" y="3675437"/>
            <a:ext cx="402431" cy="197589"/>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36" name="Gerade Verbindung mit Pfeil 35"/>
          <p:cNvCxnSpPr>
            <a:stCxn id="10" idx="2"/>
            <a:endCxn id="12" idx="0"/>
          </p:cNvCxnSpPr>
          <p:nvPr/>
        </p:nvCxnSpPr>
        <p:spPr>
          <a:xfrm rot="5400000">
            <a:off x="1506833" y="4368133"/>
            <a:ext cx="402431" cy="540389"/>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39" name="Gerade Verbindung mit Pfeil 38"/>
          <p:cNvCxnSpPr>
            <a:stCxn id="12" idx="2"/>
            <a:endCxn id="11" idx="0"/>
          </p:cNvCxnSpPr>
          <p:nvPr/>
        </p:nvCxnSpPr>
        <p:spPr>
          <a:xfrm rot="5400000">
            <a:off x="1057306" y="5323091"/>
            <a:ext cx="402431" cy="358664"/>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42" name="Gerade Verbindung mit Pfeil 41"/>
          <p:cNvCxnSpPr>
            <a:stCxn id="10" idx="2"/>
            <a:endCxn id="29" idx="0"/>
          </p:cNvCxnSpPr>
          <p:nvPr/>
        </p:nvCxnSpPr>
        <p:spPr>
          <a:xfrm rot="16200000" flipH="1">
            <a:off x="2345139" y="4070214"/>
            <a:ext cx="402431" cy="1136225"/>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46" name="TextBox 4"/>
          <p:cNvSpPr txBox="1"/>
          <p:nvPr/>
        </p:nvSpPr>
        <p:spPr>
          <a:xfrm>
            <a:off x="1907704" y="5703639"/>
            <a:ext cx="671018" cy="461665"/>
          </a:xfrm>
          <a:prstGeom prst="rect">
            <a:avLst/>
          </a:prstGeom>
          <a:noFill/>
        </p:spPr>
        <p:txBody>
          <a:bodyPr wrap="none" rtlCol="0">
            <a:spAutoFit/>
          </a:bodyPr>
          <a:lstStyle/>
          <a:p>
            <a:r>
              <a:rPr lang="en-US" sz="2400" dirty="0" err="1" smtClean="0">
                <a:solidFill>
                  <a:schemeClr val="bg1">
                    <a:lumMod val="65000"/>
                  </a:schemeClr>
                </a:solidFill>
              </a:rPr>
              <a:t>dipf</a:t>
            </a:r>
            <a:endParaRPr lang="en-US" sz="2400" dirty="0">
              <a:solidFill>
                <a:schemeClr val="bg1">
                  <a:lumMod val="65000"/>
                </a:schemeClr>
              </a:solidFill>
            </a:endParaRPr>
          </a:p>
        </p:txBody>
      </p:sp>
      <p:sp>
        <p:nvSpPr>
          <p:cNvPr id="47" name="TextBox 4"/>
          <p:cNvSpPr txBox="1"/>
          <p:nvPr/>
        </p:nvSpPr>
        <p:spPr>
          <a:xfrm>
            <a:off x="3078823" y="5703639"/>
            <a:ext cx="721672" cy="461665"/>
          </a:xfrm>
          <a:prstGeom prst="rect">
            <a:avLst/>
          </a:prstGeom>
          <a:noFill/>
        </p:spPr>
        <p:txBody>
          <a:bodyPr wrap="none" rtlCol="0">
            <a:spAutoFit/>
          </a:bodyPr>
          <a:lstStyle/>
          <a:p>
            <a:r>
              <a:rPr lang="en-US" sz="2400" dirty="0" err="1" smtClean="0"/>
              <a:t>mpc</a:t>
            </a:r>
            <a:endParaRPr lang="en-US" sz="2400" dirty="0"/>
          </a:p>
        </p:txBody>
      </p:sp>
      <p:sp>
        <p:nvSpPr>
          <p:cNvPr id="48" name="TextBox 4"/>
          <p:cNvSpPr txBox="1"/>
          <p:nvPr/>
        </p:nvSpPr>
        <p:spPr>
          <a:xfrm>
            <a:off x="4261022" y="5703639"/>
            <a:ext cx="766557" cy="461665"/>
          </a:xfrm>
          <a:prstGeom prst="rect">
            <a:avLst/>
          </a:prstGeom>
          <a:noFill/>
        </p:spPr>
        <p:txBody>
          <a:bodyPr wrap="none" rtlCol="0">
            <a:spAutoFit/>
          </a:bodyPr>
          <a:lstStyle/>
          <a:p>
            <a:r>
              <a:rPr lang="en-US" sz="2400" dirty="0" err="1" smtClean="0">
                <a:solidFill>
                  <a:schemeClr val="bg1">
                    <a:lumMod val="65000"/>
                  </a:schemeClr>
                </a:solidFill>
              </a:rPr>
              <a:t>ciser</a:t>
            </a:r>
            <a:endParaRPr lang="en-US" sz="2400" dirty="0">
              <a:solidFill>
                <a:schemeClr val="bg1">
                  <a:lumMod val="65000"/>
                </a:schemeClr>
              </a:solidFill>
            </a:endParaRPr>
          </a:p>
        </p:txBody>
      </p:sp>
      <p:cxnSp>
        <p:nvCxnSpPr>
          <p:cNvPr id="49" name="Gerade Verbindung mit Pfeil 48"/>
          <p:cNvCxnSpPr>
            <a:stCxn id="12" idx="2"/>
            <a:endCxn id="46" idx="0"/>
          </p:cNvCxnSpPr>
          <p:nvPr/>
        </p:nvCxnSpPr>
        <p:spPr>
          <a:xfrm rot="16200000" flipH="1">
            <a:off x="1639318" y="5099743"/>
            <a:ext cx="402431" cy="805360"/>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54" name="Gerade Verbindung mit Pfeil 53"/>
          <p:cNvCxnSpPr>
            <a:stCxn id="29" idx="2"/>
            <a:endCxn id="47" idx="0"/>
          </p:cNvCxnSpPr>
          <p:nvPr/>
        </p:nvCxnSpPr>
        <p:spPr>
          <a:xfrm rot="16200000" flipH="1">
            <a:off x="3075848" y="5339827"/>
            <a:ext cx="402431" cy="325192"/>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57" name="Gerade Verbindung mit Pfeil 56"/>
          <p:cNvCxnSpPr>
            <a:stCxn id="29" idx="2"/>
            <a:endCxn id="48" idx="0"/>
          </p:cNvCxnSpPr>
          <p:nvPr/>
        </p:nvCxnSpPr>
        <p:spPr>
          <a:xfrm rot="16200000" flipH="1">
            <a:off x="3678169" y="4737506"/>
            <a:ext cx="402431" cy="1529834"/>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graphicFrame>
        <p:nvGraphicFramePr>
          <p:cNvPr id="5" name="Content Placeholder 4"/>
          <p:cNvGraphicFramePr>
            <a:graphicFrameLocks noGrp="1"/>
          </p:cNvGraphicFramePr>
          <p:nvPr>
            <p:ph idx="1"/>
          </p:nvPr>
        </p:nvGraphicFramePr>
        <p:xfrm>
          <a:off x="457200" y="1600200"/>
          <a:ext cx="8229599" cy="4820920"/>
        </p:xfrm>
        <a:graphic>
          <a:graphicData uri="http://schemas.openxmlformats.org/drawingml/2006/table">
            <a:tbl>
              <a:tblPr firstRow="1" bandRow="1">
                <a:tableStyleId>{5C22544A-7EE6-4342-B048-85BDC9FD1C3A}</a:tableStyleId>
              </a:tblPr>
              <a:tblGrid>
                <a:gridCol w="658416"/>
                <a:gridCol w="1296144"/>
                <a:gridCol w="6275039"/>
              </a:tblGrid>
              <a:tr h="370840">
                <a:tc>
                  <a:txBody>
                    <a:bodyPr/>
                    <a:lstStyle/>
                    <a:p>
                      <a:r>
                        <a:rPr lang="en-US" b="0" dirty="0" smtClean="0">
                          <a:solidFill>
                            <a:schemeClr val="tx1"/>
                          </a:solidFill>
                        </a:rPr>
                        <a:t>2000 </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b="0" dirty="0" smtClean="0">
                          <a:solidFill>
                            <a:schemeClr val="tx1"/>
                          </a:solidFill>
                        </a:rPr>
                        <a:t>DDI 1.0</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smtClean="0">
                          <a:solidFill>
                            <a:schemeClr val="tx1"/>
                          </a:solidFill>
                        </a:rPr>
                        <a:t>Documentation of simple surveys, </a:t>
                      </a:r>
                      <a:r>
                        <a:rPr lang="en-US" sz="1600" b="0" dirty="0" err="1" smtClean="0">
                          <a:solidFill>
                            <a:schemeClr val="tx1"/>
                          </a:solidFill>
                        </a:rPr>
                        <a:t>microdata</a:t>
                      </a:r>
                      <a:r>
                        <a:rPr lang="en-US" sz="1600" b="0" dirty="0" smtClean="0">
                          <a:solidFill>
                            <a:schemeClr val="tx1"/>
                          </a:solidFill>
                        </a:rPr>
                        <a:t> only</a:t>
                      </a:r>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chemeClr val="tx1"/>
                          </a:solidFill>
                        </a:rPr>
                        <a:t>XML ID as identifier</a:t>
                      </a:r>
                      <a:endParaRPr lang="en-US"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b="0" dirty="0" smtClean="0">
                          <a:solidFill>
                            <a:schemeClr val="tx1"/>
                          </a:solidFill>
                        </a:rPr>
                        <a:t>2003</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b="0" dirty="0" smtClean="0">
                          <a:solidFill>
                            <a:schemeClr val="tx1"/>
                          </a:solidFill>
                        </a:rPr>
                        <a:t>DDI 2.0/2.1</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Extension to aggregate data</a:t>
                      </a:r>
                    </a:p>
                    <a:p>
                      <a:r>
                        <a:rPr lang="en-US" sz="1600" dirty="0" smtClean="0"/>
                        <a:t>Support for geographic material</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b="0" dirty="0" smtClean="0">
                          <a:solidFill>
                            <a:schemeClr val="tx1"/>
                          </a:solidFill>
                        </a:rPr>
                        <a:t>2008</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b="0" dirty="0" smtClean="0">
                          <a:solidFill>
                            <a:schemeClr val="tx1"/>
                          </a:solidFill>
                        </a:rPr>
                        <a:t>DDI 3.0</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smtClean="0">
                          <a:solidFill>
                            <a:schemeClr val="tx1"/>
                          </a:solidFill>
                        </a:rPr>
                        <a:t>Data lifecycle model</a:t>
                      </a:r>
                    </a:p>
                    <a:p>
                      <a:r>
                        <a:rPr lang="en-US" sz="1600" b="0" dirty="0" smtClean="0">
                          <a:solidFill>
                            <a:schemeClr val="tx1"/>
                          </a:solidFill>
                        </a:rPr>
                        <a:t>Focus on metadata creation and re-use</a:t>
                      </a:r>
                    </a:p>
                    <a:p>
                      <a:r>
                        <a:rPr lang="en-US" sz="1800" b="1" dirty="0" smtClean="0">
                          <a:solidFill>
                            <a:schemeClr val="tx1"/>
                          </a:solidFill>
                        </a:rPr>
                        <a:t>URN as identifier</a:t>
                      </a:r>
                    </a:p>
                    <a:p>
                      <a:r>
                        <a:rPr lang="en-US" sz="1600" b="0" dirty="0" smtClean="0">
                          <a:solidFill>
                            <a:schemeClr val="tx1"/>
                          </a:solidFill>
                        </a:rPr>
                        <a:t>Machine-actionable aspects of DDI to support programming</a:t>
                      </a:r>
                    </a:p>
                    <a:p>
                      <a:r>
                        <a:rPr lang="en-US" sz="1600" b="0" dirty="0" smtClean="0">
                          <a:solidFill>
                            <a:schemeClr val="tx1"/>
                          </a:solidFill>
                        </a:rPr>
                        <a:t>CAI instruments supported by expanded description of the questionnaire </a:t>
                      </a:r>
                    </a:p>
                    <a:p>
                      <a:r>
                        <a:rPr lang="en-US" sz="1600" b="0" dirty="0" smtClean="0">
                          <a:solidFill>
                            <a:schemeClr val="tx1"/>
                          </a:solidFill>
                        </a:rPr>
                        <a:t>Support for</a:t>
                      </a:r>
                      <a:r>
                        <a:rPr lang="en-US" sz="1600" b="0" baseline="0" dirty="0" smtClean="0">
                          <a:solidFill>
                            <a:schemeClr val="tx1"/>
                          </a:solidFill>
                        </a:rPr>
                        <a:t> d</a:t>
                      </a:r>
                      <a:r>
                        <a:rPr lang="en-US" sz="1600" b="0" dirty="0" smtClean="0">
                          <a:solidFill>
                            <a:schemeClr val="tx1"/>
                          </a:solidFill>
                        </a:rPr>
                        <a:t>ata series (longitudinal surveys, panel studies, etc.), complex files and comparison by design and comparison-after-the-fact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b="0" dirty="0" smtClean="0">
                          <a:solidFill>
                            <a:schemeClr val="tx1"/>
                          </a:solidFill>
                        </a:rPr>
                        <a:t>2009</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b="0" dirty="0" smtClean="0">
                          <a:solidFill>
                            <a:schemeClr val="tx1"/>
                          </a:solidFill>
                        </a:rPr>
                        <a:t>DDI 3.1</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b="1" dirty="0" smtClean="0">
                          <a:solidFill>
                            <a:schemeClr val="tx1"/>
                          </a:solidFill>
                        </a:rPr>
                        <a:t>Change </a:t>
                      </a:r>
                      <a:r>
                        <a:rPr lang="en-US" b="1" baseline="0" dirty="0" smtClean="0">
                          <a:solidFill>
                            <a:schemeClr val="tx1"/>
                          </a:solidFill>
                        </a:rPr>
                        <a:t>of URN structure to support DNS-based resolution</a:t>
                      </a:r>
                    </a:p>
                    <a:p>
                      <a:r>
                        <a:rPr lang="en-US" sz="1600" dirty="0" smtClean="0"/>
                        <a:t>Correction of bugs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b="0" dirty="0" smtClean="0">
                          <a:solidFill>
                            <a:schemeClr val="tx1"/>
                          </a:solidFill>
                        </a:rPr>
                        <a:t>2011</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b="0" dirty="0" smtClean="0">
                          <a:solidFill>
                            <a:schemeClr val="tx1"/>
                          </a:solidFill>
                        </a:rPr>
                        <a:t>DDI 3.2</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smtClean="0">
                          <a:solidFill>
                            <a:schemeClr val="tx1"/>
                          </a:solidFill>
                        </a:rPr>
                        <a:t>Addition</a:t>
                      </a:r>
                      <a:r>
                        <a:rPr lang="en-US" sz="1600" b="0" baseline="0" dirty="0" smtClean="0">
                          <a:solidFill>
                            <a:schemeClr val="tx1"/>
                          </a:solidFill>
                        </a:rPr>
                        <a:t> of </a:t>
                      </a:r>
                      <a:r>
                        <a:rPr lang="en-US" sz="1600" dirty="0" smtClean="0"/>
                        <a:t>Data Element according to ISO/IEC 11179</a:t>
                      </a:r>
                    </a:p>
                    <a:p>
                      <a:r>
                        <a:rPr lang="en-US" sz="1600" b="0" baseline="0" dirty="0" smtClean="0">
                          <a:solidFill>
                            <a:schemeClr val="tx1"/>
                          </a:solidFill>
                        </a:rPr>
                        <a:t>Improvement of record relationship, missing values</a:t>
                      </a:r>
                    </a:p>
                    <a:p>
                      <a:r>
                        <a:rPr lang="en-US" sz="1600" dirty="0" smtClean="0"/>
                        <a:t>Correction of bugs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b="0" dirty="0" smtClean="0">
                          <a:solidFill>
                            <a:schemeClr val="tx1"/>
                          </a:solidFill>
                        </a:rPr>
                        <a:t>2011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b="1" dirty="0" smtClean="0">
                          <a:solidFill>
                            <a:schemeClr val="tx1"/>
                          </a:solidFill>
                        </a:rPr>
                        <a:t>DNS-based</a:t>
                      </a:r>
                      <a:r>
                        <a:rPr lang="en-US" b="1" baseline="0" dirty="0" smtClean="0">
                          <a:solidFill>
                            <a:schemeClr val="tx1"/>
                          </a:solidFill>
                        </a:rPr>
                        <a:t> DDI URN resolution system</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Relationship of </a:t>
            </a:r>
            <a:br>
              <a:rPr lang="en-US" dirty="0" smtClean="0"/>
            </a:br>
            <a:r>
              <a:rPr lang="en-US" dirty="0" smtClean="0"/>
              <a:t>Metadata / Data / PIDs</a:t>
            </a:r>
            <a:endParaRPr lang="en-US" dirty="0"/>
          </a:p>
        </p:txBody>
      </p:sp>
      <p:sp>
        <p:nvSpPr>
          <p:cNvPr id="5" name="Rectangle 4"/>
          <p:cNvSpPr/>
          <p:nvPr/>
        </p:nvSpPr>
        <p:spPr>
          <a:xfrm>
            <a:off x="395928" y="1983324"/>
            <a:ext cx="3636000" cy="313932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lang="en-US" sz="2200" dirty="0" smtClean="0">
                <a:solidFill>
                  <a:schemeClr val="tx1"/>
                </a:solidFill>
              </a:rPr>
              <a:t>s:StudyUnit</a:t>
            </a:r>
          </a:p>
          <a:p>
            <a:r>
              <a:rPr lang="en-US" sz="2200" dirty="0" smtClean="0">
                <a:solidFill>
                  <a:schemeClr val="tx1"/>
                </a:solidFill>
              </a:rPr>
              <a:t>  urn="</a:t>
            </a:r>
            <a:r>
              <a:rPr lang="en-US" sz="2200" b="1" dirty="0" smtClean="0">
                <a:solidFill>
                  <a:schemeClr val="tx1"/>
                </a:solidFill>
              </a:rPr>
              <a:t>PID of metadata</a:t>
            </a:r>
            <a:r>
              <a:rPr lang="en-US" sz="2200" dirty="0" smtClean="0">
                <a:solidFill>
                  <a:schemeClr val="tx1"/>
                </a:solidFill>
              </a:rPr>
              <a:t>"</a:t>
            </a:r>
          </a:p>
          <a:p>
            <a:r>
              <a:rPr lang="en-US" sz="2200" dirty="0" smtClean="0">
                <a:solidFill>
                  <a:schemeClr val="tx1"/>
                </a:solidFill>
              </a:rPr>
              <a:t>….</a:t>
            </a:r>
          </a:p>
          <a:p>
            <a:r>
              <a:rPr lang="en-US" sz="2200" dirty="0" smtClean="0">
                <a:solidFill>
                  <a:schemeClr val="tx1"/>
                </a:solidFill>
              </a:rPr>
              <a:t>….</a:t>
            </a:r>
          </a:p>
          <a:p>
            <a:r>
              <a:rPr lang="en-US" sz="2200" dirty="0" err="1" smtClean="0">
                <a:solidFill>
                  <a:schemeClr val="tx1"/>
                </a:solidFill>
              </a:rPr>
              <a:t>pi:DataFileIdentification</a:t>
            </a:r>
            <a:endParaRPr lang="en-US" sz="2200" dirty="0" smtClean="0">
              <a:solidFill>
                <a:schemeClr val="tx1"/>
              </a:solidFill>
            </a:endParaRPr>
          </a:p>
          <a:p>
            <a:r>
              <a:rPr lang="en-US" sz="2200" dirty="0" smtClean="0">
                <a:solidFill>
                  <a:schemeClr val="tx1"/>
                </a:solidFill>
              </a:rPr>
              <a:t>  </a:t>
            </a:r>
            <a:r>
              <a:rPr lang="en-US" sz="2200" b="1" dirty="0" smtClean="0">
                <a:solidFill>
                  <a:schemeClr val="tx1"/>
                </a:solidFill>
              </a:rPr>
              <a:t>r:UserId type= "DOI"</a:t>
            </a:r>
          </a:p>
          <a:p>
            <a:r>
              <a:rPr lang="en-US" sz="2200" dirty="0" smtClean="0">
                <a:solidFill>
                  <a:schemeClr val="tx1"/>
                </a:solidFill>
              </a:rPr>
              <a:t>  r:UserId type= "…"</a:t>
            </a:r>
          </a:p>
          <a:p>
            <a:r>
              <a:rPr lang="en-US" sz="2200" dirty="0" smtClean="0">
                <a:solidFill>
                  <a:schemeClr val="tx1"/>
                </a:solidFill>
              </a:rPr>
              <a:t>  </a:t>
            </a:r>
            <a:r>
              <a:rPr lang="en-US" sz="2200" b="1" dirty="0" smtClean="0">
                <a:solidFill>
                  <a:schemeClr val="tx1"/>
                </a:solidFill>
              </a:rPr>
              <a:t>r:URI</a:t>
            </a:r>
          </a:p>
          <a:p>
            <a:r>
              <a:rPr lang="en-US" sz="2200" dirty="0" smtClean="0">
                <a:solidFill>
                  <a:schemeClr val="tx1"/>
                </a:solidFill>
              </a:rPr>
              <a:t>….</a:t>
            </a:r>
            <a:endParaRPr lang="en-US" sz="2200" dirty="0">
              <a:solidFill>
                <a:schemeClr val="tx1"/>
              </a:solidFill>
            </a:endParaRPr>
          </a:p>
        </p:txBody>
      </p:sp>
      <p:sp>
        <p:nvSpPr>
          <p:cNvPr id="6" name="TextBox 5"/>
          <p:cNvSpPr txBox="1"/>
          <p:nvPr/>
        </p:nvSpPr>
        <p:spPr>
          <a:xfrm>
            <a:off x="1043608" y="1412776"/>
            <a:ext cx="2016224" cy="461665"/>
          </a:xfrm>
          <a:prstGeom prst="rect">
            <a:avLst/>
          </a:prstGeom>
          <a:noFill/>
        </p:spPr>
        <p:txBody>
          <a:bodyPr wrap="square" rtlCol="0">
            <a:spAutoFit/>
          </a:bodyPr>
          <a:lstStyle/>
          <a:p>
            <a:r>
              <a:rPr lang="en-US" sz="2400" b="1" dirty="0" smtClean="0"/>
              <a:t>DDI Metadata</a:t>
            </a:r>
            <a:endParaRPr lang="en-US" sz="2400" b="1" dirty="0"/>
          </a:p>
        </p:txBody>
      </p:sp>
      <p:sp>
        <p:nvSpPr>
          <p:cNvPr id="7" name="Rectangle 6"/>
          <p:cNvSpPr/>
          <p:nvPr/>
        </p:nvSpPr>
        <p:spPr>
          <a:xfrm>
            <a:off x="5220072" y="1988840"/>
            <a:ext cx="3636000" cy="212365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r>
              <a:rPr lang="en-US" sz="2200" dirty="0" smtClean="0">
                <a:solidFill>
                  <a:schemeClr val="tx1"/>
                </a:solidFill>
              </a:rPr>
              <a:t>….</a:t>
            </a:r>
          </a:p>
          <a:p>
            <a:r>
              <a:rPr lang="en-US" sz="2200" b="1" dirty="0" smtClean="0">
                <a:solidFill>
                  <a:schemeClr val="tx1"/>
                </a:solidFill>
              </a:rPr>
              <a:t>Reference to PID of metadata</a:t>
            </a:r>
          </a:p>
          <a:p>
            <a:r>
              <a:rPr lang="en-US" sz="2200" dirty="0" smtClean="0">
                <a:solidFill>
                  <a:schemeClr val="tx1"/>
                </a:solidFill>
              </a:rPr>
              <a:t>….</a:t>
            </a:r>
          </a:p>
          <a:p>
            <a:r>
              <a:rPr lang="en-US" sz="2200" b="1" dirty="0" smtClean="0">
                <a:solidFill>
                  <a:schemeClr val="tx1"/>
                </a:solidFill>
              </a:rPr>
              <a:t>PID of data</a:t>
            </a:r>
          </a:p>
          <a:p>
            <a:r>
              <a:rPr lang="en-US" sz="2200" dirty="0" smtClean="0">
                <a:solidFill>
                  <a:schemeClr val="tx1"/>
                </a:solidFill>
              </a:rPr>
              <a:t>….</a:t>
            </a:r>
          </a:p>
        </p:txBody>
      </p:sp>
      <p:sp>
        <p:nvSpPr>
          <p:cNvPr id="8" name="TextBox 7"/>
          <p:cNvSpPr txBox="1"/>
          <p:nvPr/>
        </p:nvSpPr>
        <p:spPr>
          <a:xfrm>
            <a:off x="5040400" y="1412776"/>
            <a:ext cx="4068104" cy="461665"/>
          </a:xfrm>
          <a:prstGeom prst="rect">
            <a:avLst/>
          </a:prstGeom>
          <a:noFill/>
        </p:spPr>
        <p:txBody>
          <a:bodyPr wrap="square" rtlCol="0">
            <a:spAutoFit/>
          </a:bodyPr>
          <a:lstStyle/>
          <a:p>
            <a:r>
              <a:rPr lang="en-US" sz="2400" b="1" dirty="0" smtClean="0"/>
              <a:t>Metadata of other PID system</a:t>
            </a:r>
            <a:endParaRPr lang="en-US" sz="2400" b="1" dirty="0"/>
          </a:p>
        </p:txBody>
      </p:sp>
      <p:sp>
        <p:nvSpPr>
          <p:cNvPr id="10" name="Flowchart: Magnetic Disk 9"/>
          <p:cNvSpPr>
            <a:spLocks noChangeAspect="1"/>
          </p:cNvSpPr>
          <p:nvPr/>
        </p:nvSpPr>
        <p:spPr>
          <a:xfrm>
            <a:off x="3923928" y="5373360"/>
            <a:ext cx="1228380" cy="1296000"/>
          </a:xfrm>
          <a:prstGeom prst="flowChartMagneticDisk">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Data</a:t>
            </a:r>
            <a:endParaRPr lang="en-US" sz="2400" b="1" dirty="0">
              <a:solidFill>
                <a:schemeClr val="tx1"/>
              </a:solidFill>
            </a:endParaRPr>
          </a:p>
        </p:txBody>
      </p:sp>
      <p:cxnSp>
        <p:nvCxnSpPr>
          <p:cNvPr id="11" name="Straight Arrow Connector 10"/>
          <p:cNvCxnSpPr>
            <a:endCxn id="10" idx="1"/>
          </p:cNvCxnSpPr>
          <p:nvPr/>
        </p:nvCxnSpPr>
        <p:spPr>
          <a:xfrm rot="5400000">
            <a:off x="4266955" y="3772171"/>
            <a:ext cx="1872352" cy="1330026"/>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endCxn id="10" idx="1"/>
          </p:cNvCxnSpPr>
          <p:nvPr/>
        </p:nvCxnSpPr>
        <p:spPr>
          <a:xfrm>
            <a:off x="1259632" y="4581128"/>
            <a:ext cx="3278486" cy="792232"/>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endCxn id="7" idx="1"/>
          </p:cNvCxnSpPr>
          <p:nvPr/>
        </p:nvCxnSpPr>
        <p:spPr>
          <a:xfrm flipV="1">
            <a:off x="3059832" y="3050669"/>
            <a:ext cx="2160240" cy="882387"/>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7" name="Freihandform 16"/>
          <p:cNvSpPr/>
          <p:nvPr/>
        </p:nvSpPr>
        <p:spPr>
          <a:xfrm>
            <a:off x="3301313" y="2132856"/>
            <a:ext cx="3717325" cy="424993"/>
          </a:xfrm>
          <a:custGeom>
            <a:avLst/>
            <a:gdLst>
              <a:gd name="connsiteX0" fmla="*/ 3717325 w 3717325"/>
              <a:gd name="connsiteY0" fmla="*/ 564292 h 613719"/>
              <a:gd name="connsiteX1" fmla="*/ 1653746 w 3717325"/>
              <a:gd name="connsiteY1" fmla="*/ 8238 h 613719"/>
              <a:gd name="connsiteX2" fmla="*/ 47368 w 3717325"/>
              <a:gd name="connsiteY2" fmla="*/ 613719 h 613719"/>
            </a:gdLst>
            <a:ahLst/>
            <a:cxnLst>
              <a:cxn ang="0">
                <a:pos x="connsiteX0" y="connsiteY0"/>
              </a:cxn>
              <a:cxn ang="0">
                <a:pos x="connsiteX1" y="connsiteY1"/>
              </a:cxn>
              <a:cxn ang="0">
                <a:pos x="connsiteX2" y="connsiteY2"/>
              </a:cxn>
            </a:cxnLst>
            <a:rect l="l" t="t" r="r" b="b"/>
            <a:pathLst>
              <a:path w="3717325" h="613719">
                <a:moveTo>
                  <a:pt x="3717325" y="564292"/>
                </a:moveTo>
                <a:cubicBezTo>
                  <a:pt x="2991365" y="282146"/>
                  <a:pt x="2265406" y="0"/>
                  <a:pt x="1653746" y="8238"/>
                </a:cubicBezTo>
                <a:cubicBezTo>
                  <a:pt x="1042087" y="16476"/>
                  <a:pt x="0" y="512805"/>
                  <a:pt x="47368" y="613719"/>
                </a:cubicBezTo>
              </a:path>
            </a:pathLst>
          </a:cu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Acknowledgements</a:t>
            </a:r>
            <a:endParaRPr lang="en-US" dirty="0"/>
          </a:p>
        </p:txBody>
      </p:sp>
      <p:sp>
        <p:nvSpPr>
          <p:cNvPr id="3" name="Content Placeholder 2"/>
          <p:cNvSpPr>
            <a:spLocks noGrp="1"/>
          </p:cNvSpPr>
          <p:nvPr>
            <p:ph idx="1"/>
          </p:nvPr>
        </p:nvSpPr>
        <p:spPr/>
        <p:txBody>
          <a:bodyPr/>
          <a:lstStyle/>
          <a:p>
            <a:r>
              <a:rPr lang="en-US" dirty="0" smtClean="0"/>
              <a:t>DDI Technical Implementation Committee</a:t>
            </a:r>
          </a:p>
          <a:p>
            <a:r>
              <a:rPr lang="en-US" dirty="0" smtClean="0"/>
              <a:t>Ad-hoc group at IASSIST 2009 in Tampere</a:t>
            </a:r>
          </a:p>
          <a:p>
            <a:r>
              <a:rPr lang="en-US" dirty="0" smtClean="0"/>
              <a:t>Dan Smith from </a:t>
            </a:r>
            <a:r>
              <a:rPr lang="en-US" dirty="0" err="1" smtClean="0"/>
              <a:t>Algenta</a:t>
            </a:r>
            <a:r>
              <a:rPr lang="en-US" dirty="0" smtClean="0"/>
              <a:t> Technologies</a:t>
            </a:r>
          </a:p>
          <a:p>
            <a:r>
              <a:rPr lang="en-US" dirty="0" smtClean="0"/>
              <a:t>Peter Koch from DENIC (central registry for all domains under the top level Domain .de) </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Contact</a:t>
            </a:r>
            <a:endParaRPr lang="de-DE" dirty="0"/>
          </a:p>
        </p:txBody>
      </p:sp>
      <p:sp>
        <p:nvSpPr>
          <p:cNvPr id="3" name="Inhaltsplatzhalter 2"/>
          <p:cNvSpPr>
            <a:spLocks noGrp="1"/>
          </p:cNvSpPr>
          <p:nvPr>
            <p:ph idx="1"/>
          </p:nvPr>
        </p:nvSpPr>
        <p:spPr/>
        <p:txBody>
          <a:bodyPr/>
          <a:lstStyle/>
          <a:p>
            <a:r>
              <a:rPr lang="de-DE" dirty="0" smtClean="0"/>
              <a:t>Information </a:t>
            </a:r>
            <a:r>
              <a:rPr lang="de-DE" dirty="0" err="1" smtClean="0"/>
              <a:t>about</a:t>
            </a:r>
            <a:r>
              <a:rPr lang="de-DE" dirty="0" smtClean="0"/>
              <a:t> DDI </a:t>
            </a:r>
            <a:r>
              <a:rPr lang="de-DE" dirty="0" err="1" smtClean="0"/>
              <a:t>and</a:t>
            </a:r>
            <a:r>
              <a:rPr lang="de-DE" dirty="0" smtClean="0"/>
              <a:t> </a:t>
            </a:r>
            <a:r>
              <a:rPr lang="de-DE" dirty="0" err="1" smtClean="0"/>
              <a:t>the</a:t>
            </a:r>
            <a:r>
              <a:rPr lang="de-DE" smtClean="0"/>
              <a:t> DDI </a:t>
            </a:r>
            <a:r>
              <a:rPr lang="de-DE" dirty="0" err="1" smtClean="0"/>
              <a:t>Alliance</a:t>
            </a:r>
            <a:endParaRPr lang="de-DE" dirty="0" smtClean="0"/>
          </a:p>
          <a:p>
            <a:pPr lvl="1"/>
            <a:r>
              <a:rPr lang="de-DE" dirty="0" smtClean="0"/>
              <a:t>http://www.ddialliance.org/</a:t>
            </a:r>
          </a:p>
          <a:p>
            <a:r>
              <a:rPr lang="de-DE" dirty="0" smtClean="0"/>
              <a:t>Joachim </a:t>
            </a:r>
            <a:r>
              <a:rPr lang="de-DE" dirty="0" err="1" smtClean="0"/>
              <a:t>Wackerow</a:t>
            </a:r>
            <a:endParaRPr lang="de-DE" dirty="0" smtClean="0"/>
          </a:p>
          <a:p>
            <a:pPr lvl="1"/>
            <a:r>
              <a:rPr lang="de-DE" dirty="0" smtClean="0"/>
              <a:t>joachim.wackerow@gesis.org</a:t>
            </a:r>
            <a:endParaRPr lang="de-DE"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t-IT" dirty="0" smtClean="0"/>
              <a:t>The Data </a:t>
            </a:r>
            <a:r>
              <a:rPr lang="it-IT" dirty="0" err="1" smtClean="0"/>
              <a:t>Documentation</a:t>
            </a:r>
            <a:r>
              <a:rPr lang="it-IT" dirty="0" smtClean="0"/>
              <a:t> </a:t>
            </a:r>
            <a:r>
              <a:rPr lang="it-IT" dirty="0" err="1" smtClean="0"/>
              <a:t>Initiative</a:t>
            </a:r>
            <a:r>
              <a:rPr lang="it-IT" dirty="0" smtClean="0"/>
              <a:t>  -DDI</a:t>
            </a:r>
            <a:endParaRPr lang="en-US" dirty="0"/>
          </a:p>
        </p:txBody>
      </p:sp>
      <p:sp>
        <p:nvSpPr>
          <p:cNvPr id="3" name="Content Placeholder 2"/>
          <p:cNvSpPr>
            <a:spLocks noGrp="1"/>
          </p:cNvSpPr>
          <p:nvPr>
            <p:ph idx="1"/>
          </p:nvPr>
        </p:nvSpPr>
        <p:spPr>
          <a:xfrm>
            <a:off x="457200" y="1600200"/>
            <a:ext cx="8229600" cy="4493095"/>
          </a:xfrm>
        </p:spPr>
        <p:txBody>
          <a:bodyPr>
            <a:normAutofit fontScale="92500"/>
          </a:bodyPr>
          <a:lstStyle/>
          <a:p>
            <a:r>
              <a:rPr lang="en-US" dirty="0" smtClean="0"/>
              <a:t>Standard for the compilation, presentation, and exchange of documentation for datasets in the social, behavioral, and economic sciences</a:t>
            </a:r>
          </a:p>
          <a:p>
            <a:r>
              <a:rPr lang="en-US" dirty="0" smtClean="0"/>
              <a:t>Expressed in XML, the DDI metadata specification supports the entire research data life cycle</a:t>
            </a:r>
          </a:p>
          <a:p>
            <a:r>
              <a:rPr lang="en-US" dirty="0" smtClean="0"/>
              <a:t>DDI is designed to facilitate sharing schemes for concepts, questions, coding, and variables within organizations or throughout the research community.</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Data Life Cycle</a:t>
            </a:r>
            <a:endParaRPr lang="de-DE" dirty="0"/>
          </a:p>
        </p:txBody>
      </p:sp>
      <p:pic>
        <p:nvPicPr>
          <p:cNvPr id="4" name="Grafik 3" descr="ResearchCycle.gif"/>
          <p:cNvPicPr>
            <a:picLocks noChangeAspect="1"/>
          </p:cNvPicPr>
          <p:nvPr/>
        </p:nvPicPr>
        <p:blipFill>
          <a:blip r:embed="rId2" cstate="print"/>
          <a:stretch>
            <a:fillRect/>
          </a:stretch>
        </p:blipFill>
        <p:spPr>
          <a:xfrm>
            <a:off x="1331640" y="1340768"/>
            <a:ext cx="6480720" cy="5346594"/>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DDI II</a:t>
            </a:r>
            <a:endParaRPr lang="en-US" dirty="0"/>
          </a:p>
        </p:txBody>
      </p:sp>
      <p:sp>
        <p:nvSpPr>
          <p:cNvPr id="3" name="Content Placeholder 2"/>
          <p:cNvSpPr>
            <a:spLocks noGrp="1"/>
          </p:cNvSpPr>
          <p:nvPr>
            <p:ph idx="1"/>
          </p:nvPr>
        </p:nvSpPr>
        <p:spPr/>
        <p:txBody>
          <a:bodyPr>
            <a:normAutofit/>
          </a:bodyPr>
          <a:lstStyle/>
          <a:p>
            <a:r>
              <a:rPr lang="en-US" dirty="0" smtClean="0"/>
              <a:t>DDI supports a rich and structured set of metadata elements that informs about a given dataset and facilitates computer processing of the data and metadata</a:t>
            </a:r>
          </a:p>
          <a:p>
            <a:r>
              <a:rPr lang="en-US" dirty="0" smtClean="0"/>
              <a:t>DDI has more than 800 objects, from which 120 objects have identifiers.</a:t>
            </a:r>
          </a:p>
          <a:p>
            <a:r>
              <a:rPr lang="en-US" dirty="0" smtClean="0"/>
              <a:t>The identifiable objects are contained in over 30 maintainable container objects.</a:t>
            </a:r>
            <a:endParaRPr lang="de-DE" dirty="0" smtClean="0"/>
          </a:p>
          <a:p>
            <a:pPr lvl="1"/>
            <a:endParaRPr lang="en-US" dirty="0" smtClean="0"/>
          </a:p>
          <a:p>
            <a:pPr lvl="1"/>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DDI URNs</a:t>
            </a:r>
            <a:endParaRPr lang="en-US" dirty="0"/>
          </a:p>
        </p:txBody>
      </p:sp>
      <p:sp>
        <p:nvSpPr>
          <p:cNvPr id="3" name="Content Placeholder 2"/>
          <p:cNvSpPr>
            <a:spLocks noGrp="1"/>
          </p:cNvSpPr>
          <p:nvPr>
            <p:ph idx="1"/>
          </p:nvPr>
        </p:nvSpPr>
        <p:spPr>
          <a:xfrm>
            <a:off x="457200" y="1600200"/>
            <a:ext cx="8229600" cy="4781128"/>
          </a:xfrm>
        </p:spPr>
        <p:txBody>
          <a:bodyPr>
            <a:normAutofit lnSpcReduction="10000"/>
          </a:bodyPr>
          <a:lstStyle/>
          <a:p>
            <a:r>
              <a:rPr lang="en-US" dirty="0" smtClean="0"/>
              <a:t>DDI URNs support reusability of DDI objects inside a single DDI instance and in a distributed network of DDI instances.</a:t>
            </a:r>
          </a:p>
          <a:p>
            <a:r>
              <a:rPr lang="en-US" dirty="0" smtClean="0"/>
              <a:t>DDI objects can be referenced</a:t>
            </a:r>
          </a:p>
          <a:p>
            <a:pPr lvl="1"/>
            <a:r>
              <a:rPr lang="en-US" dirty="0" smtClean="0"/>
              <a:t>by programs for inclusion by reference</a:t>
            </a:r>
          </a:p>
          <a:p>
            <a:pPr lvl="2"/>
            <a:r>
              <a:rPr lang="en-US" dirty="0" smtClean="0"/>
              <a:t>Reuse of metadata of earlier stages in the data life cycle</a:t>
            </a:r>
          </a:p>
          <a:p>
            <a:pPr lvl="2"/>
            <a:r>
              <a:rPr lang="en-US" dirty="0" smtClean="0"/>
              <a:t>Reuse of study-independent metadata like classifications</a:t>
            </a:r>
          </a:p>
          <a:p>
            <a:pPr lvl="1"/>
            <a:r>
              <a:rPr lang="en-US" dirty="0" smtClean="0"/>
              <a:t>for citation purposes</a:t>
            </a:r>
          </a:p>
          <a:p>
            <a:pPr lvl="2"/>
            <a:r>
              <a:rPr lang="en-US" dirty="0" smtClean="0"/>
              <a:t>Example: study description, question, variable (data item)</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Use Cases of</a:t>
            </a:r>
            <a:br>
              <a:rPr lang="en-US" dirty="0" smtClean="0"/>
            </a:br>
            <a:r>
              <a:rPr lang="en-US" dirty="0" smtClean="0"/>
              <a:t>Distributed DDI Resources</a:t>
            </a:r>
            <a:endParaRPr lang="en-US" dirty="0"/>
          </a:p>
        </p:txBody>
      </p:sp>
      <p:sp>
        <p:nvSpPr>
          <p:cNvPr id="3" name="Content Placeholder 2"/>
          <p:cNvSpPr>
            <a:spLocks noGrp="1"/>
          </p:cNvSpPr>
          <p:nvPr>
            <p:ph idx="1"/>
          </p:nvPr>
        </p:nvSpPr>
        <p:spPr>
          <a:xfrm>
            <a:off x="457200" y="1600201"/>
            <a:ext cx="8229600" cy="2257428"/>
          </a:xfrm>
        </p:spPr>
        <p:txBody>
          <a:bodyPr/>
          <a:lstStyle/>
          <a:p>
            <a:r>
              <a:rPr lang="en-US" dirty="0" smtClean="0"/>
              <a:t>Examples of possible usage as reusable resource package</a:t>
            </a:r>
          </a:p>
          <a:p>
            <a:pPr lvl="1"/>
            <a:r>
              <a:rPr lang="en-US" dirty="0" smtClean="0"/>
              <a:t>Question bank</a:t>
            </a:r>
          </a:p>
          <a:p>
            <a:pPr lvl="1"/>
            <a:r>
              <a:rPr lang="en-US" dirty="0" smtClean="0"/>
              <a:t>Standard demographic variables</a:t>
            </a:r>
          </a:p>
          <a:p>
            <a:endParaRPr lang="en-US" dirty="0" smtClean="0"/>
          </a:p>
        </p:txBody>
      </p:sp>
      <p:sp>
        <p:nvSpPr>
          <p:cNvPr id="4" name="TextBox 3"/>
          <p:cNvSpPr txBox="1"/>
          <p:nvPr/>
        </p:nvSpPr>
        <p:spPr>
          <a:xfrm>
            <a:off x="928662" y="3906922"/>
            <a:ext cx="2500330" cy="1754326"/>
          </a:xfrm>
          <a:prstGeom prst="rect">
            <a:avLst/>
          </a:prstGeom>
          <a:noFill/>
          <a:ln w="6350">
            <a:solidFill>
              <a:schemeClr val="tx1"/>
            </a:solidFill>
          </a:ln>
        </p:spPr>
        <p:txBody>
          <a:bodyPr wrap="square" rtlCol="0">
            <a:spAutoFit/>
          </a:bodyPr>
          <a:lstStyle/>
          <a:p>
            <a:r>
              <a:rPr lang="en-US" dirty="0" smtClean="0"/>
              <a:t>DDI Instance (Study I)</a:t>
            </a:r>
          </a:p>
          <a:p>
            <a:r>
              <a:rPr lang="en-US" dirty="0" smtClean="0"/>
              <a:t>  Study</a:t>
            </a:r>
          </a:p>
          <a:p>
            <a:r>
              <a:rPr lang="en-US" dirty="0" smtClean="0"/>
              <a:t>    </a:t>
            </a:r>
            <a:r>
              <a:rPr lang="en-US" dirty="0" err="1" smtClean="0"/>
              <a:t>DataCollection</a:t>
            </a:r>
            <a:endParaRPr lang="en-US" dirty="0" smtClean="0"/>
          </a:p>
          <a:p>
            <a:r>
              <a:rPr lang="en-US" dirty="0" smtClean="0"/>
              <a:t>      </a:t>
            </a:r>
            <a:r>
              <a:rPr lang="en-US" dirty="0" err="1" smtClean="0"/>
              <a:t>QuestionScheme</a:t>
            </a:r>
            <a:endParaRPr lang="en-US" dirty="0" smtClean="0"/>
          </a:p>
          <a:p>
            <a:r>
              <a:rPr lang="en-US" dirty="0" smtClean="0"/>
              <a:t>        </a:t>
            </a:r>
            <a:r>
              <a:rPr lang="en-US" dirty="0" err="1" smtClean="0"/>
              <a:t>QuestionReference</a:t>
            </a:r>
            <a:endParaRPr lang="en-US" dirty="0" smtClean="0"/>
          </a:p>
          <a:p>
            <a:r>
              <a:rPr lang="en-US" dirty="0" smtClean="0"/>
              <a:t>          </a:t>
            </a:r>
            <a:r>
              <a:rPr lang="en-US" b="1" dirty="0" smtClean="0"/>
              <a:t>URN</a:t>
            </a:r>
            <a:endParaRPr lang="en-US" b="1" dirty="0"/>
          </a:p>
        </p:txBody>
      </p:sp>
      <p:sp>
        <p:nvSpPr>
          <p:cNvPr id="5" name="TextBox 4"/>
          <p:cNvSpPr txBox="1"/>
          <p:nvPr/>
        </p:nvSpPr>
        <p:spPr>
          <a:xfrm>
            <a:off x="5429256" y="3857628"/>
            <a:ext cx="2500330" cy="2585323"/>
          </a:xfrm>
          <a:prstGeom prst="rect">
            <a:avLst/>
          </a:prstGeom>
          <a:noFill/>
          <a:ln w="6350">
            <a:solidFill>
              <a:schemeClr val="tx1"/>
            </a:solidFill>
          </a:ln>
        </p:spPr>
        <p:txBody>
          <a:bodyPr wrap="square" rtlCol="0">
            <a:spAutoFit/>
          </a:bodyPr>
          <a:lstStyle/>
          <a:p>
            <a:r>
              <a:rPr lang="en-US" dirty="0" smtClean="0"/>
              <a:t>DDI Instance</a:t>
            </a:r>
          </a:p>
          <a:p>
            <a:r>
              <a:rPr lang="en-US" dirty="0" smtClean="0"/>
              <a:t>  </a:t>
            </a:r>
            <a:r>
              <a:rPr lang="en-US" dirty="0" err="1" smtClean="0"/>
              <a:t>ResourcePackage</a:t>
            </a:r>
            <a:endParaRPr lang="en-US" dirty="0" smtClean="0"/>
          </a:p>
          <a:p>
            <a:r>
              <a:rPr lang="en-US" dirty="0" smtClean="0"/>
              <a:t>    </a:t>
            </a:r>
            <a:r>
              <a:rPr lang="en-US" dirty="0" err="1" smtClean="0"/>
              <a:t>DataCollection</a:t>
            </a:r>
            <a:endParaRPr lang="en-US" dirty="0" smtClean="0"/>
          </a:p>
          <a:p>
            <a:r>
              <a:rPr lang="en-US" dirty="0" smtClean="0"/>
              <a:t>      </a:t>
            </a:r>
            <a:r>
              <a:rPr lang="en-US" dirty="0" err="1" smtClean="0"/>
              <a:t>QuestionScheme</a:t>
            </a:r>
            <a:endParaRPr lang="en-US" dirty="0" smtClean="0"/>
          </a:p>
          <a:p>
            <a:r>
              <a:rPr lang="en-US" dirty="0" smtClean="0"/>
              <a:t>        </a:t>
            </a:r>
            <a:r>
              <a:rPr lang="en-US" dirty="0" err="1" smtClean="0"/>
              <a:t>QuestionItem</a:t>
            </a:r>
            <a:r>
              <a:rPr lang="en-US" dirty="0" smtClean="0"/>
              <a:t>/@urn</a:t>
            </a:r>
          </a:p>
          <a:p>
            <a:r>
              <a:rPr lang="en-US" dirty="0" smtClean="0"/>
              <a:t>        </a:t>
            </a:r>
            <a:r>
              <a:rPr lang="en-US" dirty="0" err="1" smtClean="0"/>
              <a:t>QuestionItem</a:t>
            </a:r>
            <a:r>
              <a:rPr lang="en-US" dirty="0" smtClean="0"/>
              <a:t>/@</a:t>
            </a:r>
            <a:r>
              <a:rPr lang="en-US" b="1" dirty="0" smtClean="0"/>
              <a:t>urn</a:t>
            </a:r>
          </a:p>
          <a:p>
            <a:r>
              <a:rPr lang="en-US" dirty="0" smtClean="0"/>
              <a:t>        </a:t>
            </a:r>
            <a:r>
              <a:rPr lang="en-US" dirty="0" err="1" smtClean="0"/>
              <a:t>QuestionItem</a:t>
            </a:r>
            <a:r>
              <a:rPr lang="en-US" dirty="0" smtClean="0"/>
              <a:t>/@urn</a:t>
            </a:r>
          </a:p>
          <a:p>
            <a:r>
              <a:rPr lang="en-US" dirty="0" smtClean="0"/>
              <a:t>      .</a:t>
            </a:r>
          </a:p>
          <a:p>
            <a:r>
              <a:rPr lang="en-US" dirty="0" smtClean="0"/>
              <a:t>      .</a:t>
            </a:r>
          </a:p>
        </p:txBody>
      </p:sp>
      <p:cxnSp>
        <p:nvCxnSpPr>
          <p:cNvPr id="7" name="Curved Connector 6"/>
          <p:cNvCxnSpPr/>
          <p:nvPr/>
        </p:nvCxnSpPr>
        <p:spPr>
          <a:xfrm>
            <a:off x="2051720" y="5445224"/>
            <a:ext cx="3816424" cy="1588"/>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9" name="TextBox 3"/>
          <p:cNvSpPr txBox="1"/>
          <p:nvPr/>
        </p:nvSpPr>
        <p:spPr>
          <a:xfrm>
            <a:off x="1135566" y="5805264"/>
            <a:ext cx="2500330" cy="923330"/>
          </a:xfrm>
          <a:prstGeom prst="rect">
            <a:avLst/>
          </a:prstGeom>
          <a:noFill/>
          <a:ln w="6350">
            <a:solidFill>
              <a:schemeClr val="tx1"/>
            </a:solidFill>
          </a:ln>
        </p:spPr>
        <p:txBody>
          <a:bodyPr wrap="square" rtlCol="0">
            <a:spAutoFit/>
          </a:bodyPr>
          <a:lstStyle/>
          <a:p>
            <a:r>
              <a:rPr lang="en-US" dirty="0" smtClean="0"/>
              <a:t>DDI Instance (Study II)</a:t>
            </a:r>
          </a:p>
          <a:p>
            <a:r>
              <a:rPr lang="en-US" dirty="0" smtClean="0"/>
              <a:t>…</a:t>
            </a:r>
          </a:p>
          <a:p>
            <a:r>
              <a:rPr lang="en-US" dirty="0" smtClean="0"/>
              <a:t>          </a:t>
            </a:r>
            <a:r>
              <a:rPr lang="en-US" b="1" dirty="0" smtClean="0"/>
              <a:t>URN</a:t>
            </a:r>
            <a:endParaRPr lang="en-US" b="1" dirty="0"/>
          </a:p>
        </p:txBody>
      </p:sp>
      <p:cxnSp>
        <p:nvCxnSpPr>
          <p:cNvPr id="10" name="Curved Connector 6"/>
          <p:cNvCxnSpPr/>
          <p:nvPr/>
        </p:nvCxnSpPr>
        <p:spPr>
          <a:xfrm flipV="1">
            <a:off x="2267744" y="5445224"/>
            <a:ext cx="3528392" cy="1080120"/>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 URI / URN / URL</a:t>
            </a:r>
            <a:endParaRPr lang="en-US" dirty="0"/>
          </a:p>
        </p:txBody>
      </p:sp>
      <p:sp>
        <p:nvSpPr>
          <p:cNvPr id="3" name="Content Placeholder 2"/>
          <p:cNvSpPr>
            <a:spLocks noGrp="1"/>
          </p:cNvSpPr>
          <p:nvPr>
            <p:ph idx="1"/>
          </p:nvPr>
        </p:nvSpPr>
        <p:spPr>
          <a:xfrm>
            <a:off x="457200" y="1412776"/>
            <a:ext cx="8229600" cy="4104456"/>
          </a:xfrm>
        </p:spPr>
        <p:txBody>
          <a:bodyPr>
            <a:normAutofit fontScale="85000" lnSpcReduction="20000"/>
          </a:bodyPr>
          <a:lstStyle/>
          <a:p>
            <a:r>
              <a:rPr lang="en-US" dirty="0" smtClean="0"/>
              <a:t>The Uniform Resource Identifier (URI) identifies a name or a resource on the Internet</a:t>
            </a:r>
          </a:p>
          <a:p>
            <a:r>
              <a:rPr lang="en-US" dirty="0" smtClean="0"/>
              <a:t>The Uniform Resource Name (URN) defines an item's identity</a:t>
            </a:r>
          </a:p>
          <a:p>
            <a:r>
              <a:rPr lang="de-DE" dirty="0" smtClean="0"/>
              <a:t>A URN </a:t>
            </a:r>
            <a:r>
              <a:rPr lang="de-DE" dirty="0" err="1" smtClean="0"/>
              <a:t>is</a:t>
            </a:r>
            <a:r>
              <a:rPr lang="de-DE" dirty="0" smtClean="0"/>
              <a:t> a persistent, </a:t>
            </a:r>
            <a:r>
              <a:rPr lang="de-DE" dirty="0" err="1" smtClean="0"/>
              <a:t>location-independent</a:t>
            </a:r>
            <a:r>
              <a:rPr lang="de-DE" dirty="0" smtClean="0"/>
              <a:t> </a:t>
            </a:r>
            <a:r>
              <a:rPr lang="de-DE" dirty="0" err="1" smtClean="0"/>
              <a:t>resource</a:t>
            </a:r>
            <a:r>
              <a:rPr lang="de-DE" dirty="0" smtClean="0"/>
              <a:t> </a:t>
            </a:r>
            <a:r>
              <a:rPr lang="de-DE" dirty="0" err="1" smtClean="0"/>
              <a:t>identifier</a:t>
            </a:r>
            <a:endParaRPr lang="de-DE" dirty="0" smtClean="0"/>
          </a:p>
          <a:p>
            <a:r>
              <a:rPr lang="en-US" dirty="0" smtClean="0"/>
              <a:t>The Uniform Resource Locator (URL) specifies where an identified resource is available and the mechanism for retrieving it.</a:t>
            </a:r>
          </a:p>
          <a:p>
            <a:r>
              <a:rPr lang="en-US" dirty="0" smtClean="0"/>
              <a:t>Both, URN and URL are URIs</a:t>
            </a:r>
          </a:p>
        </p:txBody>
      </p:sp>
      <p:cxnSp>
        <p:nvCxnSpPr>
          <p:cNvPr id="6" name="Straight Connector 5"/>
          <p:cNvCxnSpPr>
            <a:stCxn id="10" idx="2"/>
            <a:endCxn id="9" idx="0"/>
          </p:cNvCxnSpPr>
          <p:nvPr/>
        </p:nvCxnSpPr>
        <p:spPr>
          <a:xfrm rot="5400000">
            <a:off x="3660730" y="5213952"/>
            <a:ext cx="402431" cy="1356257"/>
          </a:xfrm>
          <a:prstGeom prst="line">
            <a:avLst/>
          </a:prstGeom>
        </p:spPr>
        <p:style>
          <a:lnRef idx="1">
            <a:schemeClr val="accent1"/>
          </a:lnRef>
          <a:fillRef idx="0">
            <a:schemeClr val="accent1"/>
          </a:fillRef>
          <a:effectRef idx="0">
            <a:schemeClr val="accent1"/>
          </a:effectRef>
          <a:fontRef idx="minor">
            <a:schemeClr val="tx1"/>
          </a:fontRef>
        </p:style>
      </p:cxnSp>
      <p:grpSp>
        <p:nvGrpSpPr>
          <p:cNvPr id="4" name="Group 20"/>
          <p:cNvGrpSpPr/>
          <p:nvPr/>
        </p:nvGrpSpPr>
        <p:grpSpPr>
          <a:xfrm>
            <a:off x="2803744" y="5229200"/>
            <a:ext cx="3496448" cy="1325761"/>
            <a:chOff x="2803744" y="5373216"/>
            <a:chExt cx="3496448" cy="1325761"/>
          </a:xfrm>
        </p:grpSpPr>
        <p:cxnSp>
          <p:nvCxnSpPr>
            <p:cNvPr id="5" name="Straight Connector 4"/>
            <p:cNvCxnSpPr>
              <a:stCxn id="10" idx="2"/>
              <a:endCxn id="11" idx="0"/>
            </p:cNvCxnSpPr>
            <p:nvPr/>
          </p:nvCxnSpPr>
          <p:spPr>
            <a:xfrm rot="16200000" flipH="1">
              <a:off x="5046915" y="5328038"/>
              <a:ext cx="402431" cy="1416115"/>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803744" y="6237312"/>
              <a:ext cx="760144" cy="461665"/>
            </a:xfrm>
            <a:prstGeom prst="rect">
              <a:avLst/>
            </a:prstGeom>
            <a:noFill/>
          </p:spPr>
          <p:txBody>
            <a:bodyPr wrap="none" rtlCol="0">
              <a:spAutoFit/>
            </a:bodyPr>
            <a:lstStyle/>
            <a:p>
              <a:r>
                <a:rPr lang="en-US" sz="2400" b="1" dirty="0" smtClean="0"/>
                <a:t>URN</a:t>
              </a:r>
              <a:endParaRPr lang="en-US" sz="2400" b="1" dirty="0"/>
            </a:p>
          </p:txBody>
        </p:sp>
        <p:sp>
          <p:nvSpPr>
            <p:cNvPr id="10" name="TextBox 9"/>
            <p:cNvSpPr txBox="1"/>
            <p:nvPr/>
          </p:nvSpPr>
          <p:spPr>
            <a:xfrm>
              <a:off x="4220113" y="5373216"/>
              <a:ext cx="639919" cy="461665"/>
            </a:xfrm>
            <a:prstGeom prst="rect">
              <a:avLst/>
            </a:prstGeom>
            <a:noFill/>
          </p:spPr>
          <p:txBody>
            <a:bodyPr wrap="none" rtlCol="0">
              <a:spAutoFit/>
            </a:bodyPr>
            <a:lstStyle/>
            <a:p>
              <a:r>
                <a:rPr lang="en-US" sz="2400" b="1" dirty="0" smtClean="0"/>
                <a:t>URI</a:t>
              </a:r>
              <a:endParaRPr lang="en-US" sz="2400" b="1" dirty="0"/>
            </a:p>
          </p:txBody>
        </p:sp>
        <p:sp>
          <p:nvSpPr>
            <p:cNvPr id="11" name="TextBox 10"/>
            <p:cNvSpPr txBox="1"/>
            <p:nvPr/>
          </p:nvSpPr>
          <p:spPr>
            <a:xfrm>
              <a:off x="5612183" y="6237312"/>
              <a:ext cx="688009" cy="461665"/>
            </a:xfrm>
            <a:prstGeom prst="rect">
              <a:avLst/>
            </a:prstGeom>
            <a:noFill/>
          </p:spPr>
          <p:txBody>
            <a:bodyPr wrap="none" rtlCol="0">
              <a:spAutoFit/>
            </a:bodyPr>
            <a:lstStyle/>
            <a:p>
              <a:r>
                <a:rPr lang="en-US" sz="2400" b="1" dirty="0" smtClean="0"/>
                <a:t>URL</a:t>
              </a:r>
              <a:endParaRPr lang="en-US" sz="2400" b="1" dirty="0"/>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DDI URN</a:t>
            </a:r>
            <a:endParaRPr lang="en-US" dirty="0"/>
          </a:p>
        </p:txBody>
      </p:sp>
      <p:sp>
        <p:nvSpPr>
          <p:cNvPr id="3" name="Content Placeholder 2"/>
          <p:cNvSpPr>
            <a:spLocks noGrp="1"/>
          </p:cNvSpPr>
          <p:nvPr>
            <p:ph idx="1"/>
          </p:nvPr>
        </p:nvSpPr>
        <p:spPr>
          <a:xfrm>
            <a:off x="457200" y="1600200"/>
            <a:ext cx="8229600" cy="4781128"/>
          </a:xfrm>
        </p:spPr>
        <p:txBody>
          <a:bodyPr>
            <a:normAutofit/>
          </a:bodyPr>
          <a:lstStyle/>
          <a:p>
            <a:pPr>
              <a:buNone/>
            </a:pPr>
            <a:r>
              <a:rPr lang="en-US" dirty="0" smtClean="0"/>
              <a:t>	</a:t>
            </a:r>
            <a:r>
              <a:rPr lang="en-US" sz="3600" b="1" dirty="0" smtClean="0"/>
              <a:t>agency-id : compound-object-id</a:t>
            </a:r>
          </a:p>
          <a:p>
            <a:pPr>
              <a:buNone/>
            </a:pPr>
            <a:endParaRPr lang="en-US" sz="3600" b="1" dirty="0" smtClean="0"/>
          </a:p>
          <a:p>
            <a:r>
              <a:rPr lang="en-US" sz="3600" b="1" dirty="0" smtClean="0"/>
              <a:t>agency-id</a:t>
            </a:r>
            <a:r>
              <a:rPr lang="en-US" dirty="0" smtClean="0"/>
              <a:t> – identifier of a DDI agency (registration authority identifier)</a:t>
            </a:r>
          </a:p>
          <a:p>
            <a:r>
              <a:rPr lang="en-US" sz="3600" b="1" dirty="0" smtClean="0"/>
              <a:t>compound-object-id</a:t>
            </a:r>
            <a:r>
              <a:rPr lang="en-US" dirty="0" smtClean="0"/>
              <a:t> – unique identifier within the register of a DDI agency (data identifier)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1480</Words>
  <Application>Microsoft Office PowerPoint</Application>
  <PresentationFormat>Bildschirmpräsentation (4:3)</PresentationFormat>
  <Paragraphs>231</Paragraphs>
  <Slides>27</Slides>
  <Notes>2</Notes>
  <HiddenSlides>0</HiddenSlides>
  <MMClips>0</MMClips>
  <ScaleCrop>false</ScaleCrop>
  <HeadingPairs>
    <vt:vector size="4" baseType="variant">
      <vt:variant>
        <vt:lpstr>Design</vt:lpstr>
      </vt:variant>
      <vt:variant>
        <vt:i4>1</vt:i4>
      </vt:variant>
      <vt:variant>
        <vt:lpstr>Folientitel</vt:lpstr>
      </vt:variant>
      <vt:variant>
        <vt:i4>27</vt:i4>
      </vt:variant>
    </vt:vector>
  </HeadingPairs>
  <TitlesOfParts>
    <vt:vector size="28" baseType="lpstr">
      <vt:lpstr>Larissa-Design</vt:lpstr>
      <vt:lpstr>DDI URN Enabling identification and reuse of DDI metadata</vt:lpstr>
      <vt:lpstr>Overview</vt:lpstr>
      <vt:lpstr>The Data Documentation Initiative  -DDI</vt:lpstr>
      <vt:lpstr>Data Life Cycle</vt:lpstr>
      <vt:lpstr>DDI II</vt:lpstr>
      <vt:lpstr>Purpose of DDI URNs</vt:lpstr>
      <vt:lpstr>Use Cases of Distributed DDI Resources</vt:lpstr>
      <vt:lpstr>Relationship URI / URN / URL</vt:lpstr>
      <vt:lpstr>Structure of DDI URN</vt:lpstr>
      <vt:lpstr>Structure of DDI URN Details</vt:lpstr>
      <vt:lpstr>Compliance of DDI URN</vt:lpstr>
      <vt:lpstr>DDI URN Example</vt:lpstr>
      <vt:lpstr>Open Assignment and Use of Identifiers</vt:lpstr>
      <vt:lpstr>Identifier Uniqueness Considerations</vt:lpstr>
      <vt:lpstr>Resolution</vt:lpstr>
      <vt:lpstr>Domain Name System (DNS)</vt:lpstr>
      <vt:lpstr>Dynamic Delegation Discovery System (DDDS)</vt:lpstr>
      <vt:lpstr>DNS-based Resolution Process I</vt:lpstr>
      <vt:lpstr>DNS-based Resolution Process II</vt:lpstr>
      <vt:lpstr>Open Operation of Resolution Servers</vt:lpstr>
      <vt:lpstr>Possible DDI Services</vt:lpstr>
      <vt:lpstr>Open Source Software for Service Discovery</vt:lpstr>
      <vt:lpstr>DDI Agencies in Internet Domain Tree</vt:lpstr>
      <vt:lpstr>Timeline</vt:lpstr>
      <vt:lpstr>Relationship of  Metadata / Data / PIDs</vt:lpstr>
      <vt:lpstr>Acknowledgements</vt:lpstr>
      <vt:lpstr>Contact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DDI URN Enabling identification and reuse of DDI metadata</dc:title>
  <dc:creator>wackerow</dc:creator>
  <cp:lastModifiedBy>Joachim Wackerow</cp:lastModifiedBy>
  <cp:revision>193</cp:revision>
  <dcterms:created xsi:type="dcterms:W3CDTF">2011-01-30T17:23:38Z</dcterms:created>
  <dcterms:modified xsi:type="dcterms:W3CDTF">2011-02-01T13:40:59Z</dcterms:modified>
</cp:coreProperties>
</file>