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670" r:id="rId2"/>
    <p:sldMasterId id="2147483672" r:id="rId3"/>
    <p:sldMasterId id="2147483699" r:id="rId4"/>
  </p:sldMasterIdLst>
  <p:notesMasterIdLst>
    <p:notesMasterId r:id="rId105"/>
  </p:notesMasterIdLst>
  <p:handoutMasterIdLst>
    <p:handoutMasterId r:id="rId106"/>
  </p:handoutMasterIdLst>
  <p:sldIdLst>
    <p:sldId id="257" r:id="rId5"/>
    <p:sldId id="623" r:id="rId6"/>
    <p:sldId id="432" r:id="rId7"/>
    <p:sldId id="517" r:id="rId8"/>
    <p:sldId id="518" r:id="rId9"/>
    <p:sldId id="433" r:id="rId10"/>
    <p:sldId id="520" r:id="rId11"/>
    <p:sldId id="519" r:id="rId12"/>
    <p:sldId id="516" r:id="rId13"/>
    <p:sldId id="521" r:id="rId14"/>
    <p:sldId id="522" r:id="rId15"/>
    <p:sldId id="523" r:id="rId16"/>
    <p:sldId id="526" r:id="rId17"/>
    <p:sldId id="537" r:id="rId18"/>
    <p:sldId id="541" r:id="rId19"/>
    <p:sldId id="627" r:id="rId20"/>
    <p:sldId id="624" r:id="rId21"/>
    <p:sldId id="628" r:id="rId22"/>
    <p:sldId id="534" r:id="rId23"/>
    <p:sldId id="629" r:id="rId24"/>
    <p:sldId id="630" r:id="rId25"/>
    <p:sldId id="631" r:id="rId26"/>
    <p:sldId id="632" r:id="rId27"/>
    <p:sldId id="539" r:id="rId28"/>
    <p:sldId id="540" r:id="rId29"/>
    <p:sldId id="538" r:id="rId30"/>
    <p:sldId id="546" r:id="rId31"/>
    <p:sldId id="621" r:id="rId32"/>
    <p:sldId id="622" r:id="rId33"/>
    <p:sldId id="542" r:id="rId34"/>
    <p:sldId id="545" r:id="rId35"/>
    <p:sldId id="543" r:id="rId36"/>
    <p:sldId id="544" r:id="rId37"/>
    <p:sldId id="549" r:id="rId38"/>
    <p:sldId id="550" r:id="rId39"/>
    <p:sldId id="554" r:id="rId40"/>
    <p:sldId id="555" r:id="rId41"/>
    <p:sldId id="556" r:id="rId42"/>
    <p:sldId id="558" r:id="rId43"/>
    <p:sldId id="557" r:id="rId44"/>
    <p:sldId id="559" r:id="rId45"/>
    <p:sldId id="561" r:id="rId46"/>
    <p:sldId id="563" r:id="rId47"/>
    <p:sldId id="564" r:id="rId48"/>
    <p:sldId id="565" r:id="rId49"/>
    <p:sldId id="562" r:id="rId50"/>
    <p:sldId id="566" r:id="rId51"/>
    <p:sldId id="567" r:id="rId52"/>
    <p:sldId id="572" r:id="rId53"/>
    <p:sldId id="569" r:id="rId54"/>
    <p:sldId id="570" r:id="rId55"/>
    <p:sldId id="573" r:id="rId56"/>
    <p:sldId id="571" r:id="rId57"/>
    <p:sldId id="585" r:id="rId58"/>
    <p:sldId id="575" r:id="rId59"/>
    <p:sldId id="568" r:id="rId60"/>
    <p:sldId id="574" r:id="rId61"/>
    <p:sldId id="576" r:id="rId62"/>
    <p:sldId id="577" r:id="rId63"/>
    <p:sldId id="578" r:id="rId64"/>
    <p:sldId id="579" r:id="rId65"/>
    <p:sldId id="580" r:id="rId66"/>
    <p:sldId id="581" r:id="rId67"/>
    <p:sldId id="582" r:id="rId68"/>
    <p:sldId id="620" r:id="rId69"/>
    <p:sldId id="583" r:id="rId70"/>
    <p:sldId id="584" r:id="rId71"/>
    <p:sldId id="586" r:id="rId72"/>
    <p:sldId id="590" r:id="rId73"/>
    <p:sldId id="588" r:id="rId74"/>
    <p:sldId id="589" r:id="rId75"/>
    <p:sldId id="587" r:id="rId76"/>
    <p:sldId id="592" r:id="rId77"/>
    <p:sldId id="593" r:id="rId78"/>
    <p:sldId id="594" r:id="rId79"/>
    <p:sldId id="595" r:id="rId80"/>
    <p:sldId id="596" r:id="rId81"/>
    <p:sldId id="597" r:id="rId82"/>
    <p:sldId id="598" r:id="rId83"/>
    <p:sldId id="600" r:id="rId84"/>
    <p:sldId id="599" r:id="rId85"/>
    <p:sldId id="601" r:id="rId86"/>
    <p:sldId id="602" r:id="rId87"/>
    <p:sldId id="603" r:id="rId88"/>
    <p:sldId id="604" r:id="rId89"/>
    <p:sldId id="560" r:id="rId90"/>
    <p:sldId id="609" r:id="rId91"/>
    <p:sldId id="607" r:id="rId92"/>
    <p:sldId id="606" r:id="rId93"/>
    <p:sldId id="610" r:id="rId94"/>
    <p:sldId id="611" r:id="rId95"/>
    <p:sldId id="612" r:id="rId96"/>
    <p:sldId id="613" r:id="rId97"/>
    <p:sldId id="614" r:id="rId98"/>
    <p:sldId id="615" r:id="rId99"/>
    <p:sldId id="616" r:id="rId100"/>
    <p:sldId id="617" r:id="rId101"/>
    <p:sldId id="618" r:id="rId102"/>
    <p:sldId id="619" r:id="rId103"/>
    <p:sldId id="515" r:id="rId10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n, Megan - BLS" initials="DM-B"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B3C66"/>
    <a:srgbClr val="000000"/>
    <a:srgbClr val="CDDEFF"/>
    <a:srgbClr val="D47F81"/>
    <a:srgbClr val="BA2025"/>
    <a:srgbClr val="A9D18E"/>
    <a:srgbClr val="5B9BD5"/>
    <a:srgbClr val="00CC99"/>
    <a:srgbClr val="6699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62516" autoAdjust="0"/>
  </p:normalViewPr>
  <p:slideViewPr>
    <p:cSldViewPr snapToGrid="0" showGuides="1">
      <p:cViewPr varScale="1">
        <p:scale>
          <a:sx n="53" d="100"/>
          <a:sy n="53" d="100"/>
        </p:scale>
        <p:origin x="1157" y="58"/>
      </p:cViewPr>
      <p:guideLst>
        <p:guide orient="horz" pos="2160"/>
        <p:guide pos="2880"/>
      </p:guideLst>
    </p:cSldViewPr>
  </p:slideViewPr>
  <p:outlineViewPr>
    <p:cViewPr>
      <p:scale>
        <a:sx n="33" d="100"/>
        <a:sy n="33" d="100"/>
      </p:scale>
      <p:origin x="0" y="-5538"/>
    </p:cViewPr>
  </p:outlineViewPr>
  <p:notesTextViewPr>
    <p:cViewPr>
      <p:scale>
        <a:sx n="3" d="2"/>
        <a:sy n="3" d="2"/>
      </p:scale>
      <p:origin x="0" y="0"/>
    </p:cViewPr>
  </p:notesTextViewPr>
  <p:sorterViewPr>
    <p:cViewPr varScale="1">
      <p:scale>
        <a:sx n="100" d="100"/>
        <a:sy n="100" d="100"/>
      </p:scale>
      <p:origin x="0" y="-4661"/>
    </p:cViewPr>
  </p:sorterViewPr>
  <p:notesViewPr>
    <p:cSldViewPr snapToGrid="0" showGuides="1">
      <p:cViewPr>
        <p:scale>
          <a:sx n="120" d="100"/>
          <a:sy n="120" d="100"/>
        </p:scale>
        <p:origin x="374" y="-797"/>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07" Type="http://schemas.openxmlformats.org/officeDocument/2006/relationships/commentAuthors" Target="commentAuthors.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presProps" Target="presProp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viewProps" Target="viewProps.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slideMaster" Target="slideMasters/slideMaster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sz="quarter" idx="1"/>
          </p:nvPr>
        </p:nvSpPr>
        <p:spPr>
          <a:xfrm>
            <a:off x="3970939" y="1"/>
            <a:ext cx="3037840" cy="466434"/>
          </a:xfrm>
          <a:prstGeom prst="rect">
            <a:avLst/>
          </a:prstGeom>
        </p:spPr>
        <p:txBody>
          <a:bodyPr vert="horz" lIns="93157" tIns="46579" rIns="93157" bIns="46579" rtlCol="0"/>
          <a:lstStyle>
            <a:lvl1pPr algn="r">
              <a:defRPr sz="1200"/>
            </a:lvl1pPr>
          </a:lstStyle>
          <a:p>
            <a:fld id="{A353D39A-FB07-40D8-B455-E5E7D563DE76}" type="datetimeFigureOut">
              <a:rPr lang="en-US" smtClean="0"/>
              <a:t>7/19/2019</a:t>
            </a:fld>
            <a:endParaRPr lang="en-US" dirty="0"/>
          </a:p>
        </p:txBody>
      </p:sp>
      <p:sp>
        <p:nvSpPr>
          <p:cNvPr id="4" name="Footer Placeholder 3"/>
          <p:cNvSpPr>
            <a:spLocks noGrp="1"/>
          </p:cNvSpPr>
          <p:nvPr>
            <p:ph type="ftr" sz="quarter" idx="2"/>
          </p:nvPr>
        </p:nvSpPr>
        <p:spPr>
          <a:xfrm>
            <a:off x="0" y="8829969"/>
            <a:ext cx="3037840" cy="466433"/>
          </a:xfrm>
          <a:prstGeom prst="rect">
            <a:avLst/>
          </a:prstGeom>
        </p:spPr>
        <p:txBody>
          <a:bodyPr vert="horz" lIns="93157" tIns="46579" rIns="93157" bIns="465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9"/>
            <a:ext cx="3037840" cy="466433"/>
          </a:xfrm>
          <a:prstGeom prst="rect">
            <a:avLst/>
          </a:prstGeom>
        </p:spPr>
        <p:txBody>
          <a:bodyPr vert="horz" lIns="93157" tIns="46579" rIns="93157" bIns="46579" rtlCol="0" anchor="b"/>
          <a:lstStyle>
            <a:lvl1pPr algn="r">
              <a:defRPr sz="1200"/>
            </a:lvl1pPr>
          </a:lstStyle>
          <a:p>
            <a:fld id="{4A58EA67-873D-465F-B78C-7C9FBF3A957E}" type="slidenum">
              <a:rPr lang="en-US" smtClean="0"/>
              <a:t>‹#›</a:t>
            </a:fld>
            <a:endParaRPr lang="en-US" dirty="0"/>
          </a:p>
        </p:txBody>
      </p:sp>
    </p:spTree>
    <p:extLst>
      <p:ext uri="{BB962C8B-B14F-4D97-AF65-F5344CB8AC3E}">
        <p14:creationId xmlns:p14="http://schemas.microsoft.com/office/powerpoint/2010/main" val="3610004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57" tIns="46579" rIns="93157" bIns="46579" rtlCol="0"/>
          <a:lstStyle>
            <a:lvl1pPr algn="r">
              <a:defRPr sz="1200"/>
            </a:lvl1pPr>
          </a:lstStyle>
          <a:p>
            <a:fld id="{ADD4065D-82E5-416B-8604-35976B865B03}" type="datetimeFigureOut">
              <a:rPr lang="en-US" smtClean="0"/>
              <a:t>7/19/2019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7" tIns="46579" rIns="93157" bIns="4657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57" tIns="46579" rIns="93157" bIns="465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9"/>
            <a:ext cx="3037840" cy="466433"/>
          </a:xfrm>
          <a:prstGeom prst="rect">
            <a:avLst/>
          </a:prstGeom>
        </p:spPr>
        <p:txBody>
          <a:bodyPr vert="horz" lIns="93157" tIns="46579" rIns="93157"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3"/>
          </a:xfrm>
          <a:prstGeom prst="rect">
            <a:avLst/>
          </a:prstGeom>
        </p:spPr>
        <p:txBody>
          <a:bodyPr vert="horz" lIns="93157" tIns="46579" rIns="93157" bIns="46579" rtlCol="0" anchor="b"/>
          <a:lstStyle>
            <a:lvl1pPr algn="r">
              <a:defRPr sz="1200"/>
            </a:lvl1pPr>
          </a:lstStyle>
          <a:p>
            <a:fld id="{FB076B40-989F-4079-BBC5-40CD976B47B4}" type="slidenum">
              <a:rPr lang="en-US" smtClean="0"/>
              <a:t>‹#›</a:t>
            </a:fld>
            <a:endParaRPr lang="en-US" dirty="0"/>
          </a:p>
        </p:txBody>
      </p:sp>
    </p:spTree>
    <p:extLst>
      <p:ext uri="{BB962C8B-B14F-4D97-AF65-F5344CB8AC3E}">
        <p14:creationId xmlns:p14="http://schemas.microsoft.com/office/powerpoint/2010/main" val="638042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endParaRPr lang="en-US" u="none" dirty="0"/>
          </a:p>
        </p:txBody>
      </p:sp>
      <p:sp>
        <p:nvSpPr>
          <p:cNvPr id="4" name="Slide Number Placeholder 3"/>
          <p:cNvSpPr>
            <a:spLocks noGrp="1"/>
          </p:cNvSpPr>
          <p:nvPr>
            <p:ph type="sldNum" sz="quarter" idx="10"/>
          </p:nvPr>
        </p:nvSpPr>
        <p:spPr/>
        <p:txBody>
          <a:bodyPr/>
          <a:lstStyle/>
          <a:p>
            <a:fld id="{FB076B40-989F-4079-BBC5-40CD976B47B4}" type="slidenum">
              <a:rPr lang="en-US" smtClean="0"/>
              <a:t>1</a:t>
            </a:fld>
            <a:endParaRPr lang="en-US" dirty="0"/>
          </a:p>
        </p:txBody>
      </p:sp>
    </p:spTree>
    <p:extLst>
      <p:ext uri="{BB962C8B-B14F-4D97-AF65-F5344CB8AC3E}">
        <p14:creationId xmlns:p14="http://schemas.microsoft.com/office/powerpoint/2010/main" val="1884669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need to define what is meant by integral.  </a:t>
            </a:r>
          </a:p>
          <a:p>
            <a:endParaRPr lang="en-US" dirty="0" smtClean="0"/>
          </a:p>
          <a:p>
            <a:r>
              <a:rPr lang="en-US" dirty="0" smtClean="0"/>
              <a:t>May</a:t>
            </a:r>
            <a:r>
              <a:rPr lang="en-US" baseline="0" dirty="0" smtClean="0"/>
              <a:t> want to add “to complete short, discrete tasks or </a:t>
            </a:r>
            <a:r>
              <a:rPr lang="en-US" baseline="0" dirty="0" smtClean="0"/>
              <a:t>projects”</a:t>
            </a:r>
            <a:endParaRPr lang="en-US" baseline="0" dirty="0" smtClean="0"/>
          </a:p>
          <a:p>
            <a:endParaRPr lang="en-US" baseline="0" dirty="0" smtClean="0"/>
          </a:p>
          <a:p>
            <a:r>
              <a:rPr lang="en-US" baseline="0" dirty="0" smtClean="0"/>
              <a:t>May want to add “or for the rental of an asset owned by the </a:t>
            </a:r>
            <a:r>
              <a:rPr lang="en-US" baseline="0" dirty="0" smtClean="0"/>
              <a:t>worker”</a:t>
            </a:r>
            <a:endParaRPr lang="en-US" baseline="0" dirty="0" smtClean="0"/>
          </a:p>
          <a:p>
            <a:endParaRPr lang="en-US" baseline="0" dirty="0" smtClean="0"/>
          </a:p>
          <a:p>
            <a:r>
              <a:rPr lang="en-US" baseline="0" dirty="0" smtClean="0"/>
              <a:t>May want to add “or the sale of a good owned by the individual selling it” </a:t>
            </a:r>
          </a:p>
          <a:p>
            <a:endParaRPr lang="en-US" baseline="0" dirty="0" smtClean="0"/>
          </a:p>
          <a:p>
            <a:r>
              <a:rPr lang="en-US" baseline="0" dirty="0" smtClean="0"/>
              <a:t>But will discuss these “add ons” along with and after the discussion of what to measure</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12</a:t>
            </a:fld>
            <a:endParaRPr lang="en-US" dirty="0"/>
          </a:p>
        </p:txBody>
      </p:sp>
    </p:spTree>
    <p:extLst>
      <p:ext uri="{BB962C8B-B14F-4D97-AF65-F5344CB8AC3E}">
        <p14:creationId xmlns:p14="http://schemas.microsoft.com/office/powerpoint/2010/main" val="3923792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13</a:t>
            </a:fld>
            <a:endParaRPr lang="en-US" dirty="0"/>
          </a:p>
        </p:txBody>
      </p:sp>
    </p:spTree>
    <p:extLst>
      <p:ext uri="{BB962C8B-B14F-4D97-AF65-F5344CB8AC3E}">
        <p14:creationId xmlns:p14="http://schemas.microsoft.com/office/powerpoint/2010/main" val="396390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question, does the location of where the work is done matter? </a:t>
            </a:r>
          </a:p>
          <a:p>
            <a:endParaRPr lang="en-US" dirty="0" smtClean="0"/>
          </a:p>
          <a:p>
            <a:r>
              <a:rPr lang="en-US" dirty="0" smtClean="0"/>
              <a:t>Measurements tend</a:t>
            </a:r>
            <a:r>
              <a:rPr lang="en-US" baseline="0" dirty="0" smtClean="0"/>
              <a:t> to have focused on the in person work or in-person and online, but others have looked at just online and some have not made a distinction.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14</a:t>
            </a:fld>
            <a:endParaRPr lang="en-US" dirty="0"/>
          </a:p>
        </p:txBody>
      </p:sp>
    </p:spTree>
    <p:extLst>
      <p:ext uri="{BB962C8B-B14F-4D97-AF65-F5344CB8AC3E}">
        <p14:creationId xmlns:p14="http://schemas.microsoft.com/office/powerpoint/2010/main" val="3056952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a:t>
            </a:r>
            <a:r>
              <a:rPr lang="en-US" baseline="0" dirty="0" smtClean="0"/>
              <a:t> question, does the type of customer matter?  </a:t>
            </a:r>
          </a:p>
          <a:p>
            <a:endParaRPr lang="en-US" baseline="0" dirty="0" smtClean="0"/>
          </a:p>
          <a:p>
            <a:r>
              <a:rPr lang="en-US" dirty="0" smtClean="0"/>
              <a:t>Most measures have either not made a distinction or have focused just on peer-to-peer transactions.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15</a:t>
            </a:fld>
            <a:endParaRPr lang="en-US" dirty="0"/>
          </a:p>
        </p:txBody>
      </p:sp>
    </p:spTree>
    <p:extLst>
      <p:ext uri="{BB962C8B-B14F-4D97-AF65-F5344CB8AC3E}">
        <p14:creationId xmlns:p14="http://schemas.microsoft.com/office/powerpoint/2010/main" val="1622550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Third question, how much labor services need to be involved in the platform</a:t>
            </a:r>
            <a:r>
              <a:rPr lang="en-US" baseline="0" dirty="0" smtClean="0"/>
              <a:t> transactions?  </a:t>
            </a:r>
            <a:endParaRPr lang="en-US" dirty="0" smtClean="0"/>
          </a:p>
          <a:p>
            <a:endParaRPr lang="en-US" dirty="0" smtClean="0"/>
          </a:p>
          <a:p>
            <a:r>
              <a:rPr lang="en-US" dirty="0" smtClean="0"/>
              <a:t>This</a:t>
            </a:r>
            <a:r>
              <a:rPr lang="en-US" baseline="0" dirty="0" smtClean="0"/>
              <a:t> really is a question of w</a:t>
            </a:r>
            <a:r>
              <a:rPr lang="en-US" dirty="0" smtClean="0"/>
              <a:t>hat types of activities to include in the measurement. </a:t>
            </a:r>
          </a:p>
          <a:p>
            <a:endParaRPr lang="en-US" dirty="0" smtClean="0"/>
          </a:p>
          <a:p>
            <a:r>
              <a:rPr lang="en-US" dirty="0" smtClean="0"/>
              <a:t>Measurements have been across the spectrum.  Most do not include providing financial capital,</a:t>
            </a:r>
            <a:r>
              <a:rPr lang="en-US" baseline="0" dirty="0" smtClean="0"/>
              <a:t> but a few such as one of the Canadian measures do. </a:t>
            </a:r>
            <a:r>
              <a:rPr lang="en-US" dirty="0" smtClean="0"/>
              <a: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16</a:t>
            </a:fld>
            <a:endParaRPr lang="en-US" dirty="0"/>
          </a:p>
        </p:txBody>
      </p:sp>
    </p:spTree>
    <p:extLst>
      <p:ext uri="{BB962C8B-B14F-4D97-AF65-F5344CB8AC3E}">
        <p14:creationId xmlns:p14="http://schemas.microsoft.com/office/powerpoint/2010/main" val="2584133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17</a:t>
            </a:fld>
            <a:endParaRPr lang="en-US" dirty="0"/>
          </a:p>
        </p:txBody>
      </p:sp>
    </p:spTree>
    <p:extLst>
      <p:ext uri="{BB962C8B-B14F-4D97-AF65-F5344CB8AC3E}">
        <p14:creationId xmlns:p14="http://schemas.microsoft.com/office/powerpoint/2010/main" val="1166763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Fourth question, how much control over</a:t>
            </a:r>
            <a:r>
              <a:rPr lang="en-US" baseline="0" dirty="0" smtClean="0"/>
              <a:t> workers does the platform need to exhibit? </a:t>
            </a:r>
          </a:p>
          <a:p>
            <a:endParaRPr lang="en-US" baseline="0" dirty="0" smtClean="0"/>
          </a:p>
          <a:p>
            <a:r>
              <a:rPr lang="en-US" baseline="0" dirty="0" smtClean="0"/>
              <a:t>Control can range from </a:t>
            </a:r>
            <a:r>
              <a:rPr lang="en-US" baseline="0" dirty="0" smtClean="0"/>
              <a:t>minimal, </a:t>
            </a:r>
            <a:r>
              <a:rPr lang="en-US" baseline="0" dirty="0" smtClean="0"/>
              <a:t>where workers maintain almost complete control.  For example </a:t>
            </a:r>
            <a:r>
              <a:rPr lang="en-US" baseline="0" dirty="0" smtClean="0"/>
              <a:t>workers, </a:t>
            </a:r>
            <a:r>
              <a:rPr lang="en-US" baseline="0" dirty="0" smtClean="0"/>
              <a:t>posting ads on electronic bulletin boards stating they are looking for work and what they charge.  Workers can then determine what customers to accept and how and when to perform the work.  The </a:t>
            </a:r>
            <a:r>
              <a:rPr lang="en-US" baseline="0" dirty="0" smtClean="0"/>
              <a:t>worker/customer </a:t>
            </a:r>
            <a:r>
              <a:rPr lang="en-US" baseline="0" dirty="0" smtClean="0"/>
              <a:t>matching basically is done “manually” and customers pay workers directly. (For example posting on Craig’s or Angie’s </a:t>
            </a:r>
            <a:r>
              <a:rPr lang="en-US" baseline="0" dirty="0" smtClean="0"/>
              <a:t>list for plumbing work or tutoring jobs).</a:t>
            </a:r>
          </a:p>
          <a:p>
            <a:endParaRPr lang="en-US" baseline="0" dirty="0" smtClean="0"/>
          </a:p>
          <a:p>
            <a:r>
              <a:rPr lang="en-US" baseline="0" dirty="0" smtClean="0"/>
              <a:t>On </a:t>
            </a:r>
            <a:r>
              <a:rPr lang="en-US" baseline="0" dirty="0" smtClean="0"/>
              <a:t>the other end of the spectrum </a:t>
            </a:r>
            <a:r>
              <a:rPr lang="en-US" baseline="0" dirty="0" smtClean="0"/>
              <a:t>are </a:t>
            </a:r>
            <a:r>
              <a:rPr lang="en-US" baseline="0" dirty="0" smtClean="0"/>
              <a:t>companies that algorithmically match workers to customers via an app.  The company determines workers’ wages and the price customers are charged.  Companies facilitate customers’ payments.  Customers can rate workers, and workers need to maintain a high rating in order to continue on the platform.  Workers have the flexibility to choose when to work, only working when they have the company’s app on.  However, when workers have the app on, they only have a limited number of customers that they can turn down prior to being barred from the platform.  Workers use their own equipment, but the digital platform company also can set standards for the equipment that workers use.  For example, Uber and Lyft.  </a:t>
            </a:r>
          </a:p>
          <a:p>
            <a:endParaRPr lang="en-US" baseline="0" dirty="0" smtClean="0"/>
          </a:p>
          <a:p>
            <a:r>
              <a:rPr lang="en-US" baseline="0" dirty="0" smtClean="0"/>
              <a:t>Most measures intentionally or not have focused on company control from intermediate level to very extensive.  However, some have included from minimal to very extensive in a single measure.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0744703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19</a:t>
            </a:fld>
            <a:endParaRPr lang="en-US" dirty="0"/>
          </a:p>
        </p:txBody>
      </p:sp>
    </p:spTree>
    <p:extLst>
      <p:ext uri="{BB962C8B-B14F-4D97-AF65-F5344CB8AC3E}">
        <p14:creationId xmlns:p14="http://schemas.microsoft.com/office/powerpoint/2010/main" val="1293985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20</a:t>
            </a:fld>
            <a:endParaRPr lang="en-US" dirty="0"/>
          </a:p>
        </p:txBody>
      </p:sp>
    </p:spTree>
    <p:extLst>
      <p:ext uri="{BB962C8B-B14F-4D97-AF65-F5344CB8AC3E}">
        <p14:creationId xmlns:p14="http://schemas.microsoft.com/office/powerpoint/2010/main" val="16515642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21</a:t>
            </a:fld>
            <a:endParaRPr lang="en-US" dirty="0"/>
          </a:p>
        </p:txBody>
      </p:sp>
    </p:spTree>
    <p:extLst>
      <p:ext uri="{BB962C8B-B14F-4D97-AF65-F5344CB8AC3E}">
        <p14:creationId xmlns:p14="http://schemas.microsoft.com/office/powerpoint/2010/main" val="210007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views in this presentation</a:t>
            </a:r>
            <a:r>
              <a:rPr lang="en-US" baseline="0" dirty="0" smtClean="0"/>
              <a:t> do not represent official BLS policy or necessarily the views of other BLS staff.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a:t>
            </a:fld>
            <a:endParaRPr lang="en-US" dirty="0"/>
          </a:p>
        </p:txBody>
      </p:sp>
    </p:spTree>
    <p:extLst>
      <p:ext uri="{BB962C8B-B14F-4D97-AF65-F5344CB8AC3E}">
        <p14:creationId xmlns:p14="http://schemas.microsoft.com/office/powerpoint/2010/main" val="2987657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22</a:t>
            </a:fld>
            <a:endParaRPr lang="en-US" dirty="0"/>
          </a:p>
        </p:txBody>
      </p:sp>
    </p:spTree>
    <p:extLst>
      <p:ext uri="{BB962C8B-B14F-4D97-AF65-F5344CB8AC3E}">
        <p14:creationId xmlns:p14="http://schemas.microsoft.com/office/powerpoint/2010/main" val="291235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23</a:t>
            </a:fld>
            <a:endParaRPr lang="en-US" dirty="0"/>
          </a:p>
        </p:txBody>
      </p:sp>
    </p:spTree>
    <p:extLst>
      <p:ext uri="{BB962C8B-B14F-4D97-AF65-F5344CB8AC3E}">
        <p14:creationId xmlns:p14="http://schemas.microsoft.com/office/powerpoint/2010/main" val="1641449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Fifth question: Over what time period should the digital platform activity have occurred in.  </a:t>
            </a:r>
          </a:p>
          <a:p>
            <a:endParaRPr lang="en-US" baseline="0" dirty="0" smtClean="0"/>
          </a:p>
          <a:p>
            <a:r>
              <a:rPr lang="en-US" baseline="0" dirty="0" smtClean="0"/>
              <a:t>To match with labor force surveys (LFS) measures of employment better to have the periodicities for measuring other employment and platform employment match.</a:t>
            </a:r>
          </a:p>
          <a:p>
            <a:endParaRPr lang="en-US" baseline="0" dirty="0" smtClean="0"/>
          </a:p>
          <a:p>
            <a:r>
              <a:rPr lang="en-US" baseline="0" dirty="0" smtClean="0"/>
              <a:t>But can have more than one periodicity in a survey (will discuss more) </a:t>
            </a:r>
          </a:p>
          <a:p>
            <a:endParaRPr lang="en-US" baseline="0" dirty="0" smtClean="0"/>
          </a:p>
          <a:p>
            <a:r>
              <a:rPr lang="en-US" baseline="0" dirty="0" smtClean="0"/>
              <a:t>Periodicities chosen for measurement have varied widely, and each of the ones specified on this slide have been used.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24</a:t>
            </a:fld>
            <a:endParaRPr lang="en-US" dirty="0"/>
          </a:p>
        </p:txBody>
      </p:sp>
    </p:spTree>
    <p:extLst>
      <p:ext uri="{BB962C8B-B14F-4D97-AF65-F5344CB8AC3E}">
        <p14:creationId xmlns:p14="http://schemas.microsoft.com/office/powerpoint/2010/main" val="3989750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Sixth question, how intensively does a person </a:t>
            </a:r>
            <a:r>
              <a:rPr lang="en-US" dirty="0" smtClean="0"/>
              <a:t>have to have worked </a:t>
            </a:r>
            <a:r>
              <a:rPr lang="en-US" dirty="0" smtClean="0"/>
              <a:t>on the digital platform.</a:t>
            </a:r>
            <a:r>
              <a:rPr lang="en-US" baseline="0" dirty="0" smtClean="0"/>
              <a:t> </a:t>
            </a:r>
            <a:r>
              <a:rPr lang="en-US" baseline="0" dirty="0" smtClean="0"/>
              <a:t> Should </a:t>
            </a:r>
            <a:r>
              <a:rPr lang="en-US" baseline="0" dirty="0" smtClean="0"/>
              <a:t>the measure be confined just to those who work on digital platforms extensively.  </a:t>
            </a:r>
          </a:p>
          <a:p>
            <a:endParaRPr lang="en-US" baseline="0" dirty="0" smtClean="0"/>
          </a:p>
          <a:p>
            <a:r>
              <a:rPr lang="en-US" baseline="0" dirty="0" smtClean="0"/>
              <a:t>Measures could be restricted to those who work on digital platforms at least once a month.  </a:t>
            </a:r>
          </a:p>
          <a:p>
            <a:endParaRPr lang="en-US" baseline="0" dirty="0" smtClean="0"/>
          </a:p>
          <a:p>
            <a:r>
              <a:rPr lang="en-US" baseline="0" dirty="0" smtClean="0"/>
              <a:t>Some surveys specifically construct a series of measures based on intensity.  Others include people who only worked </a:t>
            </a:r>
            <a:r>
              <a:rPr lang="en-US" baseline="0" dirty="0" smtClean="0"/>
              <a:t>via </a:t>
            </a:r>
            <a:r>
              <a:rPr lang="en-US" baseline="0" dirty="0" smtClean="0"/>
              <a:t>a platform once at some point (this is an </a:t>
            </a:r>
            <a:r>
              <a:rPr lang="en-US" baseline="0" dirty="0" smtClean="0"/>
              <a:t>“ever worked” </a:t>
            </a:r>
            <a:r>
              <a:rPr lang="en-US" baseline="0" dirty="0" smtClean="0"/>
              <a:t>on a digital platform measure)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25</a:t>
            </a:fld>
            <a:endParaRPr lang="en-US" dirty="0"/>
          </a:p>
        </p:txBody>
      </p:sp>
    </p:spTree>
    <p:extLst>
      <p:ext uri="{BB962C8B-B14F-4D97-AF65-F5344CB8AC3E}">
        <p14:creationId xmlns:p14="http://schemas.microsoft.com/office/powerpoint/2010/main" val="1287824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Seventh question, should measures be restricted to those who earn above</a:t>
            </a:r>
            <a:r>
              <a:rPr lang="en-US" baseline="0" dirty="0" smtClean="0"/>
              <a:t> a set proportion of their income from a digital platform?  </a:t>
            </a:r>
          </a:p>
          <a:p>
            <a:endParaRPr lang="en-US" baseline="0" dirty="0" smtClean="0"/>
          </a:p>
          <a:p>
            <a:r>
              <a:rPr lang="en-US" baseline="0" dirty="0" smtClean="0"/>
              <a:t>Some measures are restricted to those who earn 25% or 50% of their income from digital platform work, but the majority do not have this restriction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26</a:t>
            </a:fld>
            <a:endParaRPr lang="en-US" dirty="0"/>
          </a:p>
        </p:txBody>
      </p:sp>
    </p:spTree>
    <p:extLst>
      <p:ext uri="{BB962C8B-B14F-4D97-AF65-F5344CB8AC3E}">
        <p14:creationId xmlns:p14="http://schemas.microsoft.com/office/powerpoint/2010/main" val="2987098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Eighth question,</a:t>
            </a:r>
            <a:r>
              <a:rPr lang="en-US" baseline="0" dirty="0" smtClean="0"/>
              <a:t> there can be a difference between people being registered on a platform and actually obtaining and working on a platform; should there be a distinction in the measure between being registered and offering to work versus actually obtaining work?  Does the commitment and availability of work inherent in actually obtaining work matter? </a:t>
            </a:r>
          </a:p>
          <a:p>
            <a:endParaRPr lang="en-US" baseline="0" dirty="0" smtClean="0"/>
          </a:p>
          <a:p>
            <a:r>
              <a:rPr lang="en-US" baseline="0" dirty="0" smtClean="0"/>
              <a:t>Some measures only require people to have offered their services.  As is seen in the next to slides, being registered or offering one’s services does not directly translate into actually having worked on a digital platform.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27</a:t>
            </a:fld>
            <a:endParaRPr lang="en-US" dirty="0"/>
          </a:p>
        </p:txBody>
      </p:sp>
    </p:spTree>
    <p:extLst>
      <p:ext uri="{BB962C8B-B14F-4D97-AF65-F5344CB8AC3E}">
        <p14:creationId xmlns:p14="http://schemas.microsoft.com/office/powerpoint/2010/main" val="2466828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28</a:t>
            </a:fld>
            <a:endParaRPr lang="en-US" dirty="0"/>
          </a:p>
        </p:txBody>
      </p:sp>
    </p:spTree>
    <p:extLst>
      <p:ext uri="{BB962C8B-B14F-4D97-AF65-F5344CB8AC3E}">
        <p14:creationId xmlns:p14="http://schemas.microsoft.com/office/powerpoint/2010/main" val="14390218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29</a:t>
            </a:fld>
            <a:endParaRPr lang="en-US" dirty="0"/>
          </a:p>
        </p:txBody>
      </p:sp>
    </p:spTree>
    <p:extLst>
      <p:ext uri="{BB962C8B-B14F-4D97-AF65-F5344CB8AC3E}">
        <p14:creationId xmlns:p14="http://schemas.microsoft.com/office/powerpoint/2010/main" val="14825619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to consider</a:t>
            </a:r>
            <a:r>
              <a:rPr lang="en-US" baseline="0" dirty="0" smtClean="0"/>
              <a:t> what question or issue you want to address or can address with the data you have.  If it is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31</a:t>
            </a:fld>
            <a:endParaRPr lang="en-US" dirty="0"/>
          </a:p>
        </p:txBody>
      </p:sp>
    </p:spTree>
    <p:extLst>
      <p:ext uri="{BB962C8B-B14F-4D97-AF65-F5344CB8AC3E}">
        <p14:creationId xmlns:p14="http://schemas.microsoft.com/office/powerpoint/2010/main" val="1948437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considering applicability</a:t>
            </a:r>
            <a:r>
              <a:rPr lang="en-US" baseline="0" dirty="0" smtClean="0"/>
              <a:t> of national labor laws may not want to include “incidental” workers who do platform work for very few hours, </a:t>
            </a:r>
            <a:r>
              <a:rPr lang="en-US" baseline="0" dirty="0" smtClean="0"/>
              <a:t>sporadically.  </a:t>
            </a:r>
            <a:r>
              <a:rPr lang="en-US" baseline="0" dirty="0" smtClean="0"/>
              <a:t>May want to have people who are “actively” doing platform work, excluding those who have only done platform work once, or have only offered their services, but have not obtained any assignments. </a:t>
            </a:r>
          </a:p>
          <a:p>
            <a:endParaRPr lang="en-US" baseline="0" dirty="0" smtClean="0"/>
          </a:p>
          <a:p>
            <a:r>
              <a:rPr lang="en-US" baseline="0" dirty="0" smtClean="0"/>
              <a:t>When considering applicability of national labor laws probably do not want to include the selling </a:t>
            </a:r>
            <a:r>
              <a:rPr lang="en-US" baseline="0" dirty="0" smtClean="0"/>
              <a:t>of items</a:t>
            </a:r>
            <a:r>
              <a:rPr lang="en-US" baseline="0" dirty="0" smtClean="0"/>
              <a:t>, renting property, or situations where platform companies have minimal control over workers.  </a:t>
            </a:r>
          </a:p>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32</a:t>
            </a:fld>
            <a:endParaRPr lang="en-US" dirty="0"/>
          </a:p>
        </p:txBody>
      </p:sp>
    </p:spTree>
    <p:extLst>
      <p:ext uri="{BB962C8B-B14F-4D97-AF65-F5344CB8AC3E}">
        <p14:creationId xmlns:p14="http://schemas.microsoft.com/office/powerpoint/2010/main" val="111190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a:t>
            </a:fld>
            <a:endParaRPr lang="en-US" dirty="0"/>
          </a:p>
        </p:txBody>
      </p:sp>
    </p:spTree>
    <p:extLst>
      <p:ext uri="{BB962C8B-B14F-4D97-AF65-F5344CB8AC3E}">
        <p14:creationId xmlns:p14="http://schemas.microsoft.com/office/powerpoint/2010/main" val="32535288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33</a:t>
            </a:fld>
            <a:endParaRPr lang="en-US" dirty="0"/>
          </a:p>
        </p:txBody>
      </p:sp>
    </p:spTree>
    <p:extLst>
      <p:ext uri="{BB962C8B-B14F-4D97-AF65-F5344CB8AC3E}">
        <p14:creationId xmlns:p14="http://schemas.microsoft.com/office/powerpoint/2010/main" val="20682982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35</a:t>
            </a:fld>
            <a:endParaRPr lang="en-US" dirty="0"/>
          </a:p>
        </p:txBody>
      </p:sp>
    </p:spTree>
    <p:extLst>
      <p:ext uri="{BB962C8B-B14F-4D97-AF65-F5344CB8AC3E}">
        <p14:creationId xmlns:p14="http://schemas.microsoft.com/office/powerpoint/2010/main" val="38054449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36</a:t>
            </a:fld>
            <a:endParaRPr lang="en-US" dirty="0"/>
          </a:p>
        </p:txBody>
      </p:sp>
    </p:spTree>
    <p:extLst>
      <p:ext uri="{BB962C8B-B14F-4D97-AF65-F5344CB8AC3E}">
        <p14:creationId xmlns:p14="http://schemas.microsoft.com/office/powerpoint/2010/main" val="14860766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37</a:t>
            </a:fld>
            <a:endParaRPr lang="en-US" dirty="0"/>
          </a:p>
        </p:txBody>
      </p:sp>
    </p:spTree>
    <p:extLst>
      <p:ext uri="{BB962C8B-B14F-4D97-AF65-F5344CB8AC3E}">
        <p14:creationId xmlns:p14="http://schemas.microsoft.com/office/powerpoint/2010/main" val="3555184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38</a:t>
            </a:fld>
            <a:endParaRPr lang="en-US" dirty="0"/>
          </a:p>
        </p:txBody>
      </p:sp>
    </p:spTree>
    <p:extLst>
      <p:ext uri="{BB962C8B-B14F-4D97-AF65-F5344CB8AC3E}">
        <p14:creationId xmlns:p14="http://schemas.microsoft.com/office/powerpoint/2010/main" val="24000962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Platforms meet the following criteria:</a:t>
            </a:r>
            <a:r>
              <a:rPr lang="en-US" baseline="0" dirty="0" smtClean="0"/>
              <a:t> </a:t>
            </a:r>
          </a:p>
          <a:p>
            <a:pPr lvl="0"/>
            <a:r>
              <a:rPr lang="en-US" sz="1200" kern="1200" dirty="0" smtClean="0">
                <a:solidFill>
                  <a:schemeClr val="tx1"/>
                </a:solidFill>
                <a:effectLst/>
                <a:latin typeface="+mn-lt"/>
                <a:ea typeface="+mn-ea"/>
                <a:cs typeface="+mn-cs"/>
              </a:rPr>
              <a:t>	- Connect independent suppliers to customers</a:t>
            </a:r>
          </a:p>
          <a:p>
            <a:pPr lvl="0"/>
            <a:r>
              <a:rPr lang="en-US" sz="1200" kern="1200" dirty="0" smtClean="0">
                <a:solidFill>
                  <a:schemeClr val="tx1"/>
                </a:solidFill>
                <a:effectLst/>
                <a:latin typeface="+mn-lt"/>
                <a:ea typeface="+mn-ea"/>
                <a:cs typeface="+mn-cs"/>
              </a:rPr>
              <a:t> 	- Mediate the flow of payment from customer to supplier </a:t>
            </a:r>
          </a:p>
          <a:p>
            <a:pPr lvl="0"/>
            <a:r>
              <a:rPr lang="en-US" sz="1200" kern="1200" dirty="0" smtClean="0">
                <a:solidFill>
                  <a:schemeClr val="tx1"/>
                </a:solidFill>
                <a:effectLst/>
                <a:latin typeface="+mn-lt"/>
                <a:ea typeface="+mn-ea"/>
                <a:cs typeface="+mn-cs"/>
              </a:rPr>
              <a:t>	-Empower participants to enter and leave the market whenever they want</a:t>
            </a:r>
          </a:p>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39</a:t>
            </a:fld>
            <a:endParaRPr lang="en-US" dirty="0"/>
          </a:p>
        </p:txBody>
      </p:sp>
    </p:spTree>
    <p:extLst>
      <p:ext uri="{BB962C8B-B14F-4D97-AF65-F5344CB8AC3E}">
        <p14:creationId xmlns:p14="http://schemas.microsoft.com/office/powerpoint/2010/main" val="22904612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Data </a:t>
            </a:r>
            <a:r>
              <a:rPr lang="en-US" dirty="0" smtClean="0"/>
              <a:t>on proportion of people in Washington,</a:t>
            </a:r>
            <a:r>
              <a:rPr lang="en-US" baseline="0" dirty="0" smtClean="0"/>
              <a:t> DC urban area and state estimates from (Collins, Garin, Jackson, Koustas, and Payne) </a:t>
            </a:r>
          </a:p>
          <a:p>
            <a:r>
              <a:rPr lang="en-US" baseline="0" dirty="0" smtClean="0"/>
              <a:t>Count of states from JP Morgan Chase 2018 </a:t>
            </a:r>
            <a:r>
              <a:rPr lang="en-US" baseline="0" dirty="0" smtClean="0"/>
              <a:t>report. </a:t>
            </a:r>
          </a:p>
          <a:p>
            <a:endParaRPr lang="en-US" baseline="0" dirty="0" smtClean="0"/>
          </a:p>
          <a:p>
            <a:r>
              <a:rPr lang="en-US" baseline="0" dirty="0" smtClean="0"/>
              <a:t>Data not available to general researchers to do additional analysis or verify estimates. JP Morgan Chase researchers do not reveal which platform companies they included.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40</a:t>
            </a:fld>
            <a:endParaRPr lang="en-US" dirty="0"/>
          </a:p>
        </p:txBody>
      </p:sp>
    </p:spTree>
    <p:extLst>
      <p:ext uri="{BB962C8B-B14F-4D97-AF65-F5344CB8AC3E}">
        <p14:creationId xmlns:p14="http://schemas.microsoft.com/office/powerpoint/2010/main" val="32123475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41</a:t>
            </a:fld>
            <a:endParaRPr lang="en-US" dirty="0"/>
          </a:p>
        </p:txBody>
      </p:sp>
    </p:spTree>
    <p:extLst>
      <p:ext uri="{BB962C8B-B14F-4D97-AF65-F5344CB8AC3E}">
        <p14:creationId xmlns:p14="http://schemas.microsoft.com/office/powerpoint/2010/main" val="9159962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 </a:t>
            </a:r>
            <a:r>
              <a:rPr lang="en-US" dirty="0" smtClean="0"/>
              <a:t>example, screen forms to look</a:t>
            </a:r>
            <a:r>
              <a:rPr lang="en-US" baseline="0" dirty="0" smtClean="0"/>
              <a:t> for name of a ride-hailing company. </a:t>
            </a:r>
            <a:r>
              <a:rPr lang="en-US" dirty="0" smtClean="0"/>
              <a:t>If a person receives</a:t>
            </a:r>
            <a:r>
              <a:rPr lang="en-US" baseline="0" dirty="0" smtClean="0"/>
              <a:t> forms from two different ride-hailing companies only count the person as an online platform worker once.  </a:t>
            </a:r>
            <a:endParaRPr lang="en-US"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42</a:t>
            </a:fld>
            <a:endParaRPr lang="en-US" dirty="0"/>
          </a:p>
        </p:txBody>
      </p:sp>
    </p:spTree>
    <p:extLst>
      <p:ext uri="{BB962C8B-B14F-4D97-AF65-F5344CB8AC3E}">
        <p14:creationId xmlns:p14="http://schemas.microsoft.com/office/powerpoint/2010/main" val="2931475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43</a:t>
            </a:fld>
            <a:endParaRPr lang="en-US" dirty="0"/>
          </a:p>
        </p:txBody>
      </p:sp>
    </p:spTree>
    <p:extLst>
      <p:ext uri="{BB962C8B-B14F-4D97-AF65-F5344CB8AC3E}">
        <p14:creationId xmlns:p14="http://schemas.microsoft.com/office/powerpoint/2010/main" val="3002041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a:t>
            </a:fld>
            <a:endParaRPr lang="en-US" dirty="0"/>
          </a:p>
        </p:txBody>
      </p:sp>
    </p:spTree>
    <p:extLst>
      <p:ext uri="{BB962C8B-B14F-4D97-AF65-F5344CB8AC3E}">
        <p14:creationId xmlns:p14="http://schemas.microsoft.com/office/powerpoint/2010/main" val="42253541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Belgium required tax</a:t>
            </a:r>
            <a:r>
              <a:rPr lang="en-US" baseline="0" dirty="0" smtClean="0"/>
              <a:t>es to be withheld for all ride-hailing workers as if they were wage workers.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44</a:t>
            </a:fld>
            <a:endParaRPr lang="en-US" dirty="0"/>
          </a:p>
        </p:txBody>
      </p:sp>
    </p:spTree>
    <p:extLst>
      <p:ext uri="{BB962C8B-B14F-4D97-AF65-F5344CB8AC3E}">
        <p14:creationId xmlns:p14="http://schemas.microsoft.com/office/powerpoint/2010/main" val="33834442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Value Added </a:t>
            </a:r>
            <a:r>
              <a:rPr lang="en-US" sz="1200" kern="1200" dirty="0" smtClean="0">
                <a:solidFill>
                  <a:schemeClr val="tx1"/>
                </a:solidFill>
                <a:effectLst/>
                <a:latin typeface="+mn-lt"/>
                <a:ea typeface="+mn-ea"/>
                <a:cs typeface="+mn-cs"/>
              </a:rPr>
              <a:t>concern </a:t>
            </a:r>
            <a:r>
              <a:rPr lang="en-US" sz="1200" kern="1200" dirty="0" smtClean="0">
                <a:solidFill>
                  <a:schemeClr val="tx1"/>
                </a:solidFill>
                <a:effectLst/>
                <a:latin typeface="+mn-lt"/>
                <a:ea typeface="+mn-ea"/>
                <a:cs typeface="+mn-cs"/>
              </a:rPr>
              <a:t>and how passing threshold varies by demographics of workers noted by</a:t>
            </a:r>
            <a:r>
              <a:rPr lang="en-US" sz="1200" b="0" i="0" u="none" strike="noStrike" kern="1200" baseline="0" dirty="0" smtClean="0">
                <a:solidFill>
                  <a:schemeClr val="tx1"/>
                </a:solidFill>
                <a:latin typeface="+mn-lt"/>
                <a:ea typeface="+mn-ea"/>
                <a:cs typeface="+mn-cs"/>
              </a:rPr>
              <a:t> Balaram, Warden and Wallace-Stephens for the U.K. (2017) and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Pesole</a:t>
            </a:r>
            <a:r>
              <a:rPr lang="en-US" sz="1200" kern="1200" baseline="0" dirty="0" smtClean="0">
                <a:solidFill>
                  <a:schemeClr val="tx1"/>
                </a:solidFill>
                <a:effectLst/>
                <a:latin typeface="+mn-lt"/>
                <a:ea typeface="+mn-ea"/>
                <a:cs typeface="+mn-cs"/>
              </a:rPr>
              <a:t> et al COLLEEM report </a:t>
            </a:r>
            <a:r>
              <a:rPr lang="en-US" sz="1200" kern="1200" baseline="0" dirty="0" smtClean="0">
                <a:solidFill>
                  <a:schemeClr val="tx1"/>
                </a:solidFill>
                <a:effectLst/>
                <a:latin typeface="+mn-lt"/>
                <a:ea typeface="+mn-ea"/>
                <a:cs typeface="+mn-cs"/>
              </a:rPr>
              <a:t>(2018)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1099-K</a:t>
            </a:r>
            <a:r>
              <a:rPr lang="en-US" sz="1200" kern="1200" baseline="0" dirty="0" smtClean="0">
                <a:solidFill>
                  <a:schemeClr val="tx1"/>
                </a:solidFill>
                <a:effectLst/>
                <a:latin typeface="+mn-lt"/>
                <a:ea typeface="+mn-ea"/>
                <a:cs typeface="+mn-cs"/>
              </a:rPr>
              <a:t> Study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Slemrod, Collins, Hoopes, Reck and Sebastani examined information reports received by sole proprietors from tax years 2004 to 2012. </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empirical analysis found that approximately 10 percent of Schedule C firms report their gross receipts within 5 percent of the gross amount on the 1099-K’s they receive. We estimate that Form 1099-K caused more than 20 percent of taxpayers in this particular group to start filing Schedule C. For firms in this group that had already been filing Schedule C, 1099-K caused increases in reported receipts of up to 24 percent, although these firms also increased their reported expenses by as much as 13 percent</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45</a:t>
            </a:fld>
            <a:endParaRPr lang="en-US" dirty="0"/>
          </a:p>
        </p:txBody>
      </p:sp>
    </p:spTree>
    <p:extLst>
      <p:ext uri="{BB962C8B-B14F-4D97-AF65-F5344CB8AC3E}">
        <p14:creationId xmlns:p14="http://schemas.microsoft.com/office/powerpoint/2010/main" val="41997125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46</a:t>
            </a:fld>
            <a:endParaRPr lang="en-US" dirty="0"/>
          </a:p>
        </p:txBody>
      </p:sp>
    </p:spTree>
    <p:extLst>
      <p:ext uri="{BB962C8B-B14F-4D97-AF65-F5344CB8AC3E}">
        <p14:creationId xmlns:p14="http://schemas.microsoft.com/office/powerpoint/2010/main" val="16540619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Believe there will always be a role for household survey data</a:t>
            </a:r>
            <a:r>
              <a:rPr lang="en-US" baseline="0" dirty="0" smtClean="0"/>
              <a:t> both in obtaining </a:t>
            </a:r>
            <a:r>
              <a:rPr lang="en-US" baseline="0" dirty="0" smtClean="0"/>
              <a:t>an </a:t>
            </a:r>
            <a:r>
              <a:rPr lang="en-US" baseline="0" dirty="0" smtClean="0"/>
              <a:t>estimate and because of the other information that household surveys usually obtain.  </a:t>
            </a:r>
          </a:p>
          <a:p>
            <a:endParaRPr lang="en-US" baseline="0" dirty="0" smtClean="0"/>
          </a:p>
          <a:p>
            <a:r>
              <a:rPr lang="en-US" baseline="0" dirty="0" smtClean="0"/>
              <a:t>For example rich demographic information can indicate whether the disabled, particular ethnic or racial groups, or recent immigrants are more likely to be digital platform workers. </a:t>
            </a:r>
          </a:p>
          <a:p>
            <a:endParaRPr lang="en-US" baseline="0" dirty="0" smtClean="0"/>
          </a:p>
          <a:p>
            <a:r>
              <a:rPr lang="en-US" baseline="0" dirty="0" smtClean="0"/>
              <a:t>In household surveys can obtain information about workers’ preferences for the work, whether they have used platform work as a stepping stone to other work, or whether they are obtaining as much platform work as they desire.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47</a:t>
            </a:fld>
            <a:endParaRPr lang="en-US" dirty="0"/>
          </a:p>
        </p:txBody>
      </p:sp>
    </p:spTree>
    <p:extLst>
      <p:ext uri="{BB962C8B-B14F-4D97-AF65-F5344CB8AC3E}">
        <p14:creationId xmlns:p14="http://schemas.microsoft.com/office/powerpoint/2010/main" val="4827898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48</a:t>
            </a:fld>
            <a:endParaRPr lang="en-US" dirty="0"/>
          </a:p>
        </p:txBody>
      </p:sp>
    </p:spTree>
    <p:extLst>
      <p:ext uri="{BB962C8B-B14F-4D97-AF65-F5344CB8AC3E}">
        <p14:creationId xmlns:p14="http://schemas.microsoft.com/office/powerpoint/2010/main" val="25581300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49</a:t>
            </a:fld>
            <a:endParaRPr lang="en-US" dirty="0"/>
          </a:p>
        </p:txBody>
      </p:sp>
    </p:spTree>
    <p:extLst>
      <p:ext uri="{BB962C8B-B14F-4D97-AF65-F5344CB8AC3E}">
        <p14:creationId xmlns:p14="http://schemas.microsoft.com/office/powerpoint/2010/main" val="11113501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50</a:t>
            </a:fld>
            <a:endParaRPr lang="en-US" dirty="0"/>
          </a:p>
        </p:txBody>
      </p:sp>
    </p:spTree>
    <p:extLst>
      <p:ext uri="{BB962C8B-B14F-4D97-AF65-F5344CB8AC3E}">
        <p14:creationId xmlns:p14="http://schemas.microsoft.com/office/powerpoint/2010/main" val="38454077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51</a:t>
            </a:fld>
            <a:endParaRPr lang="en-US" dirty="0"/>
          </a:p>
        </p:txBody>
      </p:sp>
    </p:spTree>
    <p:extLst>
      <p:ext uri="{BB962C8B-B14F-4D97-AF65-F5344CB8AC3E}">
        <p14:creationId xmlns:p14="http://schemas.microsoft.com/office/powerpoint/2010/main" val="38474783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Denmark asks a somewhat similar question </a:t>
            </a:r>
          </a:p>
          <a:p>
            <a:endParaRPr lang="en-US" dirty="0" smtClean="0"/>
          </a:p>
          <a:p>
            <a:r>
              <a:rPr lang="en-US" sz="1200" kern="1200" dirty="0" smtClean="0">
                <a:solidFill>
                  <a:schemeClr val="tx1"/>
                </a:solidFill>
                <a:effectLst/>
                <a:latin typeface="+mn-lt"/>
                <a:ea typeface="+mn-ea"/>
                <a:cs typeface="+mn-cs"/>
              </a:rPr>
              <a:t>TJENTARB T2S1. Have you made money in the past 12 months by performing work tasks found through websites or apps - for example via Uber?</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instructions: Uber provides online driving services where car owners can make money by transporting passengers from A to B. In addition, it could for example be work via Upwork, Meploy or </a:t>
            </a:r>
            <a:r>
              <a:rPr lang="en-US" sz="1200" kern="1200" dirty="0" smtClean="0">
                <a:solidFill>
                  <a:schemeClr val="tx1"/>
                </a:solidFill>
                <a:effectLst/>
                <a:latin typeface="+mn-lt"/>
                <a:ea typeface="+mn-ea"/>
                <a:cs typeface="+mn-cs"/>
              </a:rPr>
              <a:t>Ahandyhand</a:t>
            </a:r>
            <a:r>
              <a:rPr lang="en-US" sz="1200" kern="1200" dirty="0" smtClean="0">
                <a:solidFill>
                  <a:schemeClr val="tx1"/>
                </a:solidFill>
                <a:effectLst/>
                <a:latin typeface="+mn-lt"/>
                <a:ea typeface="+mn-ea"/>
                <a:cs typeface="+mn-cs"/>
              </a:rPr>
              <a:t>. This also applies to freelance tasks found through websites and apps. There is no question of selling used property - </a:t>
            </a:r>
            <a:r>
              <a:rPr lang="en-US" sz="1200" kern="1200" dirty="0" smtClean="0">
                <a:solidFill>
                  <a:schemeClr val="tx1"/>
                </a:solidFill>
                <a:effectLst/>
                <a:latin typeface="+mn-lt"/>
                <a:ea typeface="+mn-ea"/>
                <a:cs typeface="+mn-cs"/>
              </a:rPr>
              <a:t>e.g. </a:t>
            </a:r>
            <a:r>
              <a:rPr lang="en-US" sz="1200" kern="1200" dirty="0" smtClean="0">
                <a:solidFill>
                  <a:schemeClr val="tx1"/>
                </a:solidFill>
                <a:effectLst/>
                <a:latin typeface="+mn-lt"/>
                <a:ea typeface="+mn-ea"/>
                <a:cs typeface="+mn-cs"/>
              </a:rPr>
              <a:t>the car base or the DBA</a:t>
            </a:r>
          </a:p>
          <a:p>
            <a:r>
              <a:rPr lang="en-US" dirty="0" smtClean="0"/>
              <a:t> </a:t>
            </a:r>
          </a:p>
          <a:p>
            <a:r>
              <a:rPr lang="en-US" dirty="0" smtClean="0"/>
              <a:t>As</a:t>
            </a:r>
            <a:r>
              <a:rPr lang="en-US" baseline="0" dirty="0" smtClean="0"/>
              <a:t> did Borinin and Rinne for Germany </a:t>
            </a:r>
          </a:p>
          <a:p>
            <a:endParaRPr lang="en-US" baseline="0" dirty="0" smtClean="0"/>
          </a:p>
          <a:p>
            <a:r>
              <a:rPr lang="en-US" sz="1200" b="0" i="0" u="none" strike="noStrike" kern="1200" baseline="0" dirty="0" smtClean="0">
                <a:solidFill>
                  <a:schemeClr val="tx1"/>
                </a:solidFill>
                <a:latin typeface="+mn-lt"/>
                <a:ea typeface="+mn-ea"/>
                <a:cs typeface="+mn-cs"/>
              </a:rPr>
              <a:t>Even if you are not doing it now, have you ever done work in exchange for</a:t>
            </a:r>
          </a:p>
          <a:p>
            <a:r>
              <a:rPr lang="en-US" sz="1200" b="0" i="0" u="none" strike="noStrike" kern="1200" baseline="0" dirty="0" smtClean="0">
                <a:solidFill>
                  <a:schemeClr val="tx1"/>
                </a:solidFill>
                <a:latin typeface="+mn-lt"/>
                <a:ea typeface="+mn-ea"/>
                <a:cs typeface="+mn-cs"/>
              </a:rPr>
              <a:t>money, for orders that you received over the Internet or an app?</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52</a:t>
            </a:fld>
            <a:endParaRPr lang="en-US" dirty="0"/>
          </a:p>
        </p:txBody>
      </p:sp>
    </p:spTree>
    <p:extLst>
      <p:ext uri="{BB962C8B-B14F-4D97-AF65-F5344CB8AC3E}">
        <p14:creationId xmlns:p14="http://schemas.microsoft.com/office/powerpoint/2010/main" val="12609672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53</a:t>
            </a:fld>
            <a:endParaRPr lang="en-US" dirty="0"/>
          </a:p>
        </p:txBody>
      </p:sp>
    </p:spTree>
    <p:extLst>
      <p:ext uri="{BB962C8B-B14F-4D97-AF65-F5344CB8AC3E}">
        <p14:creationId xmlns:p14="http://schemas.microsoft.com/office/powerpoint/2010/main" val="4181022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a:t>
            </a:fld>
            <a:endParaRPr lang="en-US" dirty="0"/>
          </a:p>
        </p:txBody>
      </p:sp>
    </p:spTree>
    <p:extLst>
      <p:ext uri="{BB962C8B-B14F-4D97-AF65-F5344CB8AC3E}">
        <p14:creationId xmlns:p14="http://schemas.microsoft.com/office/powerpoint/2010/main" val="1659515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Tori.fi and Huuto.net are Finland's 2 largest and best known</a:t>
            </a:r>
            <a:r>
              <a:rPr lang="en-US" sz="1200" baseline="0" dirty="0" smtClean="0"/>
              <a:t> market places.  Found in testing if did not include these sites respondents were either unclear about whether selling items on these sites should be included or would include selling on these sites</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54</a:t>
            </a:fld>
            <a:endParaRPr lang="en-US" dirty="0"/>
          </a:p>
        </p:txBody>
      </p:sp>
    </p:spTree>
    <p:extLst>
      <p:ext uri="{BB962C8B-B14F-4D97-AF65-F5344CB8AC3E}">
        <p14:creationId xmlns:p14="http://schemas.microsoft.com/office/powerpoint/2010/main" val="10328008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 restriction that people had to earn at least 25% of their income through various digital platforms, it was estimated that in 2017 0.3% of Finns 15 to 75 years old had done this activity in the last 12 months.  When the restriction was removed</a:t>
            </a:r>
            <a:r>
              <a:rPr lang="en-US" baseline="0" dirty="0" smtClean="0"/>
              <a:t> the proportion of Finns who had earned income via a digital platform increased to 7%.  Most of this increase came through people identified as selling items online.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55</a:t>
            </a:fld>
            <a:endParaRPr lang="en-US" dirty="0"/>
          </a:p>
        </p:txBody>
      </p:sp>
    </p:spTree>
    <p:extLst>
      <p:ext uri="{BB962C8B-B14F-4D97-AF65-F5344CB8AC3E}">
        <p14:creationId xmlns:p14="http://schemas.microsoft.com/office/powerpoint/2010/main" val="28726507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56</a:t>
            </a:fld>
            <a:endParaRPr lang="en-US" dirty="0"/>
          </a:p>
        </p:txBody>
      </p:sp>
    </p:spTree>
    <p:extLst>
      <p:ext uri="{BB962C8B-B14F-4D97-AF65-F5344CB8AC3E}">
        <p14:creationId xmlns:p14="http://schemas.microsoft.com/office/powerpoint/2010/main" val="54204003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57</a:t>
            </a:fld>
            <a:endParaRPr lang="en-US" dirty="0"/>
          </a:p>
        </p:txBody>
      </p:sp>
    </p:spTree>
    <p:extLst>
      <p:ext uri="{BB962C8B-B14F-4D97-AF65-F5344CB8AC3E}">
        <p14:creationId xmlns:p14="http://schemas.microsoft.com/office/powerpoint/2010/main" val="39745449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58</a:t>
            </a:fld>
            <a:endParaRPr lang="en-US" dirty="0"/>
          </a:p>
        </p:txBody>
      </p:sp>
    </p:spTree>
    <p:extLst>
      <p:ext uri="{BB962C8B-B14F-4D97-AF65-F5344CB8AC3E}">
        <p14:creationId xmlns:p14="http://schemas.microsoft.com/office/powerpoint/2010/main" val="11917893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59</a:t>
            </a:fld>
            <a:endParaRPr lang="en-US" dirty="0"/>
          </a:p>
        </p:txBody>
      </p:sp>
    </p:spTree>
    <p:extLst>
      <p:ext uri="{BB962C8B-B14F-4D97-AF65-F5344CB8AC3E}">
        <p14:creationId xmlns:p14="http://schemas.microsoft.com/office/powerpoint/2010/main" val="38181690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60</a:t>
            </a:fld>
            <a:endParaRPr lang="en-US" dirty="0"/>
          </a:p>
        </p:txBody>
      </p:sp>
    </p:spTree>
    <p:extLst>
      <p:ext uri="{BB962C8B-B14F-4D97-AF65-F5344CB8AC3E}">
        <p14:creationId xmlns:p14="http://schemas.microsoft.com/office/powerpoint/2010/main" val="22570981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are not, however,</a:t>
            </a:r>
            <a:r>
              <a:rPr lang="en-US" baseline="0" dirty="0" smtClean="0"/>
              <a:t> exactly the same 7 activities as in the CIPD</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61</a:t>
            </a:fld>
            <a:endParaRPr lang="en-US" dirty="0"/>
          </a:p>
        </p:txBody>
      </p:sp>
    </p:spTree>
    <p:extLst>
      <p:ext uri="{BB962C8B-B14F-4D97-AF65-F5344CB8AC3E}">
        <p14:creationId xmlns:p14="http://schemas.microsoft.com/office/powerpoint/2010/main" val="409664403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62</a:t>
            </a:fld>
            <a:endParaRPr lang="en-US" dirty="0"/>
          </a:p>
        </p:txBody>
      </p:sp>
    </p:spTree>
    <p:extLst>
      <p:ext uri="{BB962C8B-B14F-4D97-AF65-F5344CB8AC3E}">
        <p14:creationId xmlns:p14="http://schemas.microsoft.com/office/powerpoint/2010/main" val="324203078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63</a:t>
            </a:fld>
            <a:endParaRPr lang="en-US" dirty="0"/>
          </a:p>
        </p:txBody>
      </p:sp>
    </p:spTree>
    <p:extLst>
      <p:ext uri="{BB962C8B-B14F-4D97-AF65-F5344CB8AC3E}">
        <p14:creationId xmlns:p14="http://schemas.microsoft.com/office/powerpoint/2010/main" val="3063670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a:t>
            </a:fld>
            <a:endParaRPr lang="en-US" dirty="0"/>
          </a:p>
        </p:txBody>
      </p:sp>
    </p:spTree>
    <p:extLst>
      <p:ext uri="{BB962C8B-B14F-4D97-AF65-F5344CB8AC3E}">
        <p14:creationId xmlns:p14="http://schemas.microsoft.com/office/powerpoint/2010/main" val="2334465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a:t>
            </a:r>
            <a:r>
              <a:rPr lang="en-US" baseline="0" dirty="0" smtClean="0"/>
              <a:t> the </a:t>
            </a:r>
            <a:r>
              <a:rPr lang="en-US" dirty="0" smtClean="0"/>
              <a:t>activities Canadian Internet Survey ask about are: </a:t>
            </a:r>
          </a:p>
          <a:p>
            <a:pPr lvl="1"/>
            <a:r>
              <a:rPr lang="en-US" sz="1000" kern="1200" dirty="0" smtClean="0">
                <a:solidFill>
                  <a:schemeClr val="tx1"/>
                </a:solidFill>
                <a:effectLst/>
                <a:latin typeface="+mn-lt"/>
                <a:ea typeface="+mn-ea"/>
                <a:cs typeface="+mn-cs"/>
              </a:rPr>
              <a:t>01: Raising money through crowdfunding platforms (e.g., GoFundMe, Kickstarter)</a:t>
            </a:r>
          </a:p>
          <a:p>
            <a:pPr lvl="1"/>
            <a:r>
              <a:rPr lang="en-US" sz="1000" kern="1200" dirty="0" smtClean="0">
                <a:solidFill>
                  <a:schemeClr val="tx1"/>
                </a:solidFill>
                <a:effectLst/>
                <a:latin typeface="+mn-lt"/>
                <a:ea typeface="+mn-ea"/>
                <a:cs typeface="+mn-cs"/>
              </a:rPr>
              <a:t>02: Selling unused or second-hand products via online bulletin boards (e.g., Craigslist, StubHub, Kijiji, eBay, Facebook)</a:t>
            </a:r>
          </a:p>
          <a:p>
            <a:pPr lvl="1"/>
            <a:r>
              <a:rPr lang="en-US" sz="1000" kern="1200" dirty="0" smtClean="0">
                <a:solidFill>
                  <a:schemeClr val="tx1"/>
                </a:solidFill>
                <a:effectLst/>
                <a:latin typeface="+mn-lt"/>
                <a:ea typeface="+mn-ea"/>
                <a:cs typeface="+mn-cs"/>
              </a:rPr>
              <a:t>03: Selling new products that you personally produced via online bulletin boards (e.g., Etsy, Kijiji, eBay, Facebook)</a:t>
            </a:r>
          </a:p>
          <a:p>
            <a:pPr lvl="1"/>
            <a:r>
              <a:rPr lang="en-US" sz="1000" kern="1200" dirty="0" smtClean="0">
                <a:solidFill>
                  <a:schemeClr val="tx1"/>
                </a:solidFill>
                <a:effectLst/>
                <a:latin typeface="+mn-lt"/>
                <a:ea typeface="+mn-ea"/>
                <a:cs typeface="+mn-cs"/>
              </a:rPr>
              <a:t>04: Selling live animals via online bulletin boards (e.g., Craigslist, Kijiji, Facebook)</a:t>
            </a:r>
          </a:p>
          <a:p>
            <a:pPr lvl="1"/>
            <a:r>
              <a:rPr lang="en-US" sz="1000" kern="1200" dirty="0" smtClean="0">
                <a:solidFill>
                  <a:schemeClr val="tx1"/>
                </a:solidFill>
                <a:effectLst/>
                <a:latin typeface="+mn-lt"/>
                <a:ea typeface="+mn-ea"/>
                <a:cs typeface="+mn-cs"/>
              </a:rPr>
              <a:t>05: Generating money by posting or selling creative content online (e.g., YouTube videos, blogging)</a:t>
            </a:r>
          </a:p>
          <a:p>
            <a:pPr lvl="1"/>
            <a:r>
              <a:rPr lang="en-US" sz="1000" kern="1200" dirty="0" smtClean="0">
                <a:solidFill>
                  <a:schemeClr val="tx1"/>
                </a:solidFill>
                <a:effectLst/>
                <a:latin typeface="+mn-lt"/>
                <a:ea typeface="+mn-ea"/>
                <a:cs typeface="+mn-cs"/>
              </a:rPr>
              <a:t>06: Providing peer-to-peer accommodation, ride sharing or delivery services (e.g., Airbnb, Uber, Skip the Dishes, Uber Eats)</a:t>
            </a:r>
          </a:p>
          <a:p>
            <a:pPr lvl="1"/>
            <a:r>
              <a:rPr lang="en-US" sz="1000" kern="1200" dirty="0" smtClean="0">
                <a:solidFill>
                  <a:schemeClr val="tx1"/>
                </a:solidFill>
                <a:effectLst/>
                <a:latin typeface="+mn-lt"/>
                <a:ea typeface="+mn-ea"/>
                <a:cs typeface="+mn-cs"/>
              </a:rPr>
              <a:t>07: Providing freelance specialized online services (e.g., Upwork, Freelancer)</a:t>
            </a:r>
          </a:p>
          <a:p>
            <a:pPr lvl="1"/>
            <a:r>
              <a:rPr lang="en-US" sz="1000" kern="1200" dirty="0" smtClean="0">
                <a:solidFill>
                  <a:schemeClr val="tx1"/>
                </a:solidFill>
                <a:effectLst/>
                <a:latin typeface="+mn-lt"/>
                <a:ea typeface="+mn-ea"/>
                <a:cs typeface="+mn-cs"/>
              </a:rPr>
              <a:t>08: Selling other services using an online platform (e.g., Craigslist, Kijiji, Facebook)</a:t>
            </a:r>
          </a:p>
          <a:p>
            <a:pPr lvl="1"/>
            <a:r>
              <a:rPr lang="en-US" sz="1000" kern="1200" dirty="0" smtClean="0">
                <a:solidFill>
                  <a:schemeClr val="tx1"/>
                </a:solidFill>
                <a:effectLst/>
                <a:latin typeface="+mn-lt"/>
                <a:ea typeface="+mn-ea"/>
                <a:cs typeface="+mn-cs"/>
              </a:rPr>
              <a:t>09: None of the above</a:t>
            </a:r>
          </a:p>
          <a:p>
            <a:r>
              <a:rPr lang="en-US" dirty="0" smtClean="0"/>
              <a: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64</a:t>
            </a:fld>
            <a:endParaRPr lang="en-US" dirty="0"/>
          </a:p>
        </p:txBody>
      </p:sp>
    </p:spTree>
    <p:extLst>
      <p:ext uri="{BB962C8B-B14F-4D97-AF65-F5344CB8AC3E}">
        <p14:creationId xmlns:p14="http://schemas.microsoft.com/office/powerpoint/2010/main" val="38182933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65</a:t>
            </a:fld>
            <a:endParaRPr lang="en-US" dirty="0"/>
          </a:p>
        </p:txBody>
      </p:sp>
    </p:spTree>
    <p:extLst>
      <p:ext uri="{BB962C8B-B14F-4D97-AF65-F5344CB8AC3E}">
        <p14:creationId xmlns:p14="http://schemas.microsoft.com/office/powerpoint/2010/main" val="13813861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66</a:t>
            </a:fld>
            <a:endParaRPr lang="en-US" dirty="0"/>
          </a:p>
        </p:txBody>
      </p:sp>
    </p:spTree>
    <p:extLst>
      <p:ext uri="{BB962C8B-B14F-4D97-AF65-F5344CB8AC3E}">
        <p14:creationId xmlns:p14="http://schemas.microsoft.com/office/powerpoint/2010/main" val="392953327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67</a:t>
            </a:fld>
            <a:endParaRPr lang="en-US" dirty="0"/>
          </a:p>
        </p:txBody>
      </p:sp>
    </p:spTree>
    <p:extLst>
      <p:ext uri="{BB962C8B-B14F-4D97-AF65-F5344CB8AC3E}">
        <p14:creationId xmlns:p14="http://schemas.microsoft.com/office/powerpoint/2010/main" val="220676468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68</a:t>
            </a:fld>
            <a:endParaRPr lang="en-US" dirty="0"/>
          </a:p>
        </p:txBody>
      </p:sp>
    </p:spTree>
    <p:extLst>
      <p:ext uri="{BB962C8B-B14F-4D97-AF65-F5344CB8AC3E}">
        <p14:creationId xmlns:p14="http://schemas.microsoft.com/office/powerpoint/2010/main" val="57486634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69</a:t>
            </a:fld>
            <a:endParaRPr lang="en-US" dirty="0"/>
          </a:p>
        </p:txBody>
      </p:sp>
    </p:spTree>
    <p:extLst>
      <p:ext uri="{BB962C8B-B14F-4D97-AF65-F5344CB8AC3E}">
        <p14:creationId xmlns:p14="http://schemas.microsoft.com/office/powerpoint/2010/main" val="380823274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question was actually designed to measure “dependent </a:t>
            </a:r>
            <a:r>
              <a:rPr lang="en-US" baseline="0" dirty="0" smtClean="0"/>
              <a:t>contractors” </a:t>
            </a:r>
            <a:r>
              <a:rPr lang="en-US" baseline="0" dirty="0" smtClean="0"/>
              <a:t>not platform workers specifically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Bolded response</a:t>
            </a:r>
            <a:r>
              <a:rPr lang="en-US" baseline="0" dirty="0" smtClean="0"/>
              <a:t> category is what is used to determine platform workers </a:t>
            </a:r>
          </a:p>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70</a:t>
            </a:fld>
            <a:endParaRPr lang="en-US" dirty="0"/>
          </a:p>
        </p:txBody>
      </p:sp>
    </p:spTree>
    <p:extLst>
      <p:ext uri="{BB962C8B-B14F-4D97-AF65-F5344CB8AC3E}">
        <p14:creationId xmlns:p14="http://schemas.microsoft.com/office/powerpoint/2010/main" val="306705468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this is a very broad measure.  This question was included in the 2017 and 2018 </a:t>
            </a:r>
            <a:r>
              <a:rPr lang="en-US" sz="1100" b="1" i="0" u="none" strike="noStrike" kern="1200" baseline="0" dirty="0" smtClean="0">
                <a:solidFill>
                  <a:schemeClr val="tx1"/>
                </a:solidFill>
                <a:latin typeface="+mn-lt"/>
                <a:ea typeface="+mn-ea"/>
                <a:cs typeface="+mn-cs"/>
              </a:rPr>
              <a:t>COMMUNITY SURVEY ON ICT USAGE IN HOUSEHOLDS AND BY INDIVIDUALS</a:t>
            </a:r>
            <a:r>
              <a:rPr lang="en-US" sz="1100" dirty="0" smtClean="0"/>
              <a:t> </a:t>
            </a:r>
            <a:endParaRPr lang="en-US" sz="1100" dirty="0" smtClean="0"/>
          </a:p>
          <a:p>
            <a:endParaRPr lang="en-US" sz="1100" dirty="0" smtClean="0"/>
          </a:p>
          <a:p>
            <a:r>
              <a:rPr lang="en-US" sz="1100" dirty="0" smtClean="0"/>
              <a:t>Had hoped the word “intermediary” would help, but </a:t>
            </a:r>
            <a:r>
              <a:rPr lang="en-US" dirty="0" smtClean="0"/>
              <a:t>Eurostat </a:t>
            </a:r>
            <a:r>
              <a:rPr lang="en-US" dirty="0" smtClean="0"/>
              <a:t>decided not to release estimates from this question and did</a:t>
            </a:r>
            <a:r>
              <a:rPr lang="en-US" baseline="0" dirty="0" smtClean="0"/>
              <a:t> not included it in their 2019 survey</a:t>
            </a:r>
            <a:r>
              <a:rPr lang="en-US" dirty="0" smtClean="0"/>
              <a:t>.</a:t>
            </a:r>
            <a:r>
              <a:rPr lang="en-US" baseline="0"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71</a:t>
            </a:fld>
            <a:endParaRPr lang="en-US" dirty="0"/>
          </a:p>
        </p:txBody>
      </p:sp>
    </p:spTree>
    <p:extLst>
      <p:ext uri="{BB962C8B-B14F-4D97-AF65-F5344CB8AC3E}">
        <p14:creationId xmlns:p14="http://schemas.microsoft.com/office/powerpoint/2010/main" val="79676975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72</a:t>
            </a:fld>
            <a:endParaRPr lang="en-US" dirty="0"/>
          </a:p>
        </p:txBody>
      </p:sp>
    </p:spTree>
    <p:extLst>
      <p:ext uri="{BB962C8B-B14F-4D97-AF65-F5344CB8AC3E}">
        <p14:creationId xmlns:p14="http://schemas.microsoft.com/office/powerpoint/2010/main" val="35958161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COLLEEM asks additional questions about frequency of work to construct alternative measures of the number of platform workers.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73</a:t>
            </a:fld>
            <a:endParaRPr lang="en-US" dirty="0"/>
          </a:p>
        </p:txBody>
      </p:sp>
    </p:spTree>
    <p:extLst>
      <p:ext uri="{BB962C8B-B14F-4D97-AF65-F5344CB8AC3E}">
        <p14:creationId xmlns:p14="http://schemas.microsoft.com/office/powerpoint/2010/main" val="2042057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a:t>
            </a:fld>
            <a:endParaRPr lang="en-US" dirty="0"/>
          </a:p>
        </p:txBody>
      </p:sp>
    </p:spTree>
    <p:extLst>
      <p:ext uri="{BB962C8B-B14F-4D97-AF65-F5344CB8AC3E}">
        <p14:creationId xmlns:p14="http://schemas.microsoft.com/office/powerpoint/2010/main" val="33577318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only question I have seen that includes</a:t>
            </a:r>
            <a:r>
              <a:rPr lang="en-US" baseline="0" dirty="0" smtClean="0"/>
              <a:t> the attribute of creating a user profile.  Pew developed this question based on focus groups with platform workers.  </a:t>
            </a:r>
          </a:p>
          <a:p>
            <a:endParaRPr lang="en-US" baseline="0" dirty="0" smtClean="0"/>
          </a:p>
          <a:p>
            <a:r>
              <a:rPr lang="en-US" baseline="0" dirty="0" smtClean="0"/>
              <a:t>Actually a “mixture” question because it also asks about specific activities.  I will discuss these “mixture” type questions in a little bit.  PEW question is in the “describe and ask about attributes” type questions because PEW reports an estimate of the number of platform workers based on this question.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74</a:t>
            </a:fld>
            <a:endParaRPr lang="en-US" dirty="0"/>
          </a:p>
        </p:txBody>
      </p:sp>
    </p:spTree>
    <p:extLst>
      <p:ext uri="{BB962C8B-B14F-4D97-AF65-F5344CB8AC3E}">
        <p14:creationId xmlns:p14="http://schemas.microsoft.com/office/powerpoint/2010/main" val="88570411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75</a:t>
            </a:fld>
            <a:endParaRPr lang="en-US" dirty="0"/>
          </a:p>
        </p:txBody>
      </p:sp>
    </p:spTree>
    <p:extLst>
      <p:ext uri="{BB962C8B-B14F-4D97-AF65-F5344CB8AC3E}">
        <p14:creationId xmlns:p14="http://schemas.microsoft.com/office/powerpoint/2010/main" val="178066967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The CWS questions ask separately about in-person, physical tasks and those done completely online (the introduction to the question notes that both types of Electronically Mediated work will be asked about).  </a:t>
            </a:r>
          </a:p>
          <a:p>
            <a:endParaRPr lang="en-US" baseline="0" dirty="0" smtClean="0"/>
          </a:p>
          <a:p>
            <a:r>
              <a:rPr lang="en-US" baseline="0" dirty="0" smtClean="0"/>
              <a:t>Describes attributes (connecting/selecting and payment through the company) that we hoped would be robust to types of platforms and platform activities</a:t>
            </a:r>
          </a:p>
          <a:p>
            <a:endParaRPr lang="en-US" baseline="0" dirty="0" smtClean="0"/>
          </a:p>
          <a:p>
            <a:r>
              <a:rPr lang="en-US" baseline="0" dirty="0" smtClean="0"/>
              <a:t>Hoped to eliminate capital intensive services by referring to “tasks” and jobs and because it was imbedded in a labor force survey. </a:t>
            </a:r>
          </a:p>
          <a:p>
            <a:endParaRPr lang="en-US" baseline="0" dirty="0" smtClean="0"/>
          </a:p>
          <a:p>
            <a:r>
              <a:rPr lang="en-US" baseline="0" dirty="0" smtClean="0"/>
              <a:t>Also hoped combination of connect (select) wording and payment coordinated by company would eliminate those using a website just to look for work</a:t>
            </a:r>
          </a:p>
          <a:p>
            <a:endParaRPr lang="en-US" baseline="0" dirty="0" smtClean="0"/>
          </a:p>
          <a:p>
            <a:r>
              <a:rPr lang="en-US" baseline="0" dirty="0" smtClean="0"/>
              <a:t>The question tries to clarify what is meant by giving examples, but without using the name of platforms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76</a:t>
            </a:fld>
            <a:endParaRPr lang="en-US" dirty="0"/>
          </a:p>
        </p:txBody>
      </p:sp>
    </p:spTree>
    <p:extLst>
      <p:ext uri="{BB962C8B-B14F-4D97-AF65-F5344CB8AC3E}">
        <p14:creationId xmlns:p14="http://schemas.microsoft.com/office/powerpoint/2010/main" val="280688161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Examined</a:t>
            </a:r>
            <a:r>
              <a:rPr lang="en-US" baseline="0" dirty="0" smtClean="0"/>
              <a:t> a sample of “no’s” to the questions in industry may have expected EME work and found the vast majority of “no’s” were correct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77</a:t>
            </a:fld>
            <a:endParaRPr lang="en-US" dirty="0"/>
          </a:p>
        </p:txBody>
      </p:sp>
    </p:spTree>
    <p:extLst>
      <p:ext uri="{BB962C8B-B14F-4D97-AF65-F5344CB8AC3E}">
        <p14:creationId xmlns:p14="http://schemas.microsoft.com/office/powerpoint/2010/main" val="235138321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experience indicates</a:t>
            </a:r>
            <a:r>
              <a:rPr lang="en-US" baseline="0" dirty="0" smtClean="0"/>
              <a:t> </a:t>
            </a:r>
          </a:p>
          <a:p>
            <a:pPr marL="630936" lvl="1" indent="-91440"/>
            <a:r>
              <a:rPr lang="en-US" baseline="0" dirty="0" smtClean="0"/>
              <a:t>-The importance of testing questions on those for whom the situation being asked about does not broadly apply (majority of </a:t>
            </a:r>
            <a:r>
              <a:rPr lang="en-US" baseline="0" dirty="0" smtClean="0"/>
              <a:t>cognitive testing </a:t>
            </a:r>
            <a:r>
              <a:rPr lang="en-US" baseline="0" dirty="0" smtClean="0"/>
              <a:t>was done on those for whom the situation </a:t>
            </a:r>
            <a:r>
              <a:rPr lang="en-US" baseline="0" dirty="0" smtClean="0"/>
              <a:t>applied </a:t>
            </a:r>
            <a:r>
              <a:rPr lang="en-US" baseline="0" dirty="0" smtClean="0"/>
              <a:t>or those in closely related activities such as being a taxi driver for a taxi company or a food deliver for a pizza store). </a:t>
            </a:r>
          </a:p>
          <a:p>
            <a:pPr marL="630936" lvl="1"/>
            <a:endParaRPr lang="en-US" baseline="0" dirty="0" smtClean="0"/>
          </a:p>
          <a:p>
            <a:pPr marL="628650" lvl="1" indent="-171450">
              <a:buFontTx/>
              <a:buChar char="-"/>
            </a:pPr>
            <a:r>
              <a:rPr lang="en-US" baseline="0" dirty="0" smtClean="0"/>
              <a:t>How having interviewers who </a:t>
            </a:r>
            <a:r>
              <a:rPr lang="en-US" baseline="0" dirty="0" smtClean="0"/>
              <a:t>are </a:t>
            </a:r>
            <a:r>
              <a:rPr lang="en-US" baseline="0" dirty="0" smtClean="0"/>
              <a:t>going to administer the questions in the field review the questions and provide </a:t>
            </a:r>
            <a:r>
              <a:rPr lang="en-US" baseline="0" dirty="0" smtClean="0"/>
              <a:t>feedback would be helpful. </a:t>
            </a:r>
            <a:endParaRPr lang="en-US" baseline="0" dirty="0" smtClean="0"/>
          </a:p>
          <a:p>
            <a:pPr marL="457200" lvl="1" indent="0">
              <a:buFontTx/>
              <a:buNone/>
            </a:pPr>
            <a:r>
              <a:rPr lang="en-US" baseline="0" dirty="0" smtClean="0"/>
              <a:t> </a:t>
            </a:r>
          </a:p>
          <a:p>
            <a:pPr marL="628650" lvl="1" indent="-171450">
              <a:buFontTx/>
              <a:buChar char="-"/>
            </a:pPr>
            <a:r>
              <a:rPr lang="en-US" baseline="0" dirty="0" smtClean="0"/>
              <a:t>How having larger scale field tests (or a large test panel), so there can be iterative rounds (such as Norway was able to do), would be beneficial.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78</a:t>
            </a:fld>
            <a:endParaRPr lang="en-US" dirty="0"/>
          </a:p>
        </p:txBody>
      </p:sp>
    </p:spTree>
    <p:extLst>
      <p:ext uri="{BB962C8B-B14F-4D97-AF65-F5344CB8AC3E}">
        <p14:creationId xmlns:p14="http://schemas.microsoft.com/office/powerpoint/2010/main" val="424980161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79</a:t>
            </a:fld>
            <a:endParaRPr lang="en-US" dirty="0"/>
          </a:p>
        </p:txBody>
      </p:sp>
    </p:spTree>
    <p:extLst>
      <p:ext uri="{BB962C8B-B14F-4D97-AF65-F5344CB8AC3E}">
        <p14:creationId xmlns:p14="http://schemas.microsoft.com/office/powerpoint/2010/main" val="278347933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a:t>
            </a:r>
            <a:r>
              <a:rPr lang="en-US" baseline="0" dirty="0" smtClean="0"/>
              <a:t> paragraph explaining the attributes was added after testing showed people were saying “yes” just when they had used a </a:t>
            </a:r>
            <a:r>
              <a:rPr lang="en-US" baseline="0" dirty="0" smtClean="0"/>
              <a:t>service.  Don’t repeat the paragraph between activities,  just on this slide for illustrative purposes </a:t>
            </a:r>
            <a:endParaRPr lang="en-US" baseline="0" dirty="0" smtClean="0"/>
          </a:p>
          <a:p>
            <a:endParaRPr lang="en-US" baseline="0" dirty="0" smtClean="0"/>
          </a:p>
          <a:p>
            <a:r>
              <a:rPr lang="en-US" baseline="0" dirty="0" smtClean="0"/>
              <a:t>Had particular trouble with the “renting” accommodations and transportation questions </a:t>
            </a:r>
          </a:p>
          <a:p>
            <a:endParaRPr lang="en-US" baseline="0" dirty="0" smtClean="0"/>
          </a:p>
          <a:p>
            <a:r>
              <a:rPr lang="en-US" baseline="0" dirty="0" smtClean="0"/>
              <a:t>Are processing data now, and still are finding </a:t>
            </a:r>
            <a:r>
              <a:rPr lang="en-US" baseline="0" dirty="0" smtClean="0"/>
              <a:t>they need </a:t>
            </a:r>
            <a:r>
              <a:rPr lang="en-US" baseline="0" dirty="0" smtClean="0"/>
              <a:t>to “clean” the data for too many false “yeses”  Editing based on interviewers notes and subsequent questions asking about earnings from platform work and number of hours </a:t>
            </a:r>
            <a:r>
              <a:rPr lang="en-US" baseline="0" dirty="0" smtClean="0"/>
              <a:t>people did </a:t>
            </a:r>
            <a:r>
              <a:rPr lang="en-US" baseline="0" dirty="0" smtClean="0"/>
              <a:t>platform work.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80</a:t>
            </a:fld>
            <a:endParaRPr lang="en-US" dirty="0"/>
          </a:p>
        </p:txBody>
      </p:sp>
    </p:spTree>
    <p:extLst>
      <p:ext uri="{BB962C8B-B14F-4D97-AF65-F5344CB8AC3E}">
        <p14:creationId xmlns:p14="http://schemas.microsoft.com/office/powerpoint/2010/main" val="34943256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81</a:t>
            </a:fld>
            <a:endParaRPr lang="en-US" dirty="0"/>
          </a:p>
        </p:txBody>
      </p:sp>
    </p:spTree>
    <p:extLst>
      <p:ext uri="{BB962C8B-B14F-4D97-AF65-F5344CB8AC3E}">
        <p14:creationId xmlns:p14="http://schemas.microsoft.com/office/powerpoint/2010/main" val="208327889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SHED report on the proportion of employed who were platform workers is based on the third question.  There are some odd patterns in the data need to investigate more, because the proportion of “yes” responses to </a:t>
            </a:r>
            <a:r>
              <a:rPr lang="en-US" baseline="0" dirty="0" smtClean="0"/>
              <a:t>question 3 </a:t>
            </a:r>
            <a:r>
              <a:rPr lang="en-US" baseline="0" dirty="0" smtClean="0"/>
              <a:t>are almost equal to the proportion who just said “yes” to the ride-sharing question.  Respondents to question 3, may have just focused on the Uber and Lyft examples, but more investigation is needed to confirm this.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82</a:t>
            </a:fld>
            <a:endParaRPr lang="en-US" dirty="0"/>
          </a:p>
        </p:txBody>
      </p:sp>
    </p:spTree>
    <p:extLst>
      <p:ext uri="{BB962C8B-B14F-4D97-AF65-F5344CB8AC3E}">
        <p14:creationId xmlns:p14="http://schemas.microsoft.com/office/powerpoint/2010/main" val="57685358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PEW survey specifically provides</a:t>
            </a:r>
            <a:r>
              <a:rPr lang="en-US" baseline="0" dirty="0" smtClean="0"/>
              <a:t> completing surveys as an example of what to include</a:t>
            </a:r>
            <a:r>
              <a:rPr lang="en-US" baseline="0" dirty="0" smtClean="0"/>
              <a:t>.  This will increase the number and should make the estimate of platform workers almost 100% of respondents.  </a:t>
            </a:r>
            <a:endParaRPr lang="en-US" dirty="0" smtClean="0"/>
          </a:p>
          <a:p>
            <a:endParaRPr lang="en-US" dirty="0" smtClean="0"/>
          </a:p>
          <a:p>
            <a:r>
              <a:rPr lang="en-US" dirty="0" smtClean="0"/>
              <a:t>Norway after their</a:t>
            </a:r>
            <a:r>
              <a:rPr lang="en-US" baseline="0" dirty="0" smtClean="0"/>
              <a:t> pilots (which were online) decided the optimal way to conduct their survey was by phone interviews because of the biases in online surveys.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83</a:t>
            </a:fld>
            <a:endParaRPr lang="en-US" dirty="0"/>
          </a:p>
        </p:txBody>
      </p:sp>
    </p:spTree>
    <p:extLst>
      <p:ext uri="{BB962C8B-B14F-4D97-AF65-F5344CB8AC3E}">
        <p14:creationId xmlns:p14="http://schemas.microsoft.com/office/powerpoint/2010/main" val="2791994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dirty="0" smtClean="0"/>
              <a:t>U.S. Commerce Department describes digital matching companies as exhibiting the following </a:t>
            </a:r>
            <a:r>
              <a:rPr lang="en-US" sz="3600" dirty="0" smtClean="0"/>
              <a:t>characteristics: </a:t>
            </a:r>
          </a:p>
          <a:p>
            <a:r>
              <a:rPr lang="en-US" sz="3600" dirty="0" smtClean="0"/>
              <a:t>  </a:t>
            </a:r>
            <a:endParaRPr lang="en-US" sz="3600" dirty="0" smtClean="0"/>
          </a:p>
          <a:p>
            <a:pPr lvl="1"/>
            <a:r>
              <a:rPr lang="en-US" sz="3200" dirty="0" smtClean="0"/>
              <a:t>Use information technology (IT systems), typically available via web-based platforms such as “apps” or internet-enabled devices to facilitate peer-to-peer transactions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45720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Rely on user-based rating systems for quality control, ensuring trust between consumers and service providers who have never meet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457200" marR="0" lvl="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effectLst/>
                <a:latin typeface="+mn-lt"/>
                <a:ea typeface="+mn-ea"/>
                <a:cs typeface="+mn-cs"/>
              </a:rPr>
              <a:t>Individuals who provide services via digital matching platforms have flexibility in deciding their typical working </a:t>
            </a:r>
            <a:r>
              <a:rPr lang="en-US" sz="1200" i="0" kern="1200" dirty="0" smtClean="0">
                <a:solidFill>
                  <a:schemeClr val="tx1"/>
                </a:solidFill>
                <a:effectLst/>
                <a:latin typeface="+mn-lt"/>
                <a:ea typeface="+mn-ea"/>
                <a:cs typeface="+mn-cs"/>
              </a:rPr>
              <a:t>hours </a:t>
            </a:r>
            <a:endParaRPr lang="en-US" sz="120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a:p>
            <a:pPr marL="457200"/>
            <a:r>
              <a:rPr lang="en-US" sz="1200" i="0" kern="1200" dirty="0" smtClean="0">
                <a:solidFill>
                  <a:schemeClr val="tx1"/>
                </a:solidFill>
                <a:effectLst/>
                <a:latin typeface="+mn-lt"/>
                <a:ea typeface="+mn-ea"/>
                <a:cs typeface="+mn-cs"/>
              </a:rPr>
              <a:t>To the extent that tools and assets are necessary to provide a service, digital matching firms rely on the workers using their own. </a:t>
            </a:r>
            <a:r>
              <a:rPr lang="en-US" sz="1200" i="0" kern="1200" dirty="0" smtClean="0">
                <a:solidFill>
                  <a:schemeClr val="tx1"/>
                </a:solidFill>
                <a:effectLst/>
                <a:latin typeface="+mn-lt"/>
                <a:ea typeface="+mn-ea"/>
                <a:cs typeface="+mn-cs"/>
              </a:rPr>
              <a:t>Unlike </a:t>
            </a:r>
            <a:r>
              <a:rPr lang="en-US" sz="1200" i="0" kern="1200" dirty="0" smtClean="0">
                <a:solidFill>
                  <a:schemeClr val="tx1"/>
                </a:solidFill>
                <a:effectLst/>
                <a:latin typeface="+mn-lt"/>
                <a:ea typeface="+mn-ea"/>
                <a:cs typeface="+mn-cs"/>
              </a:rPr>
              <a:t>employees of traditional firms that use assets owned by the firm to perform services, these workers either own or have personal access to the assets that are used to provider services. Often, the assets must meet a set of criteria that the firm </a:t>
            </a:r>
            <a:r>
              <a:rPr lang="en-US" sz="1200" i="0" kern="1200" dirty="0" smtClean="0">
                <a:solidFill>
                  <a:schemeClr val="tx1"/>
                </a:solidFill>
                <a:effectLst/>
                <a:latin typeface="+mn-lt"/>
                <a:ea typeface="+mn-ea"/>
                <a:cs typeface="+mn-cs"/>
              </a:rPr>
              <a:t>dictates</a:t>
            </a:r>
            <a:endParaRPr lang="en-US" sz="120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10</a:t>
            </a:fld>
            <a:endParaRPr lang="en-US" dirty="0"/>
          </a:p>
        </p:txBody>
      </p:sp>
    </p:spTree>
    <p:extLst>
      <p:ext uri="{BB962C8B-B14F-4D97-AF65-F5344CB8AC3E}">
        <p14:creationId xmlns:p14="http://schemas.microsoft.com/office/powerpoint/2010/main" val="203662364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Platform</a:t>
            </a:r>
            <a:r>
              <a:rPr lang="en-US" baseline="0" dirty="0" smtClean="0"/>
              <a:t> Workers in Europe Evidence from the COLLEEM Survey (Pesole, Brancati, Fernandes-Macias, Biagi, Gonzalez Vazquez</a:t>
            </a:r>
          </a:p>
          <a:p>
            <a:endParaRPr lang="en-US" baseline="0" dirty="0" smtClean="0"/>
          </a:p>
          <a:p>
            <a:r>
              <a:rPr lang="en-US" baseline="0" dirty="0" smtClean="0"/>
              <a:t>Note: The COLLEEM isn’t even strictly a quota sample.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84</a:t>
            </a:fld>
            <a:endParaRPr lang="en-US" dirty="0"/>
          </a:p>
        </p:txBody>
      </p:sp>
    </p:spTree>
    <p:extLst>
      <p:ext uri="{BB962C8B-B14F-4D97-AF65-F5344CB8AC3E}">
        <p14:creationId xmlns:p14="http://schemas.microsoft.com/office/powerpoint/2010/main" val="195099933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86</a:t>
            </a:fld>
            <a:endParaRPr lang="en-US" dirty="0"/>
          </a:p>
        </p:txBody>
      </p:sp>
    </p:spTree>
    <p:extLst>
      <p:ext uri="{BB962C8B-B14F-4D97-AF65-F5344CB8AC3E}">
        <p14:creationId xmlns:p14="http://schemas.microsoft.com/office/powerpoint/2010/main" val="3145775516"/>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87</a:t>
            </a:fld>
            <a:endParaRPr lang="en-US" dirty="0"/>
          </a:p>
        </p:txBody>
      </p:sp>
    </p:spTree>
    <p:extLst>
      <p:ext uri="{BB962C8B-B14F-4D97-AF65-F5344CB8AC3E}">
        <p14:creationId xmlns:p14="http://schemas.microsoft.com/office/powerpoint/2010/main" val="344726856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88</a:t>
            </a:fld>
            <a:endParaRPr lang="en-US" dirty="0"/>
          </a:p>
        </p:txBody>
      </p:sp>
    </p:spTree>
    <p:extLst>
      <p:ext uri="{BB962C8B-B14F-4D97-AF65-F5344CB8AC3E}">
        <p14:creationId xmlns:p14="http://schemas.microsoft.com/office/powerpoint/2010/main" val="368256019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Measuring Platform Mediated Workers (OECD Digital</a:t>
            </a:r>
            <a:r>
              <a:rPr lang="en-US" baseline="0" dirty="0" smtClean="0"/>
              <a:t> Economy Papers No. 282 April 2019)</a:t>
            </a:r>
          </a:p>
          <a:p>
            <a:endParaRPr lang="en-US" baseline="0" dirty="0" smtClean="0"/>
          </a:p>
          <a:p>
            <a:r>
              <a:rPr lang="en-US" baseline="0" dirty="0" smtClean="0"/>
              <a:t>For </a:t>
            </a:r>
            <a:r>
              <a:rPr lang="en-US" baseline="0" dirty="0" smtClean="0"/>
              <a:t>example, </a:t>
            </a:r>
            <a:r>
              <a:rPr lang="en-US" baseline="0" dirty="0" smtClean="0"/>
              <a:t>Great Britain in Eurobarometer was 2.0% of </a:t>
            </a:r>
            <a:r>
              <a:rPr lang="en-US" baseline="0" dirty="0" smtClean="0"/>
              <a:t>employed, </a:t>
            </a:r>
            <a:r>
              <a:rPr lang="en-US" baseline="0" dirty="0" smtClean="0"/>
              <a:t>whereas in COLLEEM it was 10</a:t>
            </a:r>
            <a:r>
              <a:rPr lang="en-US" baseline="0" dirty="0" smtClean="0"/>
              <a:t>%; </a:t>
            </a:r>
            <a:r>
              <a:rPr lang="en-US" baseline="0" dirty="0" smtClean="0"/>
              <a:t>Germany was about 2.5% in </a:t>
            </a:r>
            <a:r>
              <a:rPr lang="en-US" baseline="0" dirty="0" smtClean="0"/>
              <a:t>Eurobarometer, </a:t>
            </a:r>
            <a:r>
              <a:rPr lang="en-US" baseline="0" dirty="0" smtClean="0"/>
              <a:t>and a little more than 8% in COLLEEM </a:t>
            </a:r>
          </a:p>
          <a:p>
            <a:endParaRPr lang="en-US" baseline="0" dirty="0" smtClean="0"/>
          </a:p>
          <a:p>
            <a:r>
              <a:rPr lang="en-US" baseline="0" dirty="0" smtClean="0"/>
              <a:t>These differences arose despite the Eurobarometer having a broader concept than COLLEEM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89</a:t>
            </a:fld>
            <a:endParaRPr lang="en-US" dirty="0"/>
          </a:p>
        </p:txBody>
      </p:sp>
    </p:spTree>
    <p:extLst>
      <p:ext uri="{BB962C8B-B14F-4D97-AF65-F5344CB8AC3E}">
        <p14:creationId xmlns:p14="http://schemas.microsoft.com/office/powerpoint/2010/main" val="57142898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aside the</a:t>
            </a:r>
            <a:r>
              <a:rPr lang="en-US" baseline="0" dirty="0" smtClean="0"/>
              <a:t> PEW estimates illustrates that an individual can participate in several activities (so it is a mistake to add up each of the separate activities to obtain a total)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90</a:t>
            </a:fld>
            <a:endParaRPr lang="en-US" dirty="0"/>
          </a:p>
        </p:txBody>
      </p:sp>
    </p:spTree>
    <p:extLst>
      <p:ext uri="{BB962C8B-B14F-4D97-AF65-F5344CB8AC3E}">
        <p14:creationId xmlns:p14="http://schemas.microsoft.com/office/powerpoint/2010/main" val="371083852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91</a:t>
            </a:fld>
            <a:endParaRPr lang="en-US" dirty="0"/>
          </a:p>
        </p:txBody>
      </p:sp>
    </p:spTree>
    <p:extLst>
      <p:ext uri="{BB962C8B-B14F-4D97-AF65-F5344CB8AC3E}">
        <p14:creationId xmlns:p14="http://schemas.microsoft.com/office/powerpoint/2010/main" val="11299820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“Platform Workers</a:t>
            </a:r>
            <a:r>
              <a:rPr lang="en-US" baseline="0" dirty="0" smtClean="0"/>
              <a:t> in Europe Evidence from the COLLEEM Survey” Pesole, Urzi Brancati, Fernandez-Macias, Biagi, and Gonzalez Vazquez</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92</a:t>
            </a:fld>
            <a:endParaRPr lang="en-US" dirty="0"/>
          </a:p>
        </p:txBody>
      </p:sp>
    </p:spTree>
    <p:extLst>
      <p:ext uri="{BB962C8B-B14F-4D97-AF65-F5344CB8AC3E}">
        <p14:creationId xmlns:p14="http://schemas.microsoft.com/office/powerpoint/2010/main" val="91395194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93</a:t>
            </a:fld>
            <a:endParaRPr lang="en-US" dirty="0"/>
          </a:p>
        </p:txBody>
      </p:sp>
    </p:spTree>
    <p:extLst>
      <p:ext uri="{BB962C8B-B14F-4D97-AF65-F5344CB8AC3E}">
        <p14:creationId xmlns:p14="http://schemas.microsoft.com/office/powerpoint/2010/main" val="132163623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94</a:t>
            </a:fld>
            <a:endParaRPr lang="en-US" dirty="0"/>
          </a:p>
        </p:txBody>
      </p:sp>
    </p:spTree>
    <p:extLst>
      <p:ext uri="{BB962C8B-B14F-4D97-AF65-F5344CB8AC3E}">
        <p14:creationId xmlns:p14="http://schemas.microsoft.com/office/powerpoint/2010/main" val="2292914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11</a:t>
            </a:fld>
            <a:endParaRPr lang="en-US" dirty="0"/>
          </a:p>
        </p:txBody>
      </p:sp>
    </p:spTree>
    <p:extLst>
      <p:ext uri="{BB962C8B-B14F-4D97-AF65-F5344CB8AC3E}">
        <p14:creationId xmlns:p14="http://schemas.microsoft.com/office/powerpoint/2010/main" val="321425734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Hope I have shown you that the “What and How” of what is measured under the rubric of electronically</a:t>
            </a:r>
            <a:r>
              <a:rPr lang="en-US" baseline="0" dirty="0" smtClean="0"/>
              <a:t> mediated employment/platform work matters.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96</a:t>
            </a:fld>
            <a:endParaRPr lang="en-US" dirty="0"/>
          </a:p>
        </p:txBody>
      </p:sp>
    </p:spTree>
    <p:extLst>
      <p:ext uri="{BB962C8B-B14F-4D97-AF65-F5344CB8AC3E}">
        <p14:creationId xmlns:p14="http://schemas.microsoft.com/office/powerpoint/2010/main" val="153490755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series of questions asking about whether specific</a:t>
            </a:r>
            <a:r>
              <a:rPr lang="en-US" baseline="0" dirty="0" smtClean="0"/>
              <a:t> attributes describe a persons job followed by questions asking about the type of work or platform used would allow both identification of platform workers and the skills involved in the platform work.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again, asking about activities can be restrictive and make the questions less durable across time and countries.   </a:t>
            </a:r>
            <a:endParaRPr lang="en-US"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97</a:t>
            </a:fld>
            <a:endParaRPr lang="en-US" dirty="0"/>
          </a:p>
        </p:txBody>
      </p:sp>
    </p:spTree>
    <p:extLst>
      <p:ext uri="{BB962C8B-B14F-4D97-AF65-F5344CB8AC3E}">
        <p14:creationId xmlns:p14="http://schemas.microsoft.com/office/powerpoint/2010/main" val="250860900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Frequency and intensity</a:t>
            </a:r>
            <a:r>
              <a:rPr lang="en-US" baseline="0" dirty="0" smtClean="0"/>
              <a:t> probably more useful than proportion of income work makes up because proportion of income will skew measurement towards lower income </a:t>
            </a:r>
            <a:r>
              <a:rPr lang="en-US" baseline="0" dirty="0" smtClean="0"/>
              <a:t>individuals, </a:t>
            </a:r>
            <a:r>
              <a:rPr lang="en-US" baseline="0" dirty="0" smtClean="0"/>
              <a:t>and value and volume of work are not necessarily equivalent (particularly if the sale of items is </a:t>
            </a:r>
            <a:r>
              <a:rPr lang="en-US" baseline="0" dirty="0" smtClean="0"/>
              <a:t>included in the measure)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98</a:t>
            </a:fld>
            <a:endParaRPr lang="en-US" dirty="0"/>
          </a:p>
        </p:txBody>
      </p:sp>
    </p:spTree>
    <p:extLst>
      <p:ext uri="{BB962C8B-B14F-4D97-AF65-F5344CB8AC3E}">
        <p14:creationId xmlns:p14="http://schemas.microsoft.com/office/powerpoint/2010/main" val="194386029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interested in number of workers just offering</a:t>
            </a:r>
            <a:r>
              <a:rPr lang="en-US" baseline="0" dirty="0" smtClean="0"/>
              <a:t> services is an insufficient measure.   </a:t>
            </a:r>
          </a:p>
          <a:p>
            <a:endParaRPr lang="en-US" dirty="0" smtClean="0"/>
          </a:p>
          <a:p>
            <a:r>
              <a:rPr lang="en-US" dirty="0" smtClean="0"/>
              <a:t>Australia </a:t>
            </a:r>
            <a:r>
              <a:rPr lang="en-US" dirty="0" smtClean="0"/>
              <a:t>asked whether workers thought of themselves as employees or self-employed.  28.4%  thought platforms treated them as employees. </a:t>
            </a:r>
          </a:p>
          <a:p>
            <a:endParaRPr lang="en-US" dirty="0" smtClean="0"/>
          </a:p>
          <a:p>
            <a:r>
              <a:rPr lang="en-US" dirty="0" smtClean="0"/>
              <a:t>Can ask people why stopped working</a:t>
            </a:r>
            <a:r>
              <a:rPr lang="en-US" baseline="0" dirty="0" smtClean="0"/>
              <a:t> on platforms.  Was it because they found other more desirable work, because they couldn’t get assignments/find enough work or because they were barred from the platform </a:t>
            </a:r>
          </a:p>
          <a:p>
            <a:endParaRPr lang="en-US" baseline="0" dirty="0" smtClean="0"/>
          </a:p>
          <a:p>
            <a:r>
              <a:rPr lang="en-US" baseline="0" dirty="0" smtClean="0"/>
              <a:t>Can ask about working conditions (insurance coverage etc.) </a:t>
            </a:r>
            <a:endParaRPr lang="en-US" dirty="0"/>
          </a:p>
        </p:txBody>
      </p:sp>
      <p:sp>
        <p:nvSpPr>
          <p:cNvPr id="4" name="Slide Number Placeholder 3"/>
          <p:cNvSpPr>
            <a:spLocks noGrp="1"/>
          </p:cNvSpPr>
          <p:nvPr>
            <p:ph type="sldNum" sz="quarter" idx="10"/>
          </p:nvPr>
        </p:nvSpPr>
        <p:spPr/>
        <p:txBody>
          <a:bodyPr/>
          <a:lstStyle/>
          <a:p>
            <a:fld id="{FB076B40-989F-4079-BBC5-40CD976B47B4}" type="slidenum">
              <a:rPr lang="en-US" smtClean="0"/>
              <a:t>99</a:t>
            </a:fld>
            <a:endParaRPr lang="en-US" dirty="0"/>
          </a:p>
        </p:txBody>
      </p:sp>
    </p:spTree>
    <p:extLst>
      <p:ext uri="{BB962C8B-B14F-4D97-AF65-F5344CB8AC3E}">
        <p14:creationId xmlns:p14="http://schemas.microsoft.com/office/powerpoint/2010/main" val="3162820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54985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04672"/>
          </a:xfrm>
        </p:spPr>
        <p:txBody>
          <a:bodyPr/>
          <a:lstStyle>
            <a:lvl1pPr>
              <a:defRPr>
                <a:solidFill>
                  <a:srgbClr val="192168"/>
                </a:solidFill>
                <a:latin typeface="Calibri" panose="020F0502020204030204" pitchFamily="34" charset="0"/>
                <a:cs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22437"/>
            <a:ext cx="8229600" cy="3992563"/>
          </a:xfrm>
        </p:spPr>
        <p:txBody>
          <a:bodyPr/>
          <a:lstStyle>
            <a:lvl1pPr>
              <a:defRPr baseline="0">
                <a:solidFill>
                  <a:srgbClr val="192168"/>
                </a:solidFill>
                <a:latin typeface="Calibri" panose="020F0502020204030204" pitchFamily="34" charset="0"/>
                <a:cs typeface="Calibri" panose="020F0502020204030204" pitchFamily="34" charset="0"/>
              </a:defRPr>
            </a:lvl1pPr>
            <a:lvl2pPr>
              <a:defRPr>
                <a:solidFill>
                  <a:srgbClr val="192168"/>
                </a:solidFill>
                <a:latin typeface="Calibri" panose="020F0502020204030204" pitchFamily="34" charset="0"/>
                <a:cs typeface="Calibri" panose="020F0502020204030204" pitchFamily="34" charset="0"/>
              </a:defRPr>
            </a:lvl2pPr>
            <a:lvl3pPr>
              <a:defRPr>
                <a:solidFill>
                  <a:srgbClr val="192168"/>
                </a:solidFill>
                <a:latin typeface="Calibri" panose="020F0502020204030204" pitchFamily="34" charset="0"/>
                <a:cs typeface="Calibri" panose="020F0502020204030204" pitchFamily="34" charset="0"/>
              </a:defRPr>
            </a:lvl3pPr>
            <a:lvl4pPr>
              <a:defRPr>
                <a:solidFill>
                  <a:srgbClr val="192168"/>
                </a:solidFill>
                <a:latin typeface="Calibri" panose="020F0502020204030204" pitchFamily="34" charset="0"/>
                <a:cs typeface="Calibri" panose="020F0502020204030204" pitchFamily="34" charset="0"/>
              </a:defRPr>
            </a:lvl4pPr>
            <a:lvl5pPr>
              <a:buClr>
                <a:srgbClr val="CE1126"/>
              </a:buCl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(not recommended)</a:t>
            </a:r>
          </a:p>
        </p:txBody>
      </p:sp>
      <p:sp>
        <p:nvSpPr>
          <p:cNvPr id="8"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smtClean="0">
                <a:solidFill>
                  <a:srgbClr val="002060"/>
                </a:solidFill>
                <a:latin typeface="Century Gothic" panose="020B0502020202020204" pitchFamily="34" charset="0"/>
              </a:rPr>
              <a:t> </a:t>
            </a:r>
            <a:r>
              <a:rPr lang="en-US" sz="1500" cap="small" spc="30" dirty="0" smtClean="0">
                <a:solidFill>
                  <a:srgbClr val="002060"/>
                </a:solidFill>
                <a:latin typeface="Century Gothic" panose="020B0502020202020204" pitchFamily="34" charset="0"/>
              </a:rPr>
              <a:t>—</a:t>
            </a:r>
            <a:r>
              <a:rPr lang="en-US" sz="1600" spc="45" dirty="0" smtClean="0">
                <a:solidFill>
                  <a:srgbClr val="002060"/>
                </a:solidFill>
                <a:latin typeface="Century Gothic" panose="020B0502020202020204" pitchFamily="34" charset="0"/>
              </a:rPr>
              <a:t> </a:t>
            </a:r>
            <a:r>
              <a:rPr lang="en-US" sz="1500" cap="small" spc="30" dirty="0" smtClean="0">
                <a:solidFill>
                  <a:srgbClr val="002060"/>
                </a:solidFill>
                <a:latin typeface="Century Gothic" panose="020B0502020202020204" pitchFamily="34" charset="0"/>
              </a:rPr>
              <a:t>U.S. Bureau of Labor Statistics</a:t>
            </a:r>
            <a:r>
              <a:rPr lang="en-US" sz="1050" spc="45" dirty="0" smtClean="0">
                <a:solidFill>
                  <a:srgbClr val="002060"/>
                </a:solidFill>
                <a:latin typeface="Century Gothic" panose="020B0502020202020204" pitchFamily="34" charset="0"/>
              </a:rPr>
              <a:t> • </a:t>
            </a:r>
            <a:r>
              <a:rPr lang="en-US" sz="1050" b="1" spc="45" dirty="0" smtClean="0">
                <a:solidFill>
                  <a:srgbClr val="002060"/>
                </a:solidFill>
                <a:latin typeface="Century Gothic" panose="020B0502020202020204" pitchFamily="34" charset="0"/>
              </a:rPr>
              <a:t>bls.gov</a:t>
            </a:r>
          </a:p>
        </p:txBody>
      </p:sp>
    </p:spTree>
    <p:extLst>
      <p:ext uri="{BB962C8B-B14F-4D97-AF65-F5344CB8AC3E}">
        <p14:creationId xmlns:p14="http://schemas.microsoft.com/office/powerpoint/2010/main" val="450941745"/>
      </p:ext>
    </p:extLst>
  </p:cSld>
  <p:clrMapOvr>
    <a:masterClrMapping/>
  </p:clrMapOvr>
  <p:extLst mod="1">
    <p:ext uri="{DCECCB84-F9BA-43D5-87BE-67443E8EF086}">
      <p15:sldGuideLst xmlns:p15="http://schemas.microsoft.com/office/powerpoint/2012/main">
        <p15:guide id="1" pos="288">
          <p15:clr>
            <a:srgbClr val="FBAE40"/>
          </p15:clr>
        </p15:guide>
        <p15:guide id="2" pos="5472">
          <p15:clr>
            <a:srgbClr val="FBAE40"/>
          </p15:clr>
        </p15:guide>
        <p15:guide id="3" orient="horz" pos="28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11163" y="1689100"/>
            <a:ext cx="4122737" cy="45640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3"/>
          <p:cNvSpPr>
            <a:spLocks noGrp="1"/>
          </p:cNvSpPr>
          <p:nvPr>
            <p:ph sz="quarter" idx="11"/>
          </p:nvPr>
        </p:nvSpPr>
        <p:spPr>
          <a:xfrm>
            <a:off x="4767263" y="1689100"/>
            <a:ext cx="4122737" cy="45640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0165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033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57200" y="4114467"/>
            <a:ext cx="8229600" cy="16367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11"/>
          </p:nvPr>
        </p:nvSpPr>
        <p:spPr>
          <a:xfrm>
            <a:off x="457200" y="1636546"/>
            <a:ext cx="8361363" cy="2212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593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2093913"/>
            <a:ext cx="3871913" cy="405606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3"/>
          <p:cNvSpPr>
            <a:spLocks noGrp="1"/>
          </p:cNvSpPr>
          <p:nvPr>
            <p:ph sz="quarter" idx="11"/>
          </p:nvPr>
        </p:nvSpPr>
        <p:spPr>
          <a:xfrm>
            <a:off x="4814887" y="2093913"/>
            <a:ext cx="3871913" cy="4056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6"/>
          <p:cNvSpPr>
            <a:spLocks noGrp="1"/>
          </p:cNvSpPr>
          <p:nvPr>
            <p:ph type="body" sz="quarter" idx="12" hasCustomPrompt="1"/>
          </p:nvPr>
        </p:nvSpPr>
        <p:spPr>
          <a:xfrm>
            <a:off x="457200" y="1608138"/>
            <a:ext cx="3871913" cy="485775"/>
          </a:xfrm>
        </p:spPr>
        <p:txBody>
          <a:bodyPr/>
          <a:lstStyle>
            <a:lvl1pPr marL="0" indent="0">
              <a:buFontTx/>
              <a:buNone/>
              <a:defRPr sz="2800"/>
            </a:lvl1pPr>
            <a:lvl2pPr marL="457200" indent="0">
              <a:buFontTx/>
              <a:buNone/>
              <a:defRPr sz="2400"/>
            </a:lvl2pPr>
            <a:lvl3pPr marL="914400" indent="0">
              <a:buFontTx/>
              <a:buNone/>
              <a:defRPr sz="2000"/>
            </a:lvl3pPr>
            <a:lvl4pPr marL="1371600" indent="0">
              <a:buFontTx/>
              <a:buNone/>
              <a:defRPr sz="1800"/>
            </a:lvl4pPr>
            <a:lvl5pPr marL="1828800" indent="0">
              <a:buFontTx/>
              <a:buNone/>
              <a:defRPr sz="1800"/>
            </a:lvl5pPr>
          </a:lstStyle>
          <a:p>
            <a:pPr lvl="0"/>
            <a:r>
              <a:rPr lang="en-US" dirty="0" smtClean="0"/>
              <a:t>Compare title</a:t>
            </a:r>
            <a:endParaRPr lang="en-US" dirty="0"/>
          </a:p>
        </p:txBody>
      </p:sp>
      <p:sp>
        <p:nvSpPr>
          <p:cNvPr id="8" name="Text Placeholder 6"/>
          <p:cNvSpPr>
            <a:spLocks noGrp="1"/>
          </p:cNvSpPr>
          <p:nvPr>
            <p:ph type="body" sz="quarter" idx="13" hasCustomPrompt="1"/>
          </p:nvPr>
        </p:nvSpPr>
        <p:spPr>
          <a:xfrm>
            <a:off x="4814886" y="1608138"/>
            <a:ext cx="3871913" cy="485775"/>
          </a:xfrm>
        </p:spPr>
        <p:txBody>
          <a:bodyPr/>
          <a:lstStyle>
            <a:lvl1pPr marL="0" indent="0">
              <a:buFontTx/>
              <a:buNone/>
              <a:defRPr sz="2800"/>
            </a:lvl1pPr>
            <a:lvl2pPr marL="457200" indent="0">
              <a:buFontTx/>
              <a:buNone/>
              <a:defRPr sz="2400"/>
            </a:lvl2pPr>
            <a:lvl3pPr marL="914400" indent="0">
              <a:buFontTx/>
              <a:buNone/>
              <a:defRPr sz="2000"/>
            </a:lvl3pPr>
            <a:lvl4pPr marL="1371600" indent="0">
              <a:buFontTx/>
              <a:buNone/>
              <a:defRPr sz="1800"/>
            </a:lvl4pPr>
            <a:lvl5pPr marL="1828800" indent="0">
              <a:buFontTx/>
              <a:buNone/>
              <a:defRPr sz="1800"/>
            </a:lvl5pPr>
          </a:lstStyle>
          <a:p>
            <a:pPr lvl="0"/>
            <a:r>
              <a:rPr lang="en-US" dirty="0" smtClean="0"/>
              <a:t>Compare title</a:t>
            </a:r>
            <a:endParaRPr lang="en-US" dirty="0"/>
          </a:p>
        </p:txBody>
      </p:sp>
    </p:spTree>
    <p:extLst>
      <p:ext uri="{BB962C8B-B14F-4D97-AF65-F5344CB8AC3E}">
        <p14:creationId xmlns:p14="http://schemas.microsoft.com/office/powerpoint/2010/main" val="76649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8316" y="2516393"/>
            <a:ext cx="8229600" cy="1096962"/>
          </a:xfrm>
        </p:spPr>
        <p:txBody>
          <a:bodyPr/>
          <a:lstStyle>
            <a:lvl1pPr>
              <a:defRPr sz="5400"/>
            </a:lvl1pPr>
          </a:lstStyle>
          <a:p>
            <a:r>
              <a:rPr lang="en-US" dirty="0" smtClean="0"/>
              <a:t>Click to edit section title</a:t>
            </a:r>
            <a:endParaRPr lang="en-US" dirty="0"/>
          </a:p>
        </p:txBody>
      </p:sp>
    </p:spTree>
    <p:extLst>
      <p:ext uri="{BB962C8B-B14F-4D97-AF65-F5344CB8AC3E}">
        <p14:creationId xmlns:p14="http://schemas.microsoft.com/office/powerpoint/2010/main" val="17301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ption">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429000" y="722672"/>
            <a:ext cx="5235677" cy="5257442"/>
          </a:xfrm>
        </p:spPr>
        <p:txBody>
          <a:bodyPr/>
          <a:lstStyle>
            <a:lvl1pPr marL="0" indent="0">
              <a:buNone/>
              <a:defRPr/>
            </a:lvl1pPr>
          </a:lstStyle>
          <a:p>
            <a:pPr lvl="0"/>
            <a:r>
              <a:rPr lang="en-US" dirty="0" smtClean="0"/>
              <a:t>Object</a:t>
            </a:r>
            <a:endParaRPr lang="en-US" dirty="0"/>
          </a:p>
        </p:txBody>
      </p:sp>
      <p:sp>
        <p:nvSpPr>
          <p:cNvPr id="6" name="Content Placeholder 5"/>
          <p:cNvSpPr>
            <a:spLocks noGrp="1"/>
          </p:cNvSpPr>
          <p:nvPr>
            <p:ph sz="quarter" idx="11"/>
          </p:nvPr>
        </p:nvSpPr>
        <p:spPr>
          <a:xfrm>
            <a:off x="398464" y="1526458"/>
            <a:ext cx="3030536" cy="445365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2" hasCustomPrompt="1"/>
          </p:nvPr>
        </p:nvSpPr>
        <p:spPr>
          <a:xfrm>
            <a:off x="398464" y="722672"/>
            <a:ext cx="3030536" cy="738188"/>
          </a:xfrm>
        </p:spPr>
        <p:txBody>
          <a:bodyPr/>
          <a:lstStyle>
            <a:lvl1pPr marL="0" indent="0">
              <a:buNone/>
              <a:defRPr baseline="0"/>
            </a:lvl1pPr>
          </a:lstStyle>
          <a:p>
            <a:pPr lvl="0"/>
            <a:r>
              <a:rPr lang="en-US" dirty="0" smtClean="0"/>
              <a:t>Click to add text</a:t>
            </a:r>
            <a:endParaRPr lang="en-US" dirty="0"/>
          </a:p>
        </p:txBody>
      </p:sp>
    </p:spTree>
    <p:extLst>
      <p:ext uri="{BB962C8B-B14F-4D97-AF65-F5344CB8AC3E}">
        <p14:creationId xmlns:p14="http://schemas.microsoft.com/office/powerpoint/2010/main" val="117805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65462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theme" Target="../theme/theme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theme" Target="../theme/theme3.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733" r="4623"/>
          <a:stretch/>
        </p:blipFill>
        <p:spPr>
          <a:xfrm>
            <a:off x="-175491" y="0"/>
            <a:ext cx="9319491" cy="6858000"/>
          </a:xfrm>
          <a:prstGeom prst="rect">
            <a:avLst/>
          </a:prstGeom>
        </p:spPr>
      </p:pic>
      <p:sp>
        <p:nvSpPr>
          <p:cNvPr id="2" name="Title Placeholder 1"/>
          <p:cNvSpPr>
            <a:spLocks noGrp="1"/>
          </p:cNvSpPr>
          <p:nvPr>
            <p:ph type="title"/>
          </p:nvPr>
        </p:nvSpPr>
        <p:spPr>
          <a:xfrm>
            <a:off x="457200" y="457199"/>
            <a:ext cx="8229600" cy="1368425"/>
          </a:xfrm>
          <a:prstGeom prst="rect">
            <a:avLst/>
          </a:prstGeom>
        </p:spPr>
        <p:txBody>
          <a:bodyPr vert="horz" lIns="91440" tIns="45720" rIns="91440" bIns="45720" rtlCol="0" anchor="t">
            <a:normAutofit/>
          </a:bodyPr>
          <a:lstStyle/>
          <a:p>
            <a:r>
              <a:rPr lang="en-US" dirty="0" smtClean="0"/>
              <a:t>Click to edit title</a:t>
            </a:r>
            <a:endParaRPr lang="en-US" dirty="0"/>
          </a:p>
        </p:txBody>
      </p:sp>
      <p:sp>
        <p:nvSpPr>
          <p:cNvPr id="3" name="Text Placeholder 2"/>
          <p:cNvSpPr>
            <a:spLocks noGrp="1"/>
          </p:cNvSpPr>
          <p:nvPr>
            <p:ph type="body" idx="1"/>
          </p:nvPr>
        </p:nvSpPr>
        <p:spPr>
          <a:xfrm>
            <a:off x="457200" y="1825625"/>
            <a:ext cx="8229600" cy="1056120"/>
          </a:xfrm>
          <a:prstGeom prst="rect">
            <a:avLst/>
          </a:prstGeom>
        </p:spPr>
        <p:txBody>
          <a:bodyPr vert="horz" lIns="91440" tIns="45720" rIns="91440" bIns="45720" rtlCol="0">
            <a:normAutofit/>
          </a:bodyPr>
          <a:lstStyle/>
          <a:p>
            <a:pPr lvl="0"/>
            <a:r>
              <a:rPr lang="en-US" dirty="0" smtClean="0"/>
              <a:t>Click to add subtitle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0142" y="5881445"/>
            <a:ext cx="8439702" cy="976557"/>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31543" y="6205585"/>
            <a:ext cx="1016247" cy="608236"/>
          </a:xfrm>
          <a:prstGeom prst="rect">
            <a:avLst/>
          </a:prstGeom>
        </p:spPr>
      </p:pic>
      <p:sp>
        <p:nvSpPr>
          <p:cNvPr id="10"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smtClean="0">
                <a:solidFill>
                  <a:schemeClr val="bg1"/>
                </a:solidFill>
                <a:latin typeface="Century Gothic" panose="020B0502020202020204" pitchFamily="34" charset="0"/>
              </a:rPr>
              <a:t> </a:t>
            </a:r>
            <a:r>
              <a:rPr lang="en-US" sz="1500" cap="small" spc="30" dirty="0" smtClean="0">
                <a:solidFill>
                  <a:schemeClr val="bg1"/>
                </a:solidFill>
                <a:latin typeface="Century Gothic" panose="020B0502020202020204" pitchFamily="34" charset="0"/>
              </a:rPr>
              <a:t>—</a:t>
            </a:r>
            <a:r>
              <a:rPr lang="en-US" sz="1600" spc="45" dirty="0" smtClean="0">
                <a:solidFill>
                  <a:schemeClr val="bg1"/>
                </a:solidFill>
                <a:latin typeface="Century Gothic" panose="020B0502020202020204" pitchFamily="34" charset="0"/>
              </a:rPr>
              <a:t> </a:t>
            </a:r>
            <a:r>
              <a:rPr lang="en-US" sz="1500" cap="small" spc="30" dirty="0" smtClean="0">
                <a:solidFill>
                  <a:schemeClr val="bg1"/>
                </a:solidFill>
                <a:latin typeface="Century Gothic" panose="020B0502020202020204" pitchFamily="34" charset="0"/>
              </a:rPr>
              <a:t>U.S. Bureau of Labor Statistics</a:t>
            </a:r>
            <a:r>
              <a:rPr lang="en-US" sz="1050" spc="45" dirty="0" smtClean="0">
                <a:solidFill>
                  <a:schemeClr val="bg1"/>
                </a:solidFill>
                <a:latin typeface="Century Gothic" panose="020B0502020202020204" pitchFamily="34" charset="0"/>
              </a:rPr>
              <a:t> • </a:t>
            </a:r>
            <a:r>
              <a:rPr lang="en-US" sz="1050" b="1" spc="45" dirty="0" smtClean="0">
                <a:solidFill>
                  <a:schemeClr val="bg1"/>
                </a:solidFill>
                <a:latin typeface="Century Gothic" panose="020B0502020202020204" pitchFamily="34" charset="0"/>
              </a:rPr>
              <a:t>bls.gov</a:t>
            </a:r>
          </a:p>
        </p:txBody>
      </p:sp>
    </p:spTree>
    <p:extLst>
      <p:ext uri="{BB962C8B-B14F-4D97-AF65-F5344CB8AC3E}">
        <p14:creationId xmlns:p14="http://schemas.microsoft.com/office/powerpoint/2010/main" val="1807257929"/>
      </p:ext>
    </p:extLst>
  </p:cSld>
  <p:clrMap bg1="lt1" tx1="dk1" bg2="lt2" tx2="dk2" accent1="accent1" accent2="accent2" accent3="accent3" accent4="accent4" accent5="accent5" accent6="accent6" hlink="hlink" folHlink="folHlink"/>
  <p:txStyles>
    <p:titleStyle>
      <a:lvl1pPr algn="ctr" defTabSz="914400" rtl="0" eaLnBrk="1" latinLnBrk="0" hangingPunct="1">
        <a:lnSpc>
          <a:spcPct val="90000"/>
        </a:lnSpc>
        <a:spcBef>
          <a:spcPct val="0"/>
        </a:spcBef>
        <a:buNone/>
        <a:defRPr sz="5400" b="1" kern="1200">
          <a:solidFill>
            <a:schemeClr val="bg1"/>
          </a:solidFill>
          <a:latin typeface="+mn-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40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F26B43"/>
          </p15:clr>
        </p15:guide>
        <p15:guide id="2" pos="5472" userDrawn="1">
          <p15:clr>
            <a:srgbClr val="F26B43"/>
          </p15:clr>
        </p15:guide>
        <p15:guide id="3" orient="horz" pos="2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47098" y="5899731"/>
            <a:ext cx="8439702" cy="976557"/>
          </a:xfrm>
          <a:prstGeom prst="rect">
            <a:avLst/>
          </a:prstGeom>
        </p:spPr>
      </p:pic>
      <p:sp>
        <p:nvSpPr>
          <p:cNvPr id="1026" name="Title Placeholder 1"/>
          <p:cNvSpPr>
            <a:spLocks noGrp="1"/>
          </p:cNvSpPr>
          <p:nvPr userDrawn="1">
            <p:ph type="title"/>
          </p:nvPr>
        </p:nvSpPr>
        <p:spPr bwMode="auto">
          <a:xfrm>
            <a:off x="457200" y="274638"/>
            <a:ext cx="8229600" cy="1096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title</a:t>
            </a:r>
          </a:p>
        </p:txBody>
      </p:sp>
      <p:sp>
        <p:nvSpPr>
          <p:cNvPr id="1027" name="Text Placeholder 2"/>
          <p:cNvSpPr>
            <a:spLocks noGrp="1"/>
          </p:cNvSpPr>
          <p:nvPr userDrawn="1">
            <p:ph type="body" idx="1"/>
          </p:nvPr>
        </p:nvSpPr>
        <p:spPr bwMode="auto">
          <a:xfrm>
            <a:off x="457200" y="1752601"/>
            <a:ext cx="8229600" cy="39605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 (not recommended)</a:t>
            </a:r>
          </a:p>
          <a:p>
            <a:pPr lvl="4"/>
            <a:endParaRPr lang="en-US" dirty="0" smtClean="0"/>
          </a:p>
          <a:p>
            <a:pPr lvl="3"/>
            <a:endParaRPr lang="en-US" dirty="0" smtClean="0"/>
          </a:p>
        </p:txBody>
      </p:sp>
      <p:pic>
        <p:nvPicPr>
          <p:cNvPr id="13" name="Picture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638498" y="6199678"/>
            <a:ext cx="1017423" cy="608940"/>
          </a:xfrm>
          <a:prstGeom prst="rect">
            <a:avLst/>
          </a:prstGeom>
        </p:spPr>
      </p:pic>
      <p:sp>
        <p:nvSpPr>
          <p:cNvPr id="8"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rgbClr val="002060"/>
                </a:solidFill>
                <a:latin typeface="Century Gothic" panose="020B0502020202020204" pitchFamily="34" charset="0"/>
                <a:ea typeface="+mn-ea"/>
                <a:cs typeface="Tahoma" pitchFamily="34" charset="0"/>
              </a:rPr>
              <a:pPr/>
              <a:t>‹#›</a:t>
            </a:fld>
            <a:r>
              <a:rPr lang="en-US" sz="1600" spc="45" dirty="0" smtClean="0">
                <a:solidFill>
                  <a:srgbClr val="002060"/>
                </a:solidFill>
                <a:latin typeface="Century Gothic" panose="020B0502020202020204" pitchFamily="34" charset="0"/>
              </a:rPr>
              <a:t> </a:t>
            </a:r>
            <a:r>
              <a:rPr lang="en-US" sz="1500" cap="small" spc="30" dirty="0" smtClean="0">
                <a:solidFill>
                  <a:srgbClr val="002060"/>
                </a:solidFill>
                <a:latin typeface="Century Gothic" panose="020B0502020202020204" pitchFamily="34" charset="0"/>
              </a:rPr>
              <a:t>—</a:t>
            </a:r>
            <a:r>
              <a:rPr lang="en-US" sz="1600" spc="45" dirty="0" smtClean="0">
                <a:solidFill>
                  <a:srgbClr val="002060"/>
                </a:solidFill>
                <a:latin typeface="Century Gothic" panose="020B0502020202020204" pitchFamily="34" charset="0"/>
              </a:rPr>
              <a:t> </a:t>
            </a:r>
            <a:r>
              <a:rPr lang="en-US" sz="1500" cap="small" spc="30" dirty="0" smtClean="0">
                <a:solidFill>
                  <a:srgbClr val="002060"/>
                </a:solidFill>
                <a:latin typeface="Century Gothic" panose="020B0502020202020204" pitchFamily="34" charset="0"/>
              </a:rPr>
              <a:t>U.S. Bureau of Labor Statistics</a:t>
            </a:r>
            <a:r>
              <a:rPr lang="en-US" sz="1050" spc="45" dirty="0" smtClean="0">
                <a:solidFill>
                  <a:srgbClr val="002060"/>
                </a:solidFill>
                <a:latin typeface="Century Gothic" panose="020B0502020202020204" pitchFamily="34" charset="0"/>
              </a:rPr>
              <a:t> • </a:t>
            </a:r>
            <a:r>
              <a:rPr lang="en-US" sz="1050" b="1" spc="45" dirty="0" smtClean="0">
                <a:solidFill>
                  <a:srgbClr val="002060"/>
                </a:solidFill>
                <a:latin typeface="Century Gothic" panose="020B0502020202020204" pitchFamily="34" charset="0"/>
              </a:rPr>
              <a:t>bls.gov</a:t>
            </a:r>
          </a:p>
        </p:txBody>
      </p:sp>
    </p:spTree>
    <p:extLst>
      <p:ext uri="{BB962C8B-B14F-4D97-AF65-F5344CB8AC3E}">
        <p14:creationId xmlns:p14="http://schemas.microsoft.com/office/powerpoint/2010/main" val="1686485968"/>
      </p:ext>
    </p:extLst>
  </p:cSld>
  <p:clrMap bg1="lt1" tx1="dk1" bg2="lt2" tx2="dk2" accent1="accent1" accent2="accent2" accent3="accent3" accent4="accent4" accent5="accent5" accent6="accent6" hlink="hlink" folHlink="folHlink"/>
  <p:sldLayoutIdLst>
    <p:sldLayoutId id="2147483691" r:id="rId1"/>
    <p:sldLayoutId id="2147483671" r:id="rId2"/>
    <p:sldLayoutId id="2147483690" r:id="rId3"/>
    <p:sldLayoutId id="2147483695" r:id="rId4"/>
    <p:sldLayoutId id="2147483696" r:id="rId5"/>
    <p:sldLayoutId id="2147483692" r:id="rId6"/>
    <p:sldLayoutId id="2147483693" r:id="rId7"/>
    <p:sldLayoutId id="2147483694" r:id="rId8"/>
  </p:sldLayoutIdLst>
  <p:hf hdr="0" dt="0"/>
  <p:txStyles>
    <p:titleStyle>
      <a:lvl1pPr algn="ctr" rtl="0" eaLnBrk="0" fontAlgn="base" hangingPunct="0">
        <a:spcBef>
          <a:spcPct val="0"/>
        </a:spcBef>
        <a:spcAft>
          <a:spcPct val="0"/>
        </a:spcAft>
        <a:defRPr sz="4400" b="1" kern="1200">
          <a:solidFill>
            <a:srgbClr val="192168"/>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CE1126"/>
        </a:buClr>
        <a:buSzPct val="80000"/>
        <a:buFont typeface="Wingdings" pitchFamily="2" charset="2"/>
        <a:buChar char=""/>
        <a:defRPr sz="3200" kern="1200">
          <a:solidFill>
            <a:srgbClr val="192168"/>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lr>
          <a:srgbClr val="CE1126"/>
        </a:buClr>
        <a:buFont typeface="Wingdings 3" pitchFamily="18" charset="2"/>
        <a:buChar char=""/>
        <a:defRPr sz="2800" kern="1200">
          <a:solidFill>
            <a:srgbClr val="192168"/>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lr>
          <a:srgbClr val="CE1126"/>
        </a:buClr>
        <a:buFont typeface="Calibri" pitchFamily="34" charset="0"/>
        <a:buChar char="–"/>
        <a:defRPr sz="2400" kern="1200">
          <a:solidFill>
            <a:srgbClr val="192168"/>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lr>
          <a:srgbClr val="CE1126"/>
        </a:buClr>
        <a:buSzPct val="125000"/>
        <a:buFont typeface="Arial" charset="0"/>
        <a:buChar char="•"/>
        <a:defRPr sz="2000" kern="1200">
          <a:solidFill>
            <a:srgbClr val="192168"/>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Font typeface="Wingdings" pitchFamily="2" charset="2"/>
        <a:buChar char="v"/>
        <a:defRPr sz="2000" kern="1200">
          <a:solidFill>
            <a:srgbClr val="000000"/>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
          <p15:clr>
            <a:srgbClr val="F26B43"/>
          </p15:clr>
        </p15:guide>
        <p15:guide id="2" pos="5472">
          <p15:clr>
            <a:srgbClr val="F26B43"/>
          </p15:clr>
        </p15:guide>
        <p15:guide id="3" orient="horz" pos="28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084" r="9955"/>
          <a:stretch/>
        </p:blipFill>
        <p:spPr>
          <a:xfrm>
            <a:off x="0" y="1"/>
            <a:ext cx="9144000" cy="6858000"/>
          </a:xfrm>
          <a:prstGeom prst="rect">
            <a:avLst/>
          </a:prstGeom>
        </p:spPr>
      </p:pic>
      <p:sp>
        <p:nvSpPr>
          <p:cNvPr id="8" name="TextBox 7"/>
          <p:cNvSpPr txBox="1"/>
          <p:nvPr userDrawn="1"/>
        </p:nvSpPr>
        <p:spPr>
          <a:xfrm>
            <a:off x="457200" y="466344"/>
            <a:ext cx="8229600" cy="923330"/>
          </a:xfrm>
          <a:prstGeom prst="rect">
            <a:avLst/>
          </a:prstGeom>
          <a:noFill/>
        </p:spPr>
        <p:txBody>
          <a:bodyPr wrap="square" rtlCol="0">
            <a:spAutoFit/>
          </a:bodyPr>
          <a:lstStyle/>
          <a:p>
            <a:pPr algn="ctr"/>
            <a:r>
              <a:rPr lang="en-US" sz="5400" b="1" dirty="0" smtClean="0">
                <a:solidFill>
                  <a:schemeClr val="bg1"/>
                </a:solidFill>
              </a:rPr>
              <a:t>Contact Information</a:t>
            </a:r>
            <a:endParaRPr lang="en-US" sz="5400" b="1" dirty="0">
              <a:solidFill>
                <a:schemeClr val="bg1"/>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0142" y="5881445"/>
            <a:ext cx="8439702" cy="976557"/>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31543" y="6205585"/>
            <a:ext cx="1016247" cy="608236"/>
          </a:xfrm>
          <a:prstGeom prst="rect">
            <a:avLst/>
          </a:prstGeom>
        </p:spPr>
      </p:pic>
      <p:sp>
        <p:nvSpPr>
          <p:cNvPr id="11" name="Footer Placeholder 4"/>
          <p:cNvSpPr txBox="1">
            <a:spLocks/>
          </p:cNvSpPr>
          <p:nvPr userDrawn="1"/>
        </p:nvSpPr>
        <p:spPr>
          <a:xfrm>
            <a:off x="396400" y="6335376"/>
            <a:ext cx="5791200" cy="365125"/>
          </a:xfrm>
          <a:prstGeom prst="rect">
            <a:avLst/>
          </a:prstGeom>
        </p:spPr>
        <p:txBody>
          <a:bodyPr vert="horz" wrap="square" lIns="68580" tIns="34290" rIns="68580" bIns="34290"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1050" b="0" kern="1200" spc="45" smtClean="0">
                <a:solidFill>
                  <a:schemeClr val="bg1"/>
                </a:solidFill>
                <a:latin typeface="Century Gothic" panose="020B0502020202020204" pitchFamily="34" charset="0"/>
                <a:ea typeface="+mn-ea"/>
                <a:cs typeface="Tahoma" pitchFamily="34" charset="0"/>
              </a:rPr>
              <a:pPr/>
              <a:t>‹#›</a:t>
            </a:fld>
            <a:r>
              <a:rPr lang="en-US" sz="1600" spc="45" dirty="0" smtClean="0">
                <a:solidFill>
                  <a:schemeClr val="bg1"/>
                </a:solidFill>
                <a:latin typeface="Century Gothic" panose="020B0502020202020204" pitchFamily="34" charset="0"/>
              </a:rPr>
              <a:t> </a:t>
            </a:r>
            <a:r>
              <a:rPr lang="en-US" sz="1500" cap="small" spc="30" dirty="0" smtClean="0">
                <a:solidFill>
                  <a:schemeClr val="bg1"/>
                </a:solidFill>
                <a:latin typeface="Century Gothic" panose="020B0502020202020204" pitchFamily="34" charset="0"/>
              </a:rPr>
              <a:t>—</a:t>
            </a:r>
            <a:r>
              <a:rPr lang="en-US" sz="1600" spc="45" dirty="0" smtClean="0">
                <a:solidFill>
                  <a:schemeClr val="bg1"/>
                </a:solidFill>
                <a:latin typeface="Century Gothic" panose="020B0502020202020204" pitchFamily="34" charset="0"/>
              </a:rPr>
              <a:t> </a:t>
            </a:r>
            <a:r>
              <a:rPr lang="en-US" sz="1500" cap="small" spc="30" dirty="0" smtClean="0">
                <a:solidFill>
                  <a:schemeClr val="bg1"/>
                </a:solidFill>
                <a:latin typeface="Century Gothic" panose="020B0502020202020204" pitchFamily="34" charset="0"/>
              </a:rPr>
              <a:t>U.S. Bureau of Labor Statistics</a:t>
            </a:r>
            <a:r>
              <a:rPr lang="en-US" sz="1050" spc="45" dirty="0" smtClean="0">
                <a:solidFill>
                  <a:schemeClr val="bg1"/>
                </a:solidFill>
                <a:latin typeface="Century Gothic" panose="020B0502020202020204" pitchFamily="34" charset="0"/>
              </a:rPr>
              <a:t> • </a:t>
            </a:r>
            <a:r>
              <a:rPr lang="en-US" sz="1050" b="1" spc="45" dirty="0" smtClean="0">
                <a:solidFill>
                  <a:schemeClr val="bg1"/>
                </a:solidFill>
                <a:latin typeface="Century Gothic" panose="020B0502020202020204" pitchFamily="34" charset="0"/>
              </a:rPr>
              <a:t>bls.gov</a:t>
            </a:r>
          </a:p>
        </p:txBody>
      </p:sp>
    </p:spTree>
    <p:extLst>
      <p:ext uri="{BB962C8B-B14F-4D97-AF65-F5344CB8AC3E}">
        <p14:creationId xmlns:p14="http://schemas.microsoft.com/office/powerpoint/2010/main" val="844186518"/>
      </p:ext>
    </p:extLst>
  </p:cSld>
  <p:clrMap bg1="lt1" tx1="dk1" bg2="lt2" tx2="dk2" accent1="accent1" accent2="accent2" accent3="accent3" accent4="accent4" accent5="accent5" accent6="accent6" hlink="hlink" folHlink="folHlink"/>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
          <p15:clr>
            <a:srgbClr val="F26B43"/>
          </p15:clr>
        </p15:guide>
        <p15:guide id="2" pos="5472">
          <p15:clr>
            <a:srgbClr val="F26B43"/>
          </p15:clr>
        </p15:guide>
        <p15:guide id="3" orient="horz" pos="28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l="1084" r="9955"/>
          <a:stretch/>
        </p:blipFill>
        <p:spPr>
          <a:xfrm>
            <a:off x="0" y="1"/>
            <a:ext cx="9144000" cy="6858000"/>
          </a:xfrm>
          <a:prstGeom prst="rect">
            <a:avLst/>
          </a:prstGeom>
        </p:spPr>
      </p:pic>
      <p:sp>
        <p:nvSpPr>
          <p:cNvPr id="8" name="TextBox 7"/>
          <p:cNvSpPr txBox="1"/>
          <p:nvPr userDrawn="1"/>
        </p:nvSpPr>
        <p:spPr>
          <a:xfrm>
            <a:off x="371475" y="466345"/>
            <a:ext cx="8401050" cy="715581"/>
          </a:xfrm>
          <a:prstGeom prst="rect">
            <a:avLst/>
          </a:prstGeom>
          <a:noFill/>
        </p:spPr>
        <p:txBody>
          <a:bodyPr wrap="square" rtlCol="0">
            <a:spAutoFit/>
          </a:bodyPr>
          <a:lstStyle/>
          <a:p>
            <a:pPr algn="ctr"/>
            <a:r>
              <a:rPr lang="en-US" sz="4050" b="1" dirty="0" smtClean="0">
                <a:solidFill>
                  <a:prstClr val="white"/>
                </a:solidFill>
              </a:rPr>
              <a:t>Contact Information</a:t>
            </a:r>
            <a:endParaRPr lang="en-US" sz="4050" b="1" dirty="0">
              <a:solidFill>
                <a:prstClr val="white"/>
              </a:solidFill>
            </a:endParaRPr>
          </a:p>
        </p:txBody>
      </p:sp>
      <p:sp>
        <p:nvSpPr>
          <p:cNvPr id="11" name="Footer Placeholder 4"/>
          <p:cNvSpPr txBox="1">
            <a:spLocks/>
          </p:cNvSpPr>
          <p:nvPr userDrawn="1"/>
        </p:nvSpPr>
        <p:spPr>
          <a:xfrm>
            <a:off x="371475" y="6335378"/>
            <a:ext cx="5816125" cy="365125"/>
          </a:xfrm>
          <a:prstGeom prst="rect">
            <a:avLst/>
          </a:prstGeom>
        </p:spPr>
        <p:txBody>
          <a:bodyPr vert="horz" wrap="square" lIns="51435" tIns="25718" rIns="51435" bIns="25718" numCol="1" anchor="ctr" anchorCtr="0" compatLnSpc="1">
            <a:prstTxWarp prst="textNoShape">
              <a:avLst/>
            </a:prstTxWarp>
            <a:noAutofit/>
          </a:bodyPr>
          <a:lstStyle>
            <a:defPPr>
              <a:defRPr lang="en-US"/>
            </a:defPPr>
            <a:lvl1pPr algn="l" rtl="0" fontAlgn="base">
              <a:spcBef>
                <a:spcPct val="0"/>
              </a:spcBef>
              <a:spcAft>
                <a:spcPct val="0"/>
              </a:spcAft>
              <a:defRPr sz="2000" kern="1200">
                <a:solidFill>
                  <a:srgbClr val="192168"/>
                </a:solidFill>
                <a:latin typeface="Verdana" pitchFamily="34" charset="0"/>
                <a:ea typeface="+mn-ea"/>
                <a:cs typeface="Tahoma"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11A96E3-A9FF-4894-9186-F52C729C3EF4}" type="slidenum">
              <a:rPr lang="en-US" sz="788" spc="34" smtClean="0">
                <a:solidFill>
                  <a:prstClr val="white"/>
                </a:solidFill>
                <a:latin typeface="Century Gothic" panose="020B0502020202020204" pitchFamily="34" charset="0"/>
              </a:rPr>
              <a:pPr>
                <a:defRPr/>
              </a:pPr>
              <a:t>‹#›</a:t>
            </a:fld>
            <a:r>
              <a:rPr lang="en-US" sz="1200" spc="34" dirty="0" smtClean="0">
                <a:solidFill>
                  <a:prstClr val="white"/>
                </a:solidFill>
                <a:latin typeface="Century Gothic" panose="020B0502020202020204" pitchFamily="34" charset="0"/>
              </a:rPr>
              <a:t> </a:t>
            </a:r>
            <a:r>
              <a:rPr lang="en-US" sz="1125" cap="small" spc="23" dirty="0" smtClean="0">
                <a:solidFill>
                  <a:prstClr val="white"/>
                </a:solidFill>
                <a:latin typeface="Century Gothic" panose="020B0502020202020204" pitchFamily="34" charset="0"/>
              </a:rPr>
              <a:t>—</a:t>
            </a:r>
            <a:r>
              <a:rPr lang="en-US" sz="1200" spc="34" dirty="0" smtClean="0">
                <a:solidFill>
                  <a:prstClr val="white"/>
                </a:solidFill>
                <a:latin typeface="Century Gothic" panose="020B0502020202020204" pitchFamily="34" charset="0"/>
              </a:rPr>
              <a:t> </a:t>
            </a:r>
            <a:r>
              <a:rPr lang="en-US" sz="1125" cap="small" spc="23" dirty="0" smtClean="0">
                <a:solidFill>
                  <a:prstClr val="white"/>
                </a:solidFill>
                <a:latin typeface="Century Gothic" panose="020B0502020202020204" pitchFamily="34" charset="0"/>
              </a:rPr>
              <a:t>U.S. Bureau of Labor Statistics</a:t>
            </a:r>
            <a:r>
              <a:rPr lang="en-US" sz="788" spc="34" dirty="0" smtClean="0">
                <a:solidFill>
                  <a:prstClr val="white"/>
                </a:solidFill>
                <a:latin typeface="Century Gothic" panose="020B0502020202020204" pitchFamily="34" charset="0"/>
              </a:rPr>
              <a:t> • </a:t>
            </a:r>
            <a:r>
              <a:rPr lang="en-US" sz="788" b="1" spc="34" dirty="0" smtClean="0">
                <a:solidFill>
                  <a:prstClr val="white"/>
                </a:solidFill>
                <a:latin typeface="Century Gothic" panose="020B0502020202020204" pitchFamily="34" charset="0"/>
              </a:rPr>
              <a:t>bls.gov</a:t>
            </a:r>
          </a:p>
        </p:txBody>
      </p:sp>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1970" y="5828258"/>
            <a:ext cx="8383731" cy="1019776"/>
          </a:xfrm>
          <a:prstGeom prst="rect">
            <a:avLst/>
          </a:prstGeom>
        </p:spPr>
      </p:pic>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940677" y="6176385"/>
            <a:ext cx="798776" cy="637436"/>
          </a:xfrm>
          <a:prstGeom prst="rect">
            <a:avLst/>
          </a:prstGeom>
        </p:spPr>
      </p:pic>
    </p:spTree>
    <p:extLst>
      <p:ext uri="{BB962C8B-B14F-4D97-AF65-F5344CB8AC3E}">
        <p14:creationId xmlns:p14="http://schemas.microsoft.com/office/powerpoint/2010/main" val="49102973"/>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2">
          <p15:clr>
            <a:srgbClr val="F26B43"/>
          </p15:clr>
        </p15:guide>
        <p15:guide id="2" pos="7368">
          <p15:clr>
            <a:srgbClr val="F26B43"/>
          </p15:clr>
        </p15:guide>
        <p15:guide id="3" orient="horz" pos="2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www.bls.gov/"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85800" y="900545"/>
            <a:ext cx="7772400" cy="4202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b="1" kern="1200">
                <a:solidFill>
                  <a:srgbClr val="192168"/>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400" b="1">
                <a:solidFill>
                  <a:srgbClr val="192168"/>
                </a:solidFill>
                <a:latin typeface="Tahoma" pitchFamily="34" charset="0"/>
                <a:cs typeface="Tahoma" pitchFamily="34" charset="0"/>
              </a:defRPr>
            </a:lvl2pPr>
            <a:lvl3pPr algn="ctr" rtl="0" eaLnBrk="0" fontAlgn="base" hangingPunct="0">
              <a:spcBef>
                <a:spcPct val="0"/>
              </a:spcBef>
              <a:spcAft>
                <a:spcPct val="0"/>
              </a:spcAft>
              <a:defRPr sz="4400" b="1">
                <a:solidFill>
                  <a:srgbClr val="192168"/>
                </a:solidFill>
                <a:latin typeface="Tahoma" pitchFamily="34" charset="0"/>
                <a:cs typeface="Tahoma" pitchFamily="34" charset="0"/>
              </a:defRPr>
            </a:lvl3pPr>
            <a:lvl4pPr algn="ctr" rtl="0" eaLnBrk="0" fontAlgn="base" hangingPunct="0">
              <a:spcBef>
                <a:spcPct val="0"/>
              </a:spcBef>
              <a:spcAft>
                <a:spcPct val="0"/>
              </a:spcAft>
              <a:defRPr sz="4400" b="1">
                <a:solidFill>
                  <a:srgbClr val="192168"/>
                </a:solidFill>
                <a:latin typeface="Tahoma" pitchFamily="34" charset="0"/>
                <a:cs typeface="Tahoma" pitchFamily="34" charset="0"/>
              </a:defRPr>
            </a:lvl4pPr>
            <a:lvl5pPr algn="ctr" rtl="0" eaLnBrk="0" fontAlgn="base" hangingPunct="0">
              <a:spcBef>
                <a:spcPct val="0"/>
              </a:spcBef>
              <a:spcAft>
                <a:spcPct val="0"/>
              </a:spcAft>
              <a:defRPr sz="4400" b="1">
                <a:solidFill>
                  <a:srgbClr val="192168"/>
                </a:solidFill>
                <a:latin typeface="Tahoma" pitchFamily="34" charset="0"/>
                <a:cs typeface="Tahoma" pitchFamily="34" charset="0"/>
              </a:defRPr>
            </a:lvl5pPr>
            <a:lvl6pPr marL="457200" algn="ctr" rtl="0" fontAlgn="base">
              <a:spcBef>
                <a:spcPct val="0"/>
              </a:spcBef>
              <a:spcAft>
                <a:spcPct val="0"/>
              </a:spcAft>
              <a:defRPr sz="4400" b="1">
                <a:solidFill>
                  <a:schemeClr val="bg1"/>
                </a:solidFill>
                <a:latin typeface="Tahoma" pitchFamily="34" charset="0"/>
                <a:cs typeface="Tahoma" pitchFamily="34" charset="0"/>
              </a:defRPr>
            </a:lvl6pPr>
            <a:lvl7pPr marL="914400" algn="ctr" rtl="0" fontAlgn="base">
              <a:spcBef>
                <a:spcPct val="0"/>
              </a:spcBef>
              <a:spcAft>
                <a:spcPct val="0"/>
              </a:spcAft>
              <a:defRPr sz="4400" b="1">
                <a:solidFill>
                  <a:schemeClr val="bg1"/>
                </a:solidFill>
                <a:latin typeface="Tahoma" pitchFamily="34" charset="0"/>
                <a:cs typeface="Tahoma" pitchFamily="34" charset="0"/>
              </a:defRPr>
            </a:lvl7pPr>
            <a:lvl8pPr marL="1371600" algn="ctr" rtl="0" fontAlgn="base">
              <a:spcBef>
                <a:spcPct val="0"/>
              </a:spcBef>
              <a:spcAft>
                <a:spcPct val="0"/>
              </a:spcAft>
              <a:defRPr sz="4400" b="1">
                <a:solidFill>
                  <a:schemeClr val="bg1"/>
                </a:solidFill>
                <a:latin typeface="Tahoma" pitchFamily="34" charset="0"/>
                <a:cs typeface="Tahoma" pitchFamily="34" charset="0"/>
              </a:defRPr>
            </a:lvl8pPr>
            <a:lvl9pPr marL="1828800" algn="ctr" rtl="0" fontAlgn="base">
              <a:spcBef>
                <a:spcPct val="0"/>
              </a:spcBef>
              <a:spcAft>
                <a:spcPct val="0"/>
              </a:spcAft>
              <a:defRPr sz="4400" b="1">
                <a:solidFill>
                  <a:schemeClr val="bg1"/>
                </a:solidFill>
                <a:latin typeface="Tahoma" pitchFamily="34" charset="0"/>
                <a:cs typeface="Tahoma" pitchFamily="34" charset="0"/>
              </a:defRPr>
            </a:lvl9pPr>
          </a:lstStyle>
          <a:p>
            <a:r>
              <a:rPr lang="en-US" sz="4000" dirty="0"/>
              <a:t>The What and How of Measuring Electronically Mediated Work: </a:t>
            </a:r>
            <a:endParaRPr lang="en-US" sz="4000" dirty="0" smtClean="0"/>
          </a:p>
          <a:p>
            <a:pPr>
              <a:lnSpc>
                <a:spcPts val="2500"/>
              </a:lnSpc>
            </a:pPr>
            <a:endParaRPr lang="en-US" sz="4000" dirty="0"/>
          </a:p>
          <a:p>
            <a:r>
              <a:rPr lang="en-US" sz="3800" b="0" dirty="0" smtClean="0"/>
              <a:t>A </a:t>
            </a:r>
            <a:r>
              <a:rPr lang="en-US" sz="3800" b="0" dirty="0"/>
              <a:t>Review of Different Countries’ and Private Organizations’ Experiences</a:t>
            </a:r>
          </a:p>
          <a:p>
            <a:pPr>
              <a:lnSpc>
                <a:spcPts val="4500"/>
              </a:lnSpc>
            </a:pPr>
            <a:endParaRPr lang="en-US" altLang="en-US" sz="4000" dirty="0" smtClean="0"/>
          </a:p>
          <a:p>
            <a:r>
              <a:rPr lang="en-US" altLang="en-US" sz="4000" dirty="0" smtClean="0"/>
              <a:t>Anne E. Polivka </a:t>
            </a:r>
          </a:p>
          <a:p>
            <a:r>
              <a:rPr lang="en-US" altLang="en-US" sz="4000" dirty="0" smtClean="0"/>
              <a:t>July 2019</a:t>
            </a:r>
          </a:p>
          <a:p>
            <a:endParaRPr lang="en-US" altLang="en-US" dirty="0" smtClean="0"/>
          </a:p>
          <a:p>
            <a:endParaRPr lang="en-US" altLang="en-US" sz="2800" dirty="0" smtClean="0"/>
          </a:p>
        </p:txBody>
      </p:sp>
    </p:spTree>
    <p:extLst>
      <p:ext uri="{BB962C8B-B14F-4D97-AF65-F5344CB8AC3E}">
        <p14:creationId xmlns:p14="http://schemas.microsoft.com/office/powerpoint/2010/main" val="1013845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46"/>
            <a:ext cx="8229600" cy="1014394"/>
          </a:xfrm>
        </p:spPr>
        <p:txBody>
          <a:bodyPr/>
          <a:lstStyle/>
          <a:p>
            <a:r>
              <a:rPr lang="en-US" sz="3600" dirty="0" smtClean="0"/>
              <a:t>General Conceptual “Definitions”  </a:t>
            </a:r>
            <a:endParaRPr lang="en-US" sz="3600" dirty="0"/>
          </a:p>
        </p:txBody>
      </p:sp>
      <p:sp>
        <p:nvSpPr>
          <p:cNvPr id="3" name="Content Placeholder 2"/>
          <p:cNvSpPr>
            <a:spLocks noGrp="1"/>
          </p:cNvSpPr>
          <p:nvPr>
            <p:ph idx="1"/>
          </p:nvPr>
        </p:nvSpPr>
        <p:spPr>
          <a:xfrm>
            <a:off x="457200" y="740229"/>
            <a:ext cx="8229600" cy="4974772"/>
          </a:xfrm>
        </p:spPr>
        <p:txBody>
          <a:bodyPr/>
          <a:lstStyle/>
          <a:p>
            <a:r>
              <a:rPr lang="en-US" sz="3000" dirty="0" smtClean="0"/>
              <a:t>U.S. Commerce Department describes </a:t>
            </a:r>
            <a:r>
              <a:rPr lang="en-US" sz="3000" b="1" dirty="0" smtClean="0"/>
              <a:t>digital matching companies</a:t>
            </a:r>
            <a:r>
              <a:rPr lang="en-US" sz="3000" dirty="0" smtClean="0"/>
              <a:t> as: </a:t>
            </a:r>
          </a:p>
          <a:p>
            <a:pPr lvl="1">
              <a:lnSpc>
                <a:spcPts val="3000"/>
              </a:lnSpc>
            </a:pPr>
            <a:r>
              <a:rPr lang="en-US" sz="2800" dirty="0" smtClean="0"/>
              <a:t>Using information technology (IT systems), typically via web-based platforms such as “apps” or internet-enabled devices to facilitate peer-to-peer transactions</a:t>
            </a:r>
          </a:p>
          <a:p>
            <a:pPr lvl="1"/>
            <a:r>
              <a:rPr lang="en-US" dirty="0" smtClean="0"/>
              <a:t>Relying on user-based rating systems for quality control</a:t>
            </a:r>
          </a:p>
          <a:p>
            <a:pPr lvl="1">
              <a:lnSpc>
                <a:spcPts val="3000"/>
              </a:lnSpc>
            </a:pPr>
            <a:r>
              <a:rPr lang="en-US" dirty="0" smtClean="0"/>
              <a:t>Allowing individuals providing services via platforms flexibility in deciding their typical hours of work </a:t>
            </a:r>
          </a:p>
          <a:p>
            <a:pPr lvl="1"/>
            <a:r>
              <a:rPr lang="en-US" dirty="0" smtClean="0"/>
              <a:t>Relying on workers using own assets and tools</a:t>
            </a:r>
          </a:p>
          <a:p>
            <a:pPr lvl="1"/>
            <a:endParaRPr lang="en-US" sz="3400" dirty="0" smtClean="0"/>
          </a:p>
          <a:p>
            <a:pPr marL="0" indent="0">
              <a:buNone/>
            </a:pPr>
            <a:r>
              <a:rPr lang="en-US" sz="3800" dirty="0" smtClean="0"/>
              <a:t> </a:t>
            </a:r>
            <a:endParaRPr lang="en-US" sz="3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8073827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371475" y="2228850"/>
            <a:ext cx="8401050" cy="2858540"/>
          </a:xfrm>
          <a:prstGeom prst="rect">
            <a:avLst/>
          </a:prstGeom>
        </p:spPr>
        <p:txBody>
          <a:bodyPr/>
          <a:lstStyle>
            <a:lvl1pPr marL="0" indent="0" algn="ctr" defTabSz="914400" rtl="0" eaLnBrk="1" latinLnBrk="0" hangingPunct="1">
              <a:lnSpc>
                <a:spcPts val="3400"/>
              </a:lnSpc>
              <a:spcBef>
                <a:spcPts val="600"/>
              </a:spcBef>
              <a:buFont typeface="Arial" panose="020B0604020202020204" pitchFamily="34" charset="0"/>
              <a:buNone/>
              <a:defRPr sz="32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2775"/>
              </a:lnSpc>
            </a:pPr>
            <a:r>
              <a:rPr lang="en-US" sz="2700" b="0" dirty="0">
                <a:solidFill>
                  <a:prstClr val="white"/>
                </a:solidFill>
              </a:rPr>
              <a:t>Anne E Polivka</a:t>
            </a:r>
          </a:p>
          <a:p>
            <a:pPr>
              <a:lnSpc>
                <a:spcPts val="2775"/>
              </a:lnSpc>
            </a:pPr>
            <a:r>
              <a:rPr lang="en-US" sz="2700" b="0" dirty="0">
                <a:solidFill>
                  <a:prstClr val="white"/>
                </a:solidFill>
              </a:rPr>
              <a:t>Employment Research and Program Development Staff, Research Chief </a:t>
            </a:r>
          </a:p>
          <a:p>
            <a:pPr>
              <a:lnSpc>
                <a:spcPts val="2775"/>
              </a:lnSpc>
            </a:pPr>
            <a:r>
              <a:rPr lang="en-US" sz="2700" b="0" dirty="0">
                <a:solidFill>
                  <a:prstClr val="white"/>
                </a:solidFill>
              </a:rPr>
              <a:t>Office of Employment &amp; Unemployment Statistics</a:t>
            </a:r>
          </a:p>
          <a:p>
            <a:pPr>
              <a:lnSpc>
                <a:spcPts val="2775"/>
              </a:lnSpc>
            </a:pPr>
            <a:r>
              <a:rPr lang="en-US" sz="2700" b="0" dirty="0">
                <a:solidFill>
                  <a:prstClr val="white"/>
                </a:solidFill>
              </a:rPr>
              <a:t> </a:t>
            </a:r>
            <a:r>
              <a:rPr lang="en-US" sz="2700" b="0" dirty="0">
                <a:solidFill>
                  <a:prstClr val="white"/>
                </a:solidFill>
                <a:hlinkClick r:id="rId2"/>
              </a:rPr>
              <a:t>www.bls.gov</a:t>
            </a:r>
            <a:endParaRPr lang="en-US" sz="2700" b="0" dirty="0">
              <a:solidFill>
                <a:prstClr val="white"/>
              </a:solidFill>
            </a:endParaRPr>
          </a:p>
          <a:p>
            <a:pPr>
              <a:lnSpc>
                <a:spcPts val="2775"/>
              </a:lnSpc>
            </a:pPr>
            <a:r>
              <a:rPr lang="en-US" sz="2700" b="0" dirty="0">
                <a:solidFill>
                  <a:prstClr val="white"/>
                </a:solidFill>
              </a:rPr>
              <a:t>202-691-7395</a:t>
            </a:r>
          </a:p>
          <a:p>
            <a:pPr>
              <a:lnSpc>
                <a:spcPts val="2775"/>
              </a:lnSpc>
            </a:pPr>
            <a:r>
              <a:rPr lang="en-US" sz="2700" b="0" dirty="0">
                <a:solidFill>
                  <a:prstClr val="white"/>
                </a:solidFill>
              </a:rPr>
              <a:t>Polivka.anne@bls.gov</a:t>
            </a:r>
          </a:p>
        </p:txBody>
      </p:sp>
    </p:spTree>
    <p:extLst>
      <p:ext uri="{BB962C8B-B14F-4D97-AF65-F5344CB8AC3E}">
        <p14:creationId xmlns:p14="http://schemas.microsoft.com/office/powerpoint/2010/main" val="3995905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General Conceptual “Definitions”  </a:t>
            </a:r>
            <a:endParaRPr lang="en-US" sz="4000" dirty="0"/>
          </a:p>
        </p:txBody>
      </p:sp>
      <p:sp>
        <p:nvSpPr>
          <p:cNvPr id="3" name="Content Placeholder 2"/>
          <p:cNvSpPr>
            <a:spLocks noGrp="1"/>
          </p:cNvSpPr>
          <p:nvPr>
            <p:ph idx="1"/>
          </p:nvPr>
        </p:nvSpPr>
        <p:spPr>
          <a:xfrm>
            <a:off x="457200" y="983673"/>
            <a:ext cx="8229600" cy="4731328"/>
          </a:xfrm>
        </p:spPr>
        <p:txBody>
          <a:bodyPr/>
          <a:lstStyle/>
          <a:p>
            <a:r>
              <a:rPr lang="en-US" sz="3600" dirty="0" smtClean="0"/>
              <a:t>Scandinavian countries describe </a:t>
            </a:r>
            <a:r>
              <a:rPr lang="en-US" sz="3600" b="1" dirty="0" smtClean="0"/>
              <a:t>platform work</a:t>
            </a:r>
            <a:r>
              <a:rPr lang="en-US" sz="3600" dirty="0" smtClean="0"/>
              <a:t> as:  </a:t>
            </a:r>
          </a:p>
          <a:p>
            <a:pPr lvl="1"/>
            <a:r>
              <a:rPr lang="en-US" sz="3200" dirty="0" smtClean="0"/>
              <a:t>A triangular relationship between the platform company, those who provide labour and those who purchase labour services.  </a:t>
            </a:r>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382184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General Conceptual “Definitions”  </a:t>
            </a:r>
            <a:endParaRPr lang="en-US" sz="4000" dirty="0"/>
          </a:p>
        </p:txBody>
      </p:sp>
      <p:sp>
        <p:nvSpPr>
          <p:cNvPr id="3" name="Content Placeholder 2"/>
          <p:cNvSpPr>
            <a:spLocks noGrp="1"/>
          </p:cNvSpPr>
          <p:nvPr>
            <p:ph idx="1"/>
          </p:nvPr>
        </p:nvSpPr>
        <p:spPr>
          <a:xfrm>
            <a:off x="457200" y="983673"/>
            <a:ext cx="8229600" cy="4731328"/>
          </a:xfrm>
        </p:spPr>
        <p:txBody>
          <a:bodyPr/>
          <a:lstStyle/>
          <a:p>
            <a:r>
              <a:rPr lang="en-US" sz="3600" dirty="0" smtClean="0"/>
              <a:t>Non-official (personal) working definition of digital platform work is at a minimum:</a:t>
            </a:r>
          </a:p>
          <a:p>
            <a:pPr lvl="1"/>
            <a:r>
              <a:rPr lang="en-US" sz="3200" b="1" dirty="0"/>
              <a:t>Paid work where an app or website (digital platform) plays an integral role in helping to connect workers to customers </a:t>
            </a:r>
            <a:r>
              <a:rPr lang="en-US" sz="3200" dirty="0"/>
              <a:t>…..</a:t>
            </a:r>
          </a:p>
          <a:p>
            <a:r>
              <a:rPr lang="en-US" sz="3600" dirty="0" smtClean="0"/>
              <a:t>Want to exclude </a:t>
            </a:r>
            <a:endParaRPr lang="en-US" sz="3600" dirty="0" smtClean="0"/>
          </a:p>
          <a:p>
            <a:pPr lvl="1">
              <a:lnSpc>
                <a:spcPts val="2200"/>
              </a:lnSpc>
            </a:pPr>
            <a:r>
              <a:rPr lang="en-US" dirty="0" smtClean="0"/>
              <a:t>Job </a:t>
            </a:r>
            <a:r>
              <a:rPr lang="en-US" dirty="0" smtClean="0"/>
              <a:t>search for a longer term job </a:t>
            </a:r>
            <a:endParaRPr lang="en-US" dirty="0" smtClean="0"/>
          </a:p>
          <a:p>
            <a:pPr marL="457200" lvl="1" indent="0">
              <a:lnSpc>
                <a:spcPts val="2000"/>
              </a:lnSpc>
              <a:buNone/>
            </a:pPr>
            <a:r>
              <a:rPr lang="en-US" dirty="0" smtClean="0"/>
              <a:t>     e.g. CareerBuilder </a:t>
            </a:r>
            <a:r>
              <a:rPr lang="en-US" dirty="0" smtClean="0"/>
              <a:t>or </a:t>
            </a:r>
            <a:r>
              <a:rPr lang="en-US" dirty="0" smtClean="0"/>
              <a:t>Monster.com </a:t>
            </a:r>
            <a:endParaRPr lang="en-US" dirty="0" smtClean="0"/>
          </a:p>
          <a:p>
            <a:pPr lvl="1"/>
            <a:r>
              <a:rPr lang="en-US" dirty="0" smtClean="0"/>
              <a:t>Employment placement </a:t>
            </a:r>
            <a:r>
              <a:rPr lang="en-US" dirty="0" smtClean="0"/>
              <a:t>agencies</a:t>
            </a:r>
          </a:p>
          <a:p>
            <a:pPr lvl="1">
              <a:lnSpc>
                <a:spcPts val="1000"/>
              </a:lnSpc>
            </a:pPr>
            <a:endParaRPr lang="en-US" dirty="0" smtClean="0"/>
          </a:p>
          <a:p>
            <a:pPr lvl="1">
              <a:lnSpc>
                <a:spcPts val="2000"/>
              </a:lnSpc>
            </a:pPr>
            <a:r>
              <a:rPr lang="en-US" dirty="0" smtClean="0"/>
              <a:t>Social media </a:t>
            </a:r>
            <a:r>
              <a:rPr lang="en-US" dirty="0" smtClean="0"/>
              <a:t> </a:t>
            </a:r>
            <a:r>
              <a:rPr lang="en-US" dirty="0" smtClean="0"/>
              <a:t>e.g. </a:t>
            </a:r>
            <a:r>
              <a:rPr lang="en-US" dirty="0" smtClean="0"/>
              <a:t>LinkedIn </a:t>
            </a:r>
            <a:endParaRPr lang="en-US"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488467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2514"/>
            <a:ext cx="8229600" cy="630425"/>
          </a:xfrm>
        </p:spPr>
        <p:txBody>
          <a:bodyPr/>
          <a:lstStyle/>
          <a:p>
            <a:r>
              <a:rPr lang="en-US" dirty="0" smtClean="0"/>
              <a:t>In Determining What to Measure </a:t>
            </a:r>
            <a:endParaRPr lang="en-US" dirty="0"/>
          </a:p>
        </p:txBody>
      </p:sp>
      <p:sp>
        <p:nvSpPr>
          <p:cNvPr id="3" name="Content Placeholder 2"/>
          <p:cNvSpPr>
            <a:spLocks noGrp="1"/>
          </p:cNvSpPr>
          <p:nvPr>
            <p:ph idx="1"/>
          </p:nvPr>
        </p:nvSpPr>
        <p:spPr>
          <a:xfrm>
            <a:off x="457200" y="1422400"/>
            <a:ext cx="8229600" cy="4292600"/>
          </a:xfrm>
        </p:spPr>
        <p:txBody>
          <a:bodyPr/>
          <a:lstStyle/>
          <a:p>
            <a:r>
              <a:rPr lang="en-US" sz="3600" dirty="0" smtClean="0"/>
              <a:t>There are additional questions have to address when deciding what to measure</a:t>
            </a:r>
          </a:p>
          <a:p>
            <a:pPr>
              <a:lnSpc>
                <a:spcPts val="2000"/>
              </a:lnSpc>
            </a:pPr>
            <a:endParaRPr lang="en-US" sz="3600" dirty="0" smtClean="0"/>
          </a:p>
          <a:p>
            <a:pPr lvl="1"/>
            <a:r>
              <a:rPr lang="en-US" sz="3300" dirty="0" smtClean="0"/>
              <a:t>Identified 8 questions need to be aware of</a:t>
            </a:r>
          </a:p>
          <a:p>
            <a:pPr marL="457200" lvl="1" indent="0">
              <a:lnSpc>
                <a:spcPts val="1200"/>
              </a:lnSpc>
              <a:buNone/>
            </a:pPr>
            <a:r>
              <a:rPr lang="en-US" sz="3300" dirty="0" smtClean="0"/>
              <a:t> </a:t>
            </a:r>
          </a:p>
          <a:p>
            <a:pPr lvl="1"/>
            <a:r>
              <a:rPr lang="en-US" sz="3400" dirty="0" smtClean="0"/>
              <a:t>Although researchers/designers may not always be intentional in these decisions</a:t>
            </a:r>
          </a:p>
          <a:p>
            <a:pPr lvl="2"/>
            <a:r>
              <a:rPr lang="en-US" sz="3000" dirty="0" smtClean="0"/>
              <a:t>Could be implicit in what data decide to use or formulation of question wording </a:t>
            </a: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4159845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Does location of where work is done matter?   </a:t>
            </a:r>
            <a:endParaRPr lang="en-US" dirty="0"/>
          </a:p>
        </p:txBody>
      </p:sp>
      <p:sp>
        <p:nvSpPr>
          <p:cNvPr id="3" name="Content Placeholder 2"/>
          <p:cNvSpPr>
            <a:spLocks noGrp="1"/>
          </p:cNvSpPr>
          <p:nvPr>
            <p:ph idx="1"/>
          </p:nvPr>
        </p:nvSpPr>
        <p:spPr>
          <a:xfrm>
            <a:off x="457200" y="1717964"/>
            <a:ext cx="8229600" cy="3997036"/>
          </a:xfrm>
        </p:spPr>
        <p:txBody>
          <a:bodyPr/>
          <a:lstStyle/>
          <a:p>
            <a:pPr>
              <a:lnSpc>
                <a:spcPts val="3900"/>
              </a:lnSpc>
            </a:pPr>
            <a:r>
              <a:rPr lang="en-US" sz="3600" dirty="0" smtClean="0"/>
              <a:t>Platform work can be done at a </a:t>
            </a:r>
            <a:r>
              <a:rPr lang="en-US" sz="3600" dirty="0" smtClean="0"/>
              <a:t>customer’s </a:t>
            </a:r>
            <a:r>
              <a:rPr lang="en-US" sz="3600" dirty="0" smtClean="0"/>
              <a:t>physical location (in-person), or virtually (completely on-line) </a:t>
            </a:r>
          </a:p>
          <a:p>
            <a:pPr marL="0" indent="0">
              <a:lnSpc>
                <a:spcPts val="1000"/>
              </a:lnSpc>
              <a:buNone/>
            </a:pPr>
            <a:endParaRPr lang="en-US" sz="3600" dirty="0" smtClean="0"/>
          </a:p>
          <a:p>
            <a:pPr lvl="1">
              <a:lnSpc>
                <a:spcPts val="3000"/>
              </a:lnSpc>
            </a:pPr>
            <a:r>
              <a:rPr lang="en-US" sz="3400" dirty="0" smtClean="0"/>
              <a:t>For some purposes may not want to  make a distinction </a:t>
            </a:r>
          </a:p>
          <a:p>
            <a:pPr lvl="1">
              <a:lnSpc>
                <a:spcPts val="3000"/>
              </a:lnSpc>
            </a:pPr>
            <a:r>
              <a:rPr lang="en-US" sz="3400" dirty="0" smtClean="0"/>
              <a:t> For some purposes may want to measure both, but separately </a:t>
            </a:r>
          </a:p>
          <a:p>
            <a:pPr lvl="1">
              <a:lnSpc>
                <a:spcPts val="3000"/>
              </a:lnSpc>
            </a:pPr>
            <a:r>
              <a:rPr lang="en-US" sz="3400" dirty="0" smtClean="0"/>
              <a:t>For other may want to restrict to in-person work  </a:t>
            </a:r>
            <a:endParaRPr lang="en-US" sz="3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21802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Does the type of customer matter?  </a:t>
            </a:r>
            <a:endParaRPr lang="en-US" sz="4000" dirty="0"/>
          </a:p>
        </p:txBody>
      </p:sp>
      <p:sp>
        <p:nvSpPr>
          <p:cNvPr id="3" name="Content Placeholder 2"/>
          <p:cNvSpPr>
            <a:spLocks noGrp="1"/>
          </p:cNvSpPr>
          <p:nvPr>
            <p:ph idx="1"/>
          </p:nvPr>
        </p:nvSpPr>
        <p:spPr>
          <a:xfrm>
            <a:off x="457200" y="1045029"/>
            <a:ext cx="8229600" cy="4669971"/>
          </a:xfrm>
        </p:spPr>
        <p:txBody>
          <a:bodyPr/>
          <a:lstStyle/>
          <a:p>
            <a:r>
              <a:rPr lang="en-US" sz="3800" dirty="0"/>
              <a:t> </a:t>
            </a:r>
            <a:r>
              <a:rPr lang="en-US" sz="3600" dirty="0" smtClean="0"/>
              <a:t>Want to restrict the measure to peer-to-peer transactions? </a:t>
            </a:r>
          </a:p>
          <a:p>
            <a:pPr>
              <a:lnSpc>
                <a:spcPts val="500"/>
              </a:lnSpc>
            </a:pPr>
            <a:endParaRPr lang="en-US" sz="3600" dirty="0" smtClean="0"/>
          </a:p>
          <a:p>
            <a:r>
              <a:rPr lang="en-US" sz="3600" dirty="0" smtClean="0"/>
              <a:t>Want to include peer-to-business transactions, but make a distinction between peer-to-peer and peer-to-business? </a:t>
            </a:r>
          </a:p>
          <a:p>
            <a:pPr>
              <a:lnSpc>
                <a:spcPts val="500"/>
              </a:lnSpc>
            </a:pPr>
            <a:endParaRPr lang="en-US" sz="3600" dirty="0" smtClean="0"/>
          </a:p>
          <a:p>
            <a:r>
              <a:rPr lang="en-US" sz="3600" dirty="0" smtClean="0"/>
              <a:t>Don’t care about the type of </a:t>
            </a:r>
            <a:r>
              <a:rPr lang="en-US" sz="3600" dirty="0" smtClean="0"/>
              <a:t>customer</a:t>
            </a:r>
            <a:r>
              <a:rPr lang="en-US" sz="3600" dirty="0" smtClean="0"/>
              <a:t>?</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543073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1771"/>
            <a:ext cx="8229600" cy="4423229"/>
          </a:xfrm>
        </p:spPr>
        <p:txBody>
          <a:bodyPr/>
          <a:lstStyle/>
          <a:p>
            <a:pPr marL="0" indent="0">
              <a:lnSpc>
                <a:spcPts val="2700"/>
              </a:lnSpc>
              <a:buNone/>
            </a:pPr>
            <a:endParaRPr lang="en-US" sz="3300" dirty="0" smtClean="0"/>
          </a:p>
          <a:p>
            <a:pPr marL="0" indent="0">
              <a:lnSpc>
                <a:spcPts val="2700"/>
              </a:lnSpc>
              <a:buNone/>
            </a:pPr>
            <a:r>
              <a:rPr lang="en-US" sz="3300" dirty="0" smtClean="0"/>
              <a:t>Transactions </a:t>
            </a:r>
            <a:r>
              <a:rPr lang="en-US" sz="3300" dirty="0"/>
              <a:t>done through digital platforms occur along a labor service-capital spectrum </a:t>
            </a:r>
          </a:p>
          <a:p>
            <a:pPr marL="0" indent="0">
              <a:lnSpc>
                <a:spcPts val="2700"/>
              </a:lnSpc>
              <a:buNone/>
            </a:pPr>
            <a:endParaRPr lang="en-US" sz="2700" dirty="0" smtClean="0"/>
          </a:p>
        </p:txBody>
      </p:sp>
      <p:sp>
        <p:nvSpPr>
          <p:cNvPr id="2" name="Title 1"/>
          <p:cNvSpPr>
            <a:spLocks noGrp="1"/>
          </p:cNvSpPr>
          <p:nvPr>
            <p:ph type="title"/>
          </p:nvPr>
        </p:nvSpPr>
        <p:spPr>
          <a:xfrm>
            <a:off x="457200" y="0"/>
            <a:ext cx="8229600" cy="1152939"/>
          </a:xfrm>
        </p:spPr>
        <p:txBody>
          <a:bodyPr/>
          <a:lstStyle/>
          <a:p>
            <a:r>
              <a:rPr lang="en-US" sz="3600" dirty="0"/>
              <a:t>How much labor services does the transaction need to involve?</a:t>
            </a:r>
          </a:p>
        </p:txBody>
      </p:sp>
      <p:cxnSp>
        <p:nvCxnSpPr>
          <p:cNvPr id="5" name="Straight Arrow Connector 4"/>
          <p:cNvCxnSpPr/>
          <p:nvPr/>
        </p:nvCxnSpPr>
        <p:spPr>
          <a:xfrm flipV="1">
            <a:off x="914400" y="3149600"/>
            <a:ext cx="7315200" cy="14514"/>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4697506"/>
            <a:ext cx="965200" cy="1017494"/>
          </a:xfrm>
          <a:prstGeom prst="rect">
            <a:avLst/>
          </a:prstGeom>
        </p:spPr>
        <p:txBody>
          <a:bodyPr vert="horz" wrap="square" lIns="91440" tIns="45720" rIns="91440" bIns="45720" rtlCol="0" anchor="ctr">
            <a:normAutofit/>
          </a:bodyPr>
          <a:lstStyle/>
          <a:p>
            <a:pPr marL="0" marR="0" indent="0" algn="ctr" defTabSz="914400" rtl="0" eaLnBrk="1" fontAlgn="auto" latinLnBrk="0" hangingPunct="1">
              <a:lnSpc>
                <a:spcPct val="100000"/>
              </a:lnSpc>
              <a:spcBef>
                <a:spcPct val="0"/>
              </a:spcBef>
              <a:spcAft>
                <a:spcPts val="0"/>
              </a:spcAft>
              <a:buClrTx/>
              <a:buSzTx/>
              <a:buFontTx/>
              <a:buNone/>
              <a:tabLst/>
            </a:pPr>
            <a:endParaRPr kumimoji="0" lang="en-US"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endParaRPr>
          </a:p>
        </p:txBody>
      </p:sp>
      <p:sp>
        <p:nvSpPr>
          <p:cNvPr id="6" name="TextBox 5"/>
          <p:cNvSpPr txBox="1"/>
          <p:nvPr/>
        </p:nvSpPr>
        <p:spPr>
          <a:xfrm>
            <a:off x="758262" y="3554506"/>
            <a:ext cx="1087718" cy="1143000"/>
          </a:xfrm>
          <a:prstGeom prst="rect">
            <a:avLst/>
          </a:prstGeom>
        </p:spPr>
        <p:txBody>
          <a:bodyPr vert="horz" wrap="square" lIns="91440" tIns="45720" rIns="91440" bIns="45720" rtlCol="0" anchor="t">
            <a:normAutofit/>
          </a:bodyPr>
          <a:lstStyle/>
          <a:p>
            <a:pPr algn="ctr">
              <a:spcBef>
                <a:spcPct val="0"/>
              </a:spcBef>
            </a:pPr>
            <a:r>
              <a:rPr lang="en-US" dirty="0">
                <a:latin typeface="Calibri" panose="020F0502020204030204" pitchFamily="34" charset="0"/>
                <a:cs typeface="Calibri" panose="020F0502020204030204" pitchFamily="34" charset="0"/>
              </a:rPr>
              <a:t> Only </a:t>
            </a:r>
            <a:r>
              <a:rPr lang="en-US" dirty="0" smtClean="0">
                <a:latin typeface="Calibri" panose="020F0502020204030204" pitchFamily="34" charset="0"/>
                <a:cs typeface="Calibri" panose="020F0502020204030204" pitchFamily="34" charset="0"/>
              </a:rPr>
              <a:t>labor services </a:t>
            </a:r>
            <a:endParaRPr kumimoji="0" lang="en-US" b="0" i="0" u="none" strike="noStrike" kern="1200" cap="none" spc="0" normalizeH="0" baseline="0" noProof="0" dirty="0" smtClean="0">
              <a:ln>
                <a:noFill/>
              </a:ln>
              <a:solidFill>
                <a:schemeClr val="bg1"/>
              </a:solidFill>
              <a:effectLst/>
              <a:uLnTx/>
              <a:uFillTx/>
              <a:latin typeface="Calibri" panose="020F0502020204030204" pitchFamily="34" charset="0"/>
              <a:ea typeface="+mj-ea"/>
              <a:cs typeface="Calibri" panose="020F0502020204030204" pitchFamily="34" charset="0"/>
            </a:endParaRPr>
          </a:p>
        </p:txBody>
      </p:sp>
      <p:sp>
        <p:nvSpPr>
          <p:cNvPr id="7" name="TextBox 6"/>
          <p:cNvSpPr txBox="1"/>
          <p:nvPr/>
        </p:nvSpPr>
        <p:spPr>
          <a:xfrm>
            <a:off x="1996907" y="3554506"/>
            <a:ext cx="1087718" cy="1143000"/>
          </a:xfrm>
          <a:prstGeom prst="rect">
            <a:avLst/>
          </a:prstGeom>
        </p:spPr>
        <p:txBody>
          <a:bodyPr vert="horz" wrap="square" lIns="91440" tIns="45720" rIns="91440" bIns="45720" rtlCol="0" anchor="t">
            <a:normAutofit/>
          </a:bodyPr>
          <a:lstStyle/>
          <a:p>
            <a:pPr algn="ctr">
              <a:spcBef>
                <a:spcPct val="0"/>
              </a:spcBef>
            </a:pPr>
            <a:r>
              <a:rPr lang="en-US" dirty="0" smtClean="0">
                <a:latin typeface="Calibri" panose="020F0502020204030204" pitchFamily="34" charset="0"/>
                <a:cs typeface="Calibri" panose="020F0502020204030204" pitchFamily="34" charset="0"/>
              </a:rPr>
              <a:t>Labor  using assets </a:t>
            </a:r>
            <a:endParaRPr kumimoji="0" lang="en-US" b="0" i="0" u="none" strike="noStrike" kern="1200" cap="none" spc="0" normalizeH="0" baseline="0" noProof="0" dirty="0" smtClean="0">
              <a:ln>
                <a:noFill/>
              </a:ln>
              <a:solidFill>
                <a:schemeClr val="bg1"/>
              </a:solidFill>
              <a:effectLst/>
              <a:uLnTx/>
              <a:uFillTx/>
              <a:latin typeface="Calibri" panose="020F0502020204030204" pitchFamily="34" charset="0"/>
              <a:ea typeface="+mj-ea"/>
              <a:cs typeface="Calibri" panose="020F0502020204030204" pitchFamily="34" charset="0"/>
            </a:endParaRPr>
          </a:p>
        </p:txBody>
      </p:sp>
      <p:sp>
        <p:nvSpPr>
          <p:cNvPr id="8" name="TextBox 7"/>
          <p:cNvSpPr txBox="1"/>
          <p:nvPr/>
        </p:nvSpPr>
        <p:spPr>
          <a:xfrm>
            <a:off x="6035571" y="3554506"/>
            <a:ext cx="1087718" cy="1143000"/>
          </a:xfrm>
          <a:prstGeom prst="rect">
            <a:avLst/>
          </a:prstGeom>
        </p:spPr>
        <p:txBody>
          <a:bodyPr vert="horz" wrap="square" lIns="91440" tIns="45720" rIns="91440" bIns="45720" rtlCol="0" anchor="t">
            <a:normAutofit/>
          </a:bodyPr>
          <a:lstStyle/>
          <a:p>
            <a:pPr algn="ctr">
              <a:spcBef>
                <a:spcPct val="0"/>
              </a:spcBef>
            </a:pP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Selling own used goods</a:t>
            </a:r>
            <a:endParaRPr kumimoji="0" lang="en-US" b="0" i="0" u="none" strike="noStrike" kern="1200" cap="none" spc="0" normalizeH="0" baseline="0" noProof="0" dirty="0" smtClean="0">
              <a:ln>
                <a:noFill/>
              </a:ln>
              <a:solidFill>
                <a:schemeClr val="bg1"/>
              </a:solidFill>
              <a:effectLst/>
              <a:uLnTx/>
              <a:uFillTx/>
              <a:latin typeface="Calibri" panose="020F0502020204030204" pitchFamily="34" charset="0"/>
              <a:ea typeface="+mj-ea"/>
              <a:cs typeface="Calibri" panose="020F0502020204030204" pitchFamily="34" charset="0"/>
            </a:endParaRPr>
          </a:p>
        </p:txBody>
      </p:sp>
      <p:sp>
        <p:nvSpPr>
          <p:cNvPr id="9" name="TextBox 8"/>
          <p:cNvSpPr txBox="1"/>
          <p:nvPr/>
        </p:nvSpPr>
        <p:spPr>
          <a:xfrm>
            <a:off x="7274214" y="3554506"/>
            <a:ext cx="1087718" cy="1143000"/>
          </a:xfrm>
          <a:prstGeom prst="rect">
            <a:avLst/>
          </a:prstGeom>
        </p:spPr>
        <p:txBody>
          <a:bodyPr vert="horz" wrap="square" lIns="91440" tIns="45720" rIns="91440" bIns="45720" rtlCol="0" anchor="t">
            <a:normAutofit/>
          </a:bodyPr>
          <a:lstStyle/>
          <a:p>
            <a:pPr algn="ctr">
              <a:spcBef>
                <a:spcPct val="0"/>
              </a:spcBef>
            </a:pPr>
            <a:r>
              <a:rPr lang="en-US" dirty="0" smtClean="0">
                <a:latin typeface="Calibri" panose="020F0502020204030204" pitchFamily="34" charset="0"/>
                <a:cs typeface="Calibri" panose="020F0502020204030204" pitchFamily="34" charset="0"/>
              </a:rPr>
              <a:t>Providing financial capital</a:t>
            </a:r>
            <a:endParaRPr lang="en-US" dirty="0">
              <a:latin typeface="Calibri" panose="020F0502020204030204" pitchFamily="34" charset="0"/>
              <a:cs typeface="Calibri" panose="020F0502020204030204" pitchFamily="34" charset="0"/>
            </a:endParaRPr>
          </a:p>
        </p:txBody>
      </p:sp>
      <p:sp>
        <p:nvSpPr>
          <p:cNvPr id="10" name="TextBox 9"/>
          <p:cNvSpPr txBox="1"/>
          <p:nvPr/>
        </p:nvSpPr>
        <p:spPr>
          <a:xfrm>
            <a:off x="4474197" y="3554506"/>
            <a:ext cx="1410447" cy="1143000"/>
          </a:xfrm>
          <a:prstGeom prst="rect">
            <a:avLst/>
          </a:prstGeom>
        </p:spPr>
        <p:txBody>
          <a:bodyPr vert="horz" wrap="square" lIns="91440" tIns="45720" rIns="91440" bIns="45720" rtlCol="0" anchor="t">
            <a:noAutofit/>
          </a:bodyPr>
          <a:lstStyle/>
          <a:p>
            <a:pPr algn="ctr">
              <a:spcBef>
                <a:spcPct val="0"/>
              </a:spcBef>
            </a:pPr>
            <a:r>
              <a:rPr lang="en-US" dirty="0" smtClean="0">
                <a:latin typeface="Calibri" panose="020F0502020204030204" pitchFamily="34" charset="0"/>
                <a:cs typeface="Calibri" panose="020F0502020204030204" pitchFamily="34" charset="0"/>
              </a:rPr>
              <a:t>Renting asset, some maintenance service</a:t>
            </a:r>
            <a:endParaRPr kumimoji="0" lang="en-US" b="0" i="0" u="none" strike="noStrike" kern="1200" cap="none" spc="0" normalizeH="0" baseline="0" noProof="0" dirty="0" smtClean="0">
              <a:ln>
                <a:noFill/>
              </a:ln>
              <a:solidFill>
                <a:schemeClr val="bg1"/>
              </a:solidFill>
              <a:effectLst/>
              <a:uLnTx/>
              <a:uFillTx/>
              <a:latin typeface="Calibri" panose="020F0502020204030204" pitchFamily="34" charset="0"/>
              <a:ea typeface="+mj-ea"/>
              <a:cs typeface="Calibri" panose="020F0502020204030204" pitchFamily="34" charset="0"/>
            </a:endParaRPr>
          </a:p>
        </p:txBody>
      </p:sp>
      <p:sp>
        <p:nvSpPr>
          <p:cNvPr id="11" name="TextBox 10"/>
          <p:cNvSpPr txBox="1"/>
          <p:nvPr/>
        </p:nvSpPr>
        <p:spPr>
          <a:xfrm>
            <a:off x="3235552" y="3554506"/>
            <a:ext cx="1087718" cy="1143000"/>
          </a:xfrm>
          <a:prstGeom prst="rect">
            <a:avLst/>
          </a:prstGeom>
        </p:spPr>
        <p:txBody>
          <a:bodyPr vert="horz" wrap="square" lIns="91440" tIns="45720" rIns="91440" bIns="45720" rtlCol="0" anchor="t">
            <a:normAutofit/>
          </a:bodyPr>
          <a:lstStyle/>
          <a:p>
            <a:pPr algn="ctr">
              <a:spcBef>
                <a:spcPct val="0"/>
              </a:spcBef>
            </a:pP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Selling goods made</a:t>
            </a:r>
            <a:endParaRPr kumimoji="0" lang="en-US" b="0" i="0" u="none" strike="noStrike" kern="1200" cap="none" spc="0" normalizeH="0" baseline="0" noProof="0" dirty="0" smtClean="0">
              <a:ln>
                <a:noFill/>
              </a:ln>
              <a:solidFill>
                <a:schemeClr val="bg1"/>
              </a:solidFill>
              <a:effectLst/>
              <a:uLnTx/>
              <a:uFillTx/>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933230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2939"/>
          </a:xfrm>
        </p:spPr>
        <p:txBody>
          <a:bodyPr/>
          <a:lstStyle/>
          <a:p>
            <a:r>
              <a:rPr lang="en-US" sz="3200" dirty="0"/>
              <a:t>How much labor services does the transaction need to involve?</a:t>
            </a:r>
            <a:endParaRPr lang="en-US" sz="3400" dirty="0"/>
          </a:p>
        </p:txBody>
      </p:sp>
      <p:sp>
        <p:nvSpPr>
          <p:cNvPr id="3" name="Content Placeholder 2"/>
          <p:cNvSpPr>
            <a:spLocks noGrp="1"/>
          </p:cNvSpPr>
          <p:nvPr>
            <p:ph idx="1"/>
          </p:nvPr>
        </p:nvSpPr>
        <p:spPr>
          <a:xfrm>
            <a:off x="457200" y="997527"/>
            <a:ext cx="8229600" cy="4717473"/>
          </a:xfrm>
        </p:spPr>
        <p:txBody>
          <a:bodyPr/>
          <a:lstStyle/>
          <a:p>
            <a:pPr>
              <a:lnSpc>
                <a:spcPts val="2700"/>
              </a:lnSpc>
            </a:pPr>
            <a:r>
              <a:rPr lang="en-US" sz="2700" dirty="0" smtClean="0"/>
              <a:t>Transactions done through digital platforms occur along a labor service-capital spectrum </a:t>
            </a:r>
          </a:p>
          <a:p>
            <a:pPr lvl="1">
              <a:lnSpc>
                <a:spcPts val="2700"/>
              </a:lnSpc>
            </a:pPr>
            <a:r>
              <a:rPr lang="en-US" sz="2700" dirty="0" smtClean="0"/>
              <a:t>Only services provided </a:t>
            </a:r>
          </a:p>
          <a:p>
            <a:pPr marL="457200" lvl="1" indent="0">
              <a:lnSpc>
                <a:spcPts val="2700"/>
              </a:lnSpc>
              <a:buNone/>
            </a:pPr>
            <a:r>
              <a:rPr lang="en-US" sz="2700" dirty="0" smtClean="0"/>
              <a:t>      </a:t>
            </a:r>
            <a:r>
              <a:rPr lang="en-US" sz="2600" dirty="0" smtClean="0"/>
              <a:t>– e.g. baby sitting, dog walking</a:t>
            </a:r>
          </a:p>
          <a:p>
            <a:pPr lvl="1">
              <a:lnSpc>
                <a:spcPts val="2700"/>
              </a:lnSpc>
            </a:pPr>
            <a:r>
              <a:rPr lang="en-US" sz="2700" dirty="0" smtClean="0"/>
              <a:t>Services provided using personal asset </a:t>
            </a:r>
          </a:p>
          <a:p>
            <a:pPr marL="457200" lvl="1" indent="0">
              <a:lnSpc>
                <a:spcPts val="2700"/>
              </a:lnSpc>
              <a:buNone/>
            </a:pPr>
            <a:r>
              <a:rPr lang="en-US" sz="2600" dirty="0" smtClean="0"/>
              <a:t>      – e.g. ride-hailing, repair tasks</a:t>
            </a:r>
          </a:p>
          <a:p>
            <a:pPr lvl="1">
              <a:lnSpc>
                <a:spcPts val="2700"/>
              </a:lnSpc>
            </a:pPr>
            <a:r>
              <a:rPr lang="en-US" sz="2700" dirty="0" smtClean="0"/>
              <a:t>Selling new goods produced or obtained for sale</a:t>
            </a:r>
          </a:p>
          <a:p>
            <a:pPr marL="457200" lvl="1" indent="0">
              <a:lnSpc>
                <a:spcPts val="2700"/>
              </a:lnSpc>
              <a:buNone/>
            </a:pPr>
            <a:r>
              <a:rPr lang="en-US" sz="2700" dirty="0"/>
              <a:t> </a:t>
            </a:r>
            <a:r>
              <a:rPr lang="en-US" sz="2700" dirty="0" smtClean="0"/>
              <a:t>  </a:t>
            </a:r>
            <a:r>
              <a:rPr lang="en-US" sz="2600" dirty="0" smtClean="0"/>
              <a:t>   - e.g. making handcrafted items or buying antiques</a:t>
            </a:r>
          </a:p>
          <a:p>
            <a:pPr lvl="1">
              <a:lnSpc>
                <a:spcPts val="2700"/>
              </a:lnSpc>
            </a:pPr>
            <a:r>
              <a:rPr lang="en-US" sz="2700" dirty="0" smtClean="0"/>
              <a:t>Renting asset, maintenance service may be involved</a:t>
            </a:r>
          </a:p>
          <a:p>
            <a:pPr marL="457200" lvl="1" indent="0">
              <a:lnSpc>
                <a:spcPts val="2700"/>
              </a:lnSpc>
              <a:buNone/>
            </a:pPr>
            <a:r>
              <a:rPr lang="en-US" sz="2600" dirty="0"/>
              <a:t> </a:t>
            </a:r>
            <a:r>
              <a:rPr lang="en-US" sz="2600" dirty="0" smtClean="0"/>
              <a:t>      - e.g. renting spare bedroom or vacation home </a:t>
            </a:r>
          </a:p>
          <a:p>
            <a:pPr lvl="1"/>
            <a:r>
              <a:rPr lang="en-US" sz="2700" dirty="0" smtClean="0"/>
              <a:t>Selling own used or surplus goods  </a:t>
            </a:r>
          </a:p>
          <a:p>
            <a:pPr lvl="1">
              <a:lnSpc>
                <a:spcPts val="2700"/>
              </a:lnSpc>
            </a:pPr>
            <a:r>
              <a:rPr lang="en-US" sz="2700" dirty="0" smtClean="0"/>
              <a:t>Providing financial capital</a:t>
            </a:r>
          </a:p>
          <a:p>
            <a:pPr marL="457200" lvl="1" indent="0">
              <a:lnSpc>
                <a:spcPts val="2700"/>
              </a:lnSpc>
              <a:buNone/>
            </a:pPr>
            <a:r>
              <a:rPr lang="en-US" sz="2600" dirty="0" smtClean="0"/>
              <a:t>        –e.g. providing start up capital </a:t>
            </a:r>
          </a:p>
          <a:p>
            <a:pPr lvl="1"/>
            <a:endParaRPr lang="en-US" sz="3800" dirty="0"/>
          </a:p>
        </p:txBody>
      </p:sp>
    </p:spTree>
    <p:extLst>
      <p:ext uri="{BB962C8B-B14F-4D97-AF65-F5344CB8AC3E}">
        <p14:creationId xmlns:p14="http://schemas.microsoft.com/office/powerpoint/2010/main" val="1213011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694" y="1429989"/>
            <a:ext cx="8628611" cy="4423229"/>
          </a:xfrm>
        </p:spPr>
        <p:txBody>
          <a:bodyPr/>
          <a:lstStyle/>
          <a:p>
            <a:pPr marL="0" indent="0">
              <a:lnSpc>
                <a:spcPts val="2700"/>
              </a:lnSpc>
              <a:buNone/>
            </a:pPr>
            <a:r>
              <a:rPr lang="en-US" sz="2400" dirty="0" smtClean="0"/>
              <a:t>Transactions </a:t>
            </a:r>
            <a:r>
              <a:rPr lang="en-US" sz="2400" dirty="0"/>
              <a:t>done through digital platforms can have various levels of platform company involvement in the customer, client interaction </a:t>
            </a:r>
          </a:p>
          <a:p>
            <a:pPr marL="0" indent="0">
              <a:lnSpc>
                <a:spcPts val="2700"/>
              </a:lnSpc>
              <a:buNone/>
            </a:pPr>
            <a:endParaRPr lang="en-US" sz="1800" dirty="0" smtClean="0"/>
          </a:p>
        </p:txBody>
      </p:sp>
      <p:sp>
        <p:nvSpPr>
          <p:cNvPr id="2" name="Title 1"/>
          <p:cNvSpPr>
            <a:spLocks noGrp="1"/>
          </p:cNvSpPr>
          <p:nvPr>
            <p:ph type="title"/>
          </p:nvPr>
        </p:nvSpPr>
        <p:spPr>
          <a:xfrm>
            <a:off x="457200" y="0"/>
            <a:ext cx="8229600" cy="1152939"/>
          </a:xfrm>
        </p:spPr>
        <p:txBody>
          <a:bodyPr/>
          <a:lstStyle/>
          <a:p>
            <a:r>
              <a:rPr lang="en-US" sz="3600" dirty="0"/>
              <a:t>How much control does </a:t>
            </a:r>
            <a:br>
              <a:rPr lang="en-US" sz="3600" dirty="0"/>
            </a:br>
            <a:r>
              <a:rPr lang="en-US" sz="3600" dirty="0"/>
              <a:t>the platform company need to exhibit?</a:t>
            </a:r>
          </a:p>
        </p:txBody>
      </p:sp>
      <p:cxnSp>
        <p:nvCxnSpPr>
          <p:cNvPr id="5" name="Straight Arrow Connector 4"/>
          <p:cNvCxnSpPr/>
          <p:nvPr/>
        </p:nvCxnSpPr>
        <p:spPr>
          <a:xfrm flipV="1">
            <a:off x="914400" y="2353545"/>
            <a:ext cx="7315200" cy="14514"/>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4697506"/>
            <a:ext cx="965200" cy="1017494"/>
          </a:xfrm>
          <a:prstGeom prst="rect">
            <a:avLst/>
          </a:prstGeom>
        </p:spPr>
        <p:txBody>
          <a:bodyPr vert="horz" wrap="square" lIns="91440" tIns="45720" rIns="91440" bIns="45720" rtlCol="0" anchor="ctr">
            <a:normAutofit/>
          </a:bodyPr>
          <a:lstStyle/>
          <a:p>
            <a:pPr algn="ctr">
              <a:spcBef>
                <a:spcPct val="0"/>
              </a:spcBef>
            </a:pPr>
            <a:endParaRPr lang="en-US" sz="3600" dirty="0" smtClean="0">
              <a:solidFill>
                <a:prstClr val="white"/>
              </a:solidFill>
              <a:cs typeface="Tahoma" pitchFamily="34" charset="0"/>
            </a:endParaRPr>
          </a:p>
        </p:txBody>
      </p:sp>
      <p:sp>
        <p:nvSpPr>
          <p:cNvPr id="6" name="TextBox 5"/>
          <p:cNvSpPr txBox="1"/>
          <p:nvPr/>
        </p:nvSpPr>
        <p:spPr>
          <a:xfrm>
            <a:off x="691762" y="2595234"/>
            <a:ext cx="1360078" cy="3101788"/>
          </a:xfrm>
          <a:prstGeom prst="rect">
            <a:avLst/>
          </a:prstGeom>
        </p:spPr>
        <p:txBody>
          <a:bodyPr vert="horz" wrap="square" lIns="91440" tIns="45720" rIns="91440" bIns="45720" rtlCol="0" anchor="t">
            <a:noAutofit/>
          </a:bodyPr>
          <a:lstStyle/>
          <a:p>
            <a:pPr algn="ctr">
              <a:spcBef>
                <a:spcPct val="0"/>
              </a:spcBef>
              <a:spcAft>
                <a:spcPts val="600"/>
              </a:spcAft>
            </a:pPr>
            <a:r>
              <a:rPr lang="en-US" sz="1600" u="sng" dirty="0" smtClean="0">
                <a:solidFill>
                  <a:srgbClr val="002060"/>
                </a:solidFill>
                <a:latin typeface="Calibri" panose="020F0502020204030204" pitchFamily="34" charset="0"/>
                <a:cs typeface="Calibri" panose="020F0502020204030204" pitchFamily="34" charset="0"/>
              </a:rPr>
              <a:t>Minimal</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Workers posting on bulleting boards </a:t>
            </a:r>
            <a:endParaRPr lang="en-US" sz="1600" dirty="0" smtClean="0">
              <a:solidFill>
                <a:prstClr val="white"/>
              </a:solidFill>
              <a:latin typeface="Calibri" panose="020F0502020204030204" pitchFamily="34" charset="0"/>
              <a:cs typeface="Calibri" panose="020F0502020204030204" pitchFamily="34" charset="0"/>
            </a:endParaRPr>
          </a:p>
        </p:txBody>
      </p:sp>
      <p:sp>
        <p:nvSpPr>
          <p:cNvPr id="12" name="TextBox 11"/>
          <p:cNvSpPr txBox="1"/>
          <p:nvPr/>
        </p:nvSpPr>
        <p:spPr>
          <a:xfrm>
            <a:off x="2076669" y="2595234"/>
            <a:ext cx="1575550" cy="3101789"/>
          </a:xfrm>
          <a:prstGeom prst="rect">
            <a:avLst/>
          </a:prstGeom>
        </p:spPr>
        <p:txBody>
          <a:bodyPr vert="horz" wrap="square" lIns="91440" tIns="45720" rIns="91440" bIns="45720" rtlCol="0" anchor="t">
            <a:noAutofit/>
          </a:bodyPr>
          <a:lstStyle/>
          <a:p>
            <a:pPr algn="ctr">
              <a:spcBef>
                <a:spcPct val="0"/>
              </a:spcBef>
              <a:spcAft>
                <a:spcPts val="600"/>
              </a:spcAft>
            </a:pPr>
            <a:r>
              <a:rPr lang="en-US" sz="1600" u="sng" dirty="0" smtClean="0">
                <a:solidFill>
                  <a:srgbClr val="002060"/>
                </a:solidFill>
                <a:latin typeface="Calibri" panose="020F0502020204030204" pitchFamily="34" charset="0"/>
                <a:cs typeface="Calibri" panose="020F0502020204030204" pitchFamily="34" charset="0"/>
              </a:rPr>
              <a:t>Intermediate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Worker posts profile including wage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Customer selects worker</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Company can facilitate payment and background checks</a:t>
            </a:r>
            <a:endParaRPr lang="en-US" sz="1600" dirty="0" smtClean="0">
              <a:solidFill>
                <a:prstClr val="white"/>
              </a:solidFill>
              <a:latin typeface="Calibri" panose="020F0502020204030204" pitchFamily="34" charset="0"/>
              <a:cs typeface="Calibri" panose="020F0502020204030204" pitchFamily="34" charset="0"/>
            </a:endParaRPr>
          </a:p>
        </p:txBody>
      </p:sp>
      <p:sp>
        <p:nvSpPr>
          <p:cNvPr id="13" name="TextBox 12"/>
          <p:cNvSpPr txBox="1"/>
          <p:nvPr/>
        </p:nvSpPr>
        <p:spPr>
          <a:xfrm>
            <a:off x="3677048" y="2595234"/>
            <a:ext cx="1575550" cy="3101789"/>
          </a:xfrm>
          <a:prstGeom prst="rect">
            <a:avLst/>
          </a:prstGeom>
        </p:spPr>
        <p:txBody>
          <a:bodyPr vert="horz" wrap="square" lIns="91440" tIns="45720" rIns="91440" bIns="45720" rtlCol="0" anchor="t">
            <a:noAutofit/>
          </a:bodyPr>
          <a:lstStyle/>
          <a:p>
            <a:pPr algn="ctr">
              <a:spcBef>
                <a:spcPct val="0"/>
              </a:spcBef>
              <a:spcAft>
                <a:spcPts val="600"/>
              </a:spcAft>
            </a:pPr>
            <a:r>
              <a:rPr lang="en-US" sz="1600" u="sng" dirty="0" smtClean="0">
                <a:solidFill>
                  <a:srgbClr val="002060"/>
                </a:solidFill>
                <a:latin typeface="Calibri" panose="020F0502020204030204" pitchFamily="34" charset="0"/>
                <a:cs typeface="Calibri" panose="020F0502020204030204" pitchFamily="34" charset="0"/>
              </a:rPr>
              <a:t>Intermediate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Company maintains lists of tasks on site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Worker chooses task</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Payment trough site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Customers rating of work on site</a:t>
            </a:r>
            <a:endParaRPr lang="en-US" sz="1600" dirty="0" smtClean="0">
              <a:solidFill>
                <a:prstClr val="white"/>
              </a:solidFill>
              <a:latin typeface="Calibri" panose="020F0502020204030204" pitchFamily="34" charset="0"/>
              <a:cs typeface="Calibri" panose="020F0502020204030204" pitchFamily="34" charset="0"/>
            </a:endParaRPr>
          </a:p>
        </p:txBody>
      </p:sp>
      <p:sp>
        <p:nvSpPr>
          <p:cNvPr id="14" name="TextBox 13"/>
          <p:cNvSpPr txBox="1"/>
          <p:nvPr/>
        </p:nvSpPr>
        <p:spPr>
          <a:xfrm>
            <a:off x="5277427" y="2595234"/>
            <a:ext cx="1575550" cy="3101789"/>
          </a:xfrm>
          <a:prstGeom prst="rect">
            <a:avLst/>
          </a:prstGeom>
        </p:spPr>
        <p:txBody>
          <a:bodyPr vert="horz" wrap="square" lIns="91440" tIns="45720" rIns="91440" bIns="45720" rtlCol="0" anchor="t">
            <a:noAutofit/>
          </a:bodyPr>
          <a:lstStyle/>
          <a:p>
            <a:pPr algn="ctr">
              <a:spcBef>
                <a:spcPct val="0"/>
              </a:spcBef>
              <a:spcAft>
                <a:spcPts val="600"/>
              </a:spcAft>
            </a:pPr>
            <a:r>
              <a:rPr lang="en-US" sz="1600" u="sng" dirty="0" smtClean="0">
                <a:solidFill>
                  <a:srgbClr val="002060"/>
                </a:solidFill>
                <a:latin typeface="Calibri" panose="020F0502020204030204" pitchFamily="34" charset="0"/>
                <a:cs typeface="Calibri" panose="020F0502020204030204" pitchFamily="34" charset="0"/>
              </a:rPr>
              <a:t>Extensive</a:t>
            </a:r>
          </a:p>
          <a:p>
            <a:pPr algn="ctr">
              <a:spcBef>
                <a:spcPct val="0"/>
              </a:spcBef>
            </a:pPr>
            <a:r>
              <a:rPr lang="en-US" sz="1600" dirty="0">
                <a:solidFill>
                  <a:srgbClr val="002060"/>
                </a:solidFill>
                <a:latin typeface="Calibri" panose="020F0502020204030204" pitchFamily="34" charset="0"/>
                <a:cs typeface="Calibri" panose="020F0502020204030204" pitchFamily="34" charset="0"/>
              </a:rPr>
              <a:t>Worker posts profile including wage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Company algorithmically matches</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First to accept gets work</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Payment via app</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Customers rate via app</a:t>
            </a:r>
            <a:endParaRPr lang="en-US" sz="1600" dirty="0" smtClean="0">
              <a:solidFill>
                <a:prstClr val="white"/>
              </a:solidFill>
              <a:latin typeface="Calibri" panose="020F0502020204030204" pitchFamily="34" charset="0"/>
              <a:cs typeface="Calibri" panose="020F0502020204030204" pitchFamily="34" charset="0"/>
            </a:endParaRPr>
          </a:p>
        </p:txBody>
      </p:sp>
      <p:sp>
        <p:nvSpPr>
          <p:cNvPr id="15" name="TextBox 14"/>
          <p:cNvSpPr txBox="1"/>
          <p:nvPr/>
        </p:nvSpPr>
        <p:spPr>
          <a:xfrm>
            <a:off x="6877807" y="2595234"/>
            <a:ext cx="1575550" cy="3101789"/>
          </a:xfrm>
          <a:prstGeom prst="rect">
            <a:avLst/>
          </a:prstGeom>
        </p:spPr>
        <p:txBody>
          <a:bodyPr vert="horz" wrap="square" lIns="91440" tIns="45720" rIns="91440" bIns="45720" rtlCol="0" anchor="t">
            <a:noAutofit/>
          </a:bodyPr>
          <a:lstStyle/>
          <a:p>
            <a:pPr algn="ctr">
              <a:spcBef>
                <a:spcPct val="0"/>
              </a:spcBef>
              <a:spcAft>
                <a:spcPts val="600"/>
              </a:spcAft>
            </a:pPr>
            <a:r>
              <a:rPr lang="en-US" sz="1600" u="sng" dirty="0" smtClean="0">
                <a:solidFill>
                  <a:srgbClr val="002060"/>
                </a:solidFill>
                <a:latin typeface="Calibri" panose="020F0502020204030204" pitchFamily="34" charset="0"/>
                <a:cs typeface="Calibri" panose="020F0502020204030204" pitchFamily="34" charset="0"/>
              </a:rPr>
              <a:t>Very extensive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Company algorithmically matches</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Company determines wage and price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Customers rate via site</a:t>
            </a:r>
          </a:p>
          <a:p>
            <a:pPr algn="ctr">
              <a:spcBef>
                <a:spcPct val="0"/>
              </a:spcBef>
            </a:pPr>
            <a:r>
              <a:rPr lang="en-US" sz="1600" dirty="0" smtClean="0">
                <a:solidFill>
                  <a:srgbClr val="002060"/>
                </a:solidFill>
                <a:latin typeface="Calibri" panose="020F0502020204030204" pitchFamily="34" charset="0"/>
                <a:cs typeface="Calibri" panose="020F0502020204030204" pitchFamily="34" charset="0"/>
              </a:rPr>
              <a:t>Worker can only turn down a few assignments and must maintain minimum rating</a:t>
            </a:r>
            <a:endParaRPr lang="en-US" sz="1600" dirty="0" smtClean="0">
              <a:solidFill>
                <a:prstClr val="whit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2708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3"/>
            <a:ext cx="8229600" cy="1083666"/>
          </a:xfrm>
        </p:spPr>
        <p:txBody>
          <a:bodyPr/>
          <a:lstStyle/>
          <a:p>
            <a:r>
              <a:rPr lang="en-US" sz="3600" dirty="0" smtClean="0"/>
              <a:t>How much control does the platform company need to exhibit ?</a:t>
            </a:r>
            <a:r>
              <a:rPr lang="en-US" sz="3400" dirty="0" smtClean="0"/>
              <a:t/>
            </a:r>
            <a:br>
              <a:rPr lang="en-US" sz="3400" dirty="0" smtClean="0"/>
            </a:br>
            <a:endParaRPr lang="en-US" sz="3400" dirty="0"/>
          </a:p>
        </p:txBody>
      </p:sp>
      <p:sp>
        <p:nvSpPr>
          <p:cNvPr id="3" name="Content Placeholder 2"/>
          <p:cNvSpPr>
            <a:spLocks noGrp="1"/>
          </p:cNvSpPr>
          <p:nvPr>
            <p:ph idx="1"/>
          </p:nvPr>
        </p:nvSpPr>
        <p:spPr>
          <a:xfrm>
            <a:off x="457200" y="1180649"/>
            <a:ext cx="8229600" cy="4534351"/>
          </a:xfrm>
        </p:spPr>
        <p:txBody>
          <a:bodyPr/>
          <a:lstStyle/>
          <a:p>
            <a:r>
              <a:rPr lang="en-US" sz="3800" dirty="0" smtClean="0"/>
              <a:t>Minimal</a:t>
            </a:r>
            <a:endParaRPr lang="en-US" sz="3800" dirty="0" smtClean="0"/>
          </a:p>
          <a:p>
            <a:pPr marL="1314450" lvl="2" indent="-457200">
              <a:lnSpc>
                <a:spcPts val="2700"/>
              </a:lnSpc>
              <a:buFont typeface="Wingdings" panose="05000000000000000000" pitchFamily="2" charset="2"/>
              <a:buChar char="Ø"/>
            </a:pPr>
            <a:r>
              <a:rPr lang="en-US" sz="3200" dirty="0" smtClean="0"/>
              <a:t>Workers </a:t>
            </a:r>
            <a:r>
              <a:rPr lang="en-US" sz="3200" dirty="0" smtClean="0"/>
              <a:t>post ads on electronic bulletin board</a:t>
            </a:r>
          </a:p>
          <a:p>
            <a:pPr marL="1314450" lvl="2" indent="-457200">
              <a:lnSpc>
                <a:spcPts val="2700"/>
              </a:lnSpc>
              <a:buFont typeface="Wingdings" panose="05000000000000000000" pitchFamily="2" charset="2"/>
              <a:buChar char="Ø"/>
            </a:pPr>
            <a:r>
              <a:rPr lang="en-US" sz="3200" dirty="0" smtClean="0"/>
              <a:t>Customers contact workers themselves (by phone or electronically)</a:t>
            </a:r>
          </a:p>
          <a:p>
            <a:pPr marL="1314450" lvl="2" indent="-457200">
              <a:lnSpc>
                <a:spcPts val="2700"/>
              </a:lnSpc>
              <a:buFont typeface="Wingdings" panose="05000000000000000000" pitchFamily="2" charset="2"/>
              <a:buChar char="Ø"/>
            </a:pPr>
            <a:r>
              <a:rPr lang="en-US" sz="3200" dirty="0" smtClean="0"/>
              <a:t>Workers set own price (wage) </a:t>
            </a:r>
          </a:p>
          <a:p>
            <a:pPr marL="1314450" lvl="2" indent="-457200">
              <a:lnSpc>
                <a:spcPts val="2700"/>
              </a:lnSpc>
              <a:buFont typeface="Wingdings" panose="05000000000000000000" pitchFamily="2" charset="2"/>
              <a:buChar char="Ø"/>
            </a:pPr>
            <a:r>
              <a:rPr lang="en-US" sz="3200" dirty="0" smtClean="0"/>
              <a:t>Workers can turn down customers</a:t>
            </a:r>
          </a:p>
          <a:p>
            <a:pPr marL="1314450" lvl="2" indent="-457200">
              <a:lnSpc>
                <a:spcPts val="2700"/>
              </a:lnSpc>
              <a:buFont typeface="Wingdings" panose="05000000000000000000" pitchFamily="2" charset="2"/>
              <a:buChar char="Ø"/>
            </a:pPr>
            <a:r>
              <a:rPr lang="en-US" sz="3200" dirty="0" smtClean="0"/>
              <a:t>Workers determine how and when to complete work</a:t>
            </a:r>
          </a:p>
          <a:p>
            <a:pPr marL="1314450" lvl="2" indent="-457200">
              <a:lnSpc>
                <a:spcPts val="2700"/>
              </a:lnSpc>
              <a:buFont typeface="Wingdings" panose="05000000000000000000" pitchFamily="2" charset="2"/>
              <a:buChar char="Ø"/>
            </a:pPr>
            <a:r>
              <a:rPr lang="en-US" sz="3200" dirty="0" smtClean="0"/>
              <a:t>Customers pay workers directly  </a:t>
            </a:r>
            <a:endParaRPr lang="en-US" sz="3200" dirty="0" smtClean="0"/>
          </a:p>
          <a:p>
            <a:pPr marL="1314450" lvl="2" indent="-457200">
              <a:lnSpc>
                <a:spcPts val="1000"/>
              </a:lnSpc>
              <a:buFont typeface="Wingdings" panose="05000000000000000000" pitchFamily="2" charset="2"/>
              <a:buChar char="Ø"/>
            </a:pPr>
            <a:endParaRPr lang="en-US" sz="3200" dirty="0" smtClean="0"/>
          </a:p>
          <a:p>
            <a:pPr marL="54864" lvl="2" indent="0">
              <a:lnSpc>
                <a:spcPts val="3200"/>
              </a:lnSpc>
              <a:buNone/>
            </a:pPr>
            <a:r>
              <a:rPr lang="en-US" sz="3800" dirty="0" smtClean="0"/>
              <a:t>-E.g. Craig’s list, Angie’s list </a:t>
            </a:r>
          </a:p>
        </p:txBody>
      </p:sp>
    </p:spTree>
    <p:extLst>
      <p:ext uri="{BB962C8B-B14F-4D97-AF65-F5344CB8AC3E}">
        <p14:creationId xmlns:p14="http://schemas.microsoft.com/office/powerpoint/2010/main" val="138434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sz="5400" dirty="0"/>
          </a:p>
        </p:txBody>
      </p:sp>
      <p:sp>
        <p:nvSpPr>
          <p:cNvPr id="4" name="Oval 3"/>
          <p:cNvSpPr/>
          <p:nvPr/>
        </p:nvSpPr>
        <p:spPr>
          <a:xfrm>
            <a:off x="2820287" y="1724645"/>
            <a:ext cx="3017520" cy="3051810"/>
          </a:xfrm>
          <a:prstGeom prst="ellipse">
            <a:avLst/>
          </a:prstGeom>
          <a:ln w="5715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6600" dirty="0"/>
              <a:t>BLS</a:t>
            </a:r>
          </a:p>
        </p:txBody>
      </p:sp>
      <p:cxnSp>
        <p:nvCxnSpPr>
          <p:cNvPr id="6" name="Straight Connector 5"/>
          <p:cNvCxnSpPr>
            <a:endCxn id="4" idx="5"/>
          </p:cNvCxnSpPr>
          <p:nvPr/>
        </p:nvCxnSpPr>
        <p:spPr>
          <a:xfrm>
            <a:off x="3320922" y="2099572"/>
            <a:ext cx="2074981" cy="2229956"/>
          </a:xfrm>
          <a:prstGeom prst="line">
            <a:avLst/>
          </a:prstGeom>
          <a:ln w="76200">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1287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3"/>
            <a:ext cx="8229600" cy="1083666"/>
          </a:xfrm>
        </p:spPr>
        <p:txBody>
          <a:bodyPr/>
          <a:lstStyle/>
          <a:p>
            <a:r>
              <a:rPr lang="en-US" sz="3600" dirty="0"/>
              <a:t>How much control does the platform company need to </a:t>
            </a:r>
            <a:r>
              <a:rPr lang="en-US" sz="3600" dirty="0" smtClean="0"/>
              <a:t>exhibit?</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1180649"/>
            <a:ext cx="8229600" cy="4534351"/>
          </a:xfrm>
        </p:spPr>
        <p:txBody>
          <a:bodyPr/>
          <a:lstStyle/>
          <a:p>
            <a:r>
              <a:rPr lang="en-US" sz="3400" dirty="0" smtClean="0"/>
              <a:t>Intermediate</a:t>
            </a:r>
          </a:p>
          <a:p>
            <a:pPr marL="914400" lvl="1" indent="-457200">
              <a:lnSpc>
                <a:spcPts val="2700"/>
              </a:lnSpc>
              <a:spcBef>
                <a:spcPts val="600"/>
              </a:spcBef>
              <a:buFont typeface="Wingdings" panose="05000000000000000000" pitchFamily="2" charset="2"/>
              <a:buChar char="Ø"/>
            </a:pPr>
            <a:r>
              <a:rPr lang="en-US" sz="3200" dirty="0" smtClean="0"/>
              <a:t>Company recruits workers for provision of specific type of service</a:t>
            </a:r>
          </a:p>
          <a:p>
            <a:pPr marL="914400" lvl="1" indent="-457200">
              <a:lnSpc>
                <a:spcPts val="2700"/>
              </a:lnSpc>
              <a:spcBef>
                <a:spcPts val="600"/>
              </a:spcBef>
              <a:buFont typeface="Wingdings" panose="05000000000000000000" pitchFamily="2" charset="2"/>
              <a:buChar char="Ø"/>
            </a:pPr>
            <a:r>
              <a:rPr lang="en-US" sz="3200" dirty="0" smtClean="0"/>
              <a:t>Workers post a profile of themselves including rate of pay will accept </a:t>
            </a:r>
          </a:p>
          <a:p>
            <a:pPr marL="914400" lvl="1" indent="-457200">
              <a:lnSpc>
                <a:spcPts val="2700"/>
              </a:lnSpc>
              <a:spcBef>
                <a:spcPts val="600"/>
              </a:spcBef>
              <a:buFont typeface="Wingdings" panose="05000000000000000000" pitchFamily="2" charset="2"/>
              <a:buChar char="Ø"/>
            </a:pPr>
            <a:r>
              <a:rPr lang="en-US" sz="3200" dirty="0" smtClean="0"/>
              <a:t>Customers search profiles and select a worker</a:t>
            </a:r>
          </a:p>
          <a:p>
            <a:pPr marL="914400" lvl="1" indent="-457200">
              <a:lnSpc>
                <a:spcPts val="2700"/>
              </a:lnSpc>
              <a:spcBef>
                <a:spcPts val="600"/>
              </a:spcBef>
              <a:buFont typeface="Wingdings" panose="05000000000000000000" pitchFamily="2" charset="2"/>
              <a:buChar char="Ø"/>
            </a:pPr>
            <a:r>
              <a:rPr lang="en-US" sz="3200" dirty="0" smtClean="0"/>
              <a:t>Company can facilitate payment through website</a:t>
            </a:r>
          </a:p>
          <a:p>
            <a:pPr marL="914400" lvl="1" indent="-457200">
              <a:lnSpc>
                <a:spcPts val="2700"/>
              </a:lnSpc>
              <a:spcBef>
                <a:spcPts val="600"/>
              </a:spcBef>
              <a:buFont typeface="Wingdings" panose="05000000000000000000" pitchFamily="2" charset="2"/>
              <a:buChar char="Ø"/>
            </a:pPr>
            <a:r>
              <a:rPr lang="en-US" sz="3200" dirty="0" smtClean="0"/>
              <a:t>Company can maintain workers’ background checks </a:t>
            </a:r>
          </a:p>
          <a:p>
            <a:pPr marL="457200" lvl="1" indent="0">
              <a:lnSpc>
                <a:spcPts val="3200"/>
              </a:lnSpc>
              <a:spcBef>
                <a:spcPts val="1800"/>
              </a:spcBef>
              <a:buNone/>
            </a:pPr>
            <a:r>
              <a:rPr lang="en-US" sz="3600" dirty="0" smtClean="0"/>
              <a:t>-E.g. Care.com Sittercity.com </a:t>
            </a:r>
          </a:p>
        </p:txBody>
      </p:sp>
    </p:spTree>
    <p:extLst>
      <p:ext uri="{BB962C8B-B14F-4D97-AF65-F5344CB8AC3E}">
        <p14:creationId xmlns:p14="http://schemas.microsoft.com/office/powerpoint/2010/main" val="2711858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3"/>
            <a:ext cx="8229600" cy="1083666"/>
          </a:xfrm>
        </p:spPr>
        <p:txBody>
          <a:bodyPr/>
          <a:lstStyle/>
          <a:p>
            <a:r>
              <a:rPr lang="en-US" sz="4000" dirty="0"/>
              <a:t>How much control does the platform company need to </a:t>
            </a:r>
            <a:r>
              <a:rPr lang="en-US" sz="4000" dirty="0" smtClean="0"/>
              <a:t>exhibit?</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302327"/>
            <a:ext cx="8229600" cy="4412673"/>
          </a:xfrm>
        </p:spPr>
        <p:txBody>
          <a:bodyPr/>
          <a:lstStyle/>
          <a:p>
            <a:r>
              <a:rPr lang="en-US" sz="3500" dirty="0" smtClean="0"/>
              <a:t>Intermediate</a:t>
            </a:r>
          </a:p>
          <a:p>
            <a:pPr marL="914400" lvl="1" indent="-457200">
              <a:spcBef>
                <a:spcPts val="900"/>
              </a:spcBef>
              <a:buFont typeface="Wingdings" panose="05000000000000000000" pitchFamily="2" charset="2"/>
              <a:buChar char="Ø"/>
            </a:pPr>
            <a:r>
              <a:rPr lang="en-US" sz="3500" dirty="0" smtClean="0"/>
              <a:t>Company maintains list of customers’ tasks workers can review and select to complete on website </a:t>
            </a:r>
          </a:p>
          <a:p>
            <a:pPr marL="914400" lvl="1" indent="-457200">
              <a:spcBef>
                <a:spcPts val="900"/>
              </a:spcBef>
              <a:buFont typeface="Wingdings" panose="05000000000000000000" pitchFamily="2" charset="2"/>
              <a:buChar char="Ø"/>
            </a:pPr>
            <a:r>
              <a:rPr lang="en-US" sz="3500" dirty="0" smtClean="0"/>
              <a:t>Payment is through the app or website </a:t>
            </a:r>
          </a:p>
          <a:p>
            <a:pPr marL="914400" lvl="1" indent="-457200">
              <a:spcBef>
                <a:spcPts val="900"/>
              </a:spcBef>
              <a:buFont typeface="Wingdings" panose="05000000000000000000" pitchFamily="2" charset="2"/>
              <a:buChar char="Ø"/>
            </a:pPr>
            <a:r>
              <a:rPr lang="en-US" sz="3500" dirty="0" smtClean="0"/>
              <a:t>Customers’ rating of workers can be posted on the platform</a:t>
            </a:r>
          </a:p>
          <a:p>
            <a:pPr marL="457200" lvl="1" indent="0">
              <a:spcBef>
                <a:spcPts val="1800"/>
              </a:spcBef>
              <a:buNone/>
            </a:pPr>
            <a:r>
              <a:rPr lang="en-US" sz="3500" dirty="0" smtClean="0"/>
              <a:t>-E.g. Amazon Mechanical Turk </a:t>
            </a:r>
          </a:p>
        </p:txBody>
      </p:sp>
    </p:spTree>
    <p:extLst>
      <p:ext uri="{BB962C8B-B14F-4D97-AF65-F5344CB8AC3E}">
        <p14:creationId xmlns:p14="http://schemas.microsoft.com/office/powerpoint/2010/main" val="1047415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3"/>
            <a:ext cx="8229600" cy="1083666"/>
          </a:xfrm>
        </p:spPr>
        <p:txBody>
          <a:bodyPr/>
          <a:lstStyle/>
          <a:p>
            <a:r>
              <a:rPr lang="en-US" sz="4000" dirty="0"/>
              <a:t>How much control does the platform company need to exhibit?</a:t>
            </a:r>
            <a:br>
              <a:rPr lang="en-US" sz="4000" dirty="0"/>
            </a:b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180649"/>
            <a:ext cx="8229600" cy="4534351"/>
          </a:xfrm>
        </p:spPr>
        <p:txBody>
          <a:bodyPr/>
          <a:lstStyle/>
          <a:p>
            <a:r>
              <a:rPr lang="en-US" sz="3800" dirty="0" smtClean="0"/>
              <a:t>Extensive </a:t>
            </a:r>
          </a:p>
          <a:p>
            <a:pPr marL="914400" lvl="1" indent="-457200">
              <a:lnSpc>
                <a:spcPts val="2700"/>
              </a:lnSpc>
              <a:spcBef>
                <a:spcPts val="900"/>
              </a:spcBef>
              <a:buFont typeface="Wingdings" panose="05000000000000000000" pitchFamily="2" charset="2"/>
              <a:buChar char="Ø"/>
            </a:pPr>
            <a:r>
              <a:rPr lang="en-US" sz="3200" dirty="0" smtClean="0"/>
              <a:t>Workers set up a profile including their schedule and rate of pay will accept </a:t>
            </a:r>
          </a:p>
          <a:p>
            <a:pPr marL="914400" lvl="1" indent="-457200">
              <a:lnSpc>
                <a:spcPts val="2700"/>
              </a:lnSpc>
              <a:spcBef>
                <a:spcPts val="900"/>
              </a:spcBef>
              <a:buFont typeface="Wingdings" panose="05000000000000000000" pitchFamily="2" charset="2"/>
              <a:buChar char="Ø"/>
            </a:pPr>
            <a:r>
              <a:rPr lang="en-US" sz="3200" dirty="0" smtClean="0"/>
              <a:t>Companies algorithmically match customers’ requests and workers based on workers profile</a:t>
            </a:r>
          </a:p>
          <a:p>
            <a:pPr marL="914400" lvl="1" indent="-457200">
              <a:spcBef>
                <a:spcPts val="900"/>
              </a:spcBef>
              <a:buFont typeface="Wingdings" panose="05000000000000000000" pitchFamily="2" charset="2"/>
              <a:buChar char="Ø"/>
            </a:pPr>
            <a:r>
              <a:rPr lang="en-US" sz="3200" dirty="0" smtClean="0"/>
              <a:t>First worker to accept obtains assignment</a:t>
            </a:r>
          </a:p>
          <a:p>
            <a:pPr marL="914400" lvl="1" indent="-457200">
              <a:spcBef>
                <a:spcPts val="900"/>
              </a:spcBef>
              <a:buFont typeface="Wingdings" panose="05000000000000000000" pitchFamily="2" charset="2"/>
              <a:buChar char="Ø"/>
            </a:pPr>
            <a:r>
              <a:rPr lang="en-US" sz="3200" dirty="0" smtClean="0"/>
              <a:t>Payment is through the app</a:t>
            </a:r>
          </a:p>
          <a:p>
            <a:pPr marL="914400" lvl="1" indent="-457200">
              <a:lnSpc>
                <a:spcPts val="3200"/>
              </a:lnSpc>
              <a:spcBef>
                <a:spcPts val="900"/>
              </a:spcBef>
              <a:buFont typeface="Wingdings" panose="05000000000000000000" pitchFamily="2" charset="2"/>
              <a:buChar char="Ø"/>
            </a:pPr>
            <a:r>
              <a:rPr lang="en-US" sz="3200" dirty="0" smtClean="0"/>
              <a:t>Workers can be rated via the app</a:t>
            </a:r>
          </a:p>
          <a:p>
            <a:pPr marL="457200" lvl="1" indent="0">
              <a:lnSpc>
                <a:spcPts val="3200"/>
              </a:lnSpc>
              <a:spcBef>
                <a:spcPts val="1800"/>
              </a:spcBef>
              <a:buNone/>
            </a:pPr>
            <a:r>
              <a:rPr lang="en-US" sz="3600" dirty="0" smtClean="0"/>
              <a:t>-E.g. Taskrabbit </a:t>
            </a:r>
          </a:p>
        </p:txBody>
      </p:sp>
    </p:spTree>
    <p:extLst>
      <p:ext uri="{BB962C8B-B14F-4D97-AF65-F5344CB8AC3E}">
        <p14:creationId xmlns:p14="http://schemas.microsoft.com/office/powerpoint/2010/main" val="78729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3"/>
            <a:ext cx="8229600" cy="1083666"/>
          </a:xfrm>
        </p:spPr>
        <p:txBody>
          <a:bodyPr/>
          <a:lstStyle/>
          <a:p>
            <a:r>
              <a:rPr lang="en-US" sz="4000" dirty="0"/>
              <a:t>How much control does the platform company need to exhibit?</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180649"/>
            <a:ext cx="8229600" cy="4534351"/>
          </a:xfrm>
        </p:spPr>
        <p:txBody>
          <a:bodyPr/>
          <a:lstStyle/>
          <a:p>
            <a:r>
              <a:rPr lang="en-US" sz="3800" dirty="0" smtClean="0"/>
              <a:t>Very Extensive </a:t>
            </a:r>
          </a:p>
          <a:p>
            <a:pPr marL="914400" lvl="1" indent="-457200">
              <a:lnSpc>
                <a:spcPts val="2700"/>
              </a:lnSpc>
              <a:spcBef>
                <a:spcPts val="600"/>
              </a:spcBef>
              <a:buFont typeface="Wingdings" panose="05000000000000000000" pitchFamily="2" charset="2"/>
              <a:buChar char="Ø"/>
            </a:pPr>
            <a:r>
              <a:rPr lang="en-US" sz="3200" dirty="0" smtClean="0"/>
              <a:t>Company algorithmically matches worker and customer when worker has app on</a:t>
            </a:r>
          </a:p>
          <a:p>
            <a:pPr marL="914400" lvl="1" indent="-457200">
              <a:lnSpc>
                <a:spcPts val="2700"/>
              </a:lnSpc>
              <a:spcBef>
                <a:spcPts val="600"/>
              </a:spcBef>
              <a:buFont typeface="Wingdings" panose="05000000000000000000" pitchFamily="2" charset="2"/>
              <a:buChar char="Ø"/>
            </a:pPr>
            <a:r>
              <a:rPr lang="en-US" sz="3200" dirty="0" smtClean="0"/>
              <a:t>Company determines worker’s rate of pay and customer’s price</a:t>
            </a:r>
          </a:p>
          <a:p>
            <a:pPr marL="914400" lvl="1" indent="-457200">
              <a:spcBef>
                <a:spcPts val="600"/>
              </a:spcBef>
              <a:buFont typeface="Wingdings" panose="05000000000000000000" pitchFamily="2" charset="2"/>
              <a:buChar char="Ø"/>
            </a:pPr>
            <a:r>
              <a:rPr lang="en-US" sz="3200" dirty="0" smtClean="0"/>
              <a:t>Customers pay through the company app</a:t>
            </a:r>
          </a:p>
          <a:p>
            <a:pPr marL="914400" lvl="1" indent="-457200">
              <a:spcBef>
                <a:spcPts val="600"/>
              </a:spcBef>
              <a:buFont typeface="Wingdings" panose="05000000000000000000" pitchFamily="2" charset="2"/>
              <a:buChar char="Ø"/>
            </a:pPr>
            <a:r>
              <a:rPr lang="en-US" sz="3200" dirty="0" smtClean="0"/>
              <a:t>Customers can rate worker via the app</a:t>
            </a:r>
          </a:p>
          <a:p>
            <a:pPr marL="914400" lvl="1" indent="-457200">
              <a:lnSpc>
                <a:spcPts val="3200"/>
              </a:lnSpc>
              <a:spcBef>
                <a:spcPts val="600"/>
              </a:spcBef>
              <a:buFont typeface="Wingdings" panose="05000000000000000000" pitchFamily="2" charset="2"/>
              <a:buChar char="Ø"/>
            </a:pPr>
            <a:r>
              <a:rPr lang="en-US" sz="3200" dirty="0" smtClean="0"/>
              <a:t>Workers can only turn down a limited number </a:t>
            </a:r>
            <a:r>
              <a:rPr lang="en-US" sz="3200" dirty="0" smtClean="0"/>
              <a:t>of assignments </a:t>
            </a:r>
            <a:r>
              <a:rPr lang="en-US" sz="3200" dirty="0" smtClean="0"/>
              <a:t>and must maintain high rating</a:t>
            </a:r>
          </a:p>
          <a:p>
            <a:pPr marL="457200" lvl="1" indent="0">
              <a:lnSpc>
                <a:spcPts val="3200"/>
              </a:lnSpc>
              <a:spcBef>
                <a:spcPts val="1800"/>
              </a:spcBef>
              <a:buNone/>
            </a:pPr>
            <a:r>
              <a:rPr lang="en-US" sz="3600" dirty="0" smtClean="0"/>
              <a:t>-E.g. Uber</a:t>
            </a:r>
          </a:p>
        </p:txBody>
      </p:sp>
    </p:spTree>
    <p:extLst>
      <p:ext uri="{BB962C8B-B14F-4D97-AF65-F5344CB8AC3E}">
        <p14:creationId xmlns:p14="http://schemas.microsoft.com/office/powerpoint/2010/main" val="148175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Over what time period does the activity need to have occurred?  </a:t>
            </a:r>
            <a:endParaRPr lang="en-US" sz="4000" dirty="0"/>
          </a:p>
        </p:txBody>
      </p:sp>
      <p:sp>
        <p:nvSpPr>
          <p:cNvPr id="3" name="Content Placeholder 2"/>
          <p:cNvSpPr>
            <a:spLocks noGrp="1"/>
          </p:cNvSpPr>
          <p:nvPr>
            <p:ph idx="1"/>
          </p:nvPr>
        </p:nvSpPr>
        <p:spPr>
          <a:xfrm>
            <a:off x="457200" y="1662544"/>
            <a:ext cx="8229600" cy="4052455"/>
          </a:xfrm>
        </p:spPr>
        <p:txBody>
          <a:bodyPr/>
          <a:lstStyle/>
          <a:p>
            <a:pPr>
              <a:lnSpc>
                <a:spcPts val="3700"/>
              </a:lnSpc>
            </a:pPr>
            <a:r>
              <a:rPr lang="en-US" sz="3800" dirty="0" smtClean="0"/>
              <a:t>The reference period in which the activity could have occurred can be  wide or narrow</a:t>
            </a:r>
          </a:p>
          <a:p>
            <a:pPr lvl="1"/>
            <a:r>
              <a:rPr lang="en-US" sz="3400" dirty="0" smtClean="0"/>
              <a:t>Ever (or unspecified) </a:t>
            </a:r>
          </a:p>
          <a:p>
            <a:pPr lvl="1"/>
            <a:r>
              <a:rPr lang="en-US" sz="3400" dirty="0" smtClean="0"/>
              <a:t>In the last year </a:t>
            </a:r>
          </a:p>
          <a:p>
            <a:pPr lvl="1"/>
            <a:r>
              <a:rPr lang="en-US" sz="3400" dirty="0" smtClean="0"/>
              <a:t>Last 6 months </a:t>
            </a:r>
          </a:p>
          <a:p>
            <a:pPr lvl="1"/>
            <a:r>
              <a:rPr lang="en-US" sz="3400" dirty="0" smtClean="0"/>
              <a:t>Last month </a:t>
            </a:r>
          </a:p>
          <a:p>
            <a:pPr lvl="1"/>
            <a:r>
              <a:rPr lang="en-US" sz="3400" dirty="0" smtClean="0"/>
              <a:t>Last week </a:t>
            </a:r>
          </a:p>
        </p:txBody>
      </p:sp>
    </p:spTree>
    <p:extLst>
      <p:ext uri="{BB962C8B-B14F-4D97-AF65-F5344CB8AC3E}">
        <p14:creationId xmlns:p14="http://schemas.microsoft.com/office/powerpoint/2010/main" val="814374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674"/>
            <a:ext cx="8229600" cy="931266"/>
          </a:xfrm>
        </p:spPr>
        <p:txBody>
          <a:bodyPr/>
          <a:lstStyle/>
          <a:p>
            <a:pPr>
              <a:lnSpc>
                <a:spcPts val="3700"/>
              </a:lnSpc>
            </a:pPr>
            <a:r>
              <a:rPr lang="en-US" sz="3800" dirty="0" smtClean="0"/>
              <a:t>How intensively did a person have to undertake the </a:t>
            </a:r>
            <a:r>
              <a:rPr lang="en-US" sz="3800" dirty="0" smtClean="0"/>
              <a:t>activity?  </a:t>
            </a:r>
            <a:endParaRPr lang="en-US" sz="3800" dirty="0"/>
          </a:p>
        </p:txBody>
      </p:sp>
      <p:sp>
        <p:nvSpPr>
          <p:cNvPr id="3" name="Content Placeholder 2"/>
          <p:cNvSpPr>
            <a:spLocks noGrp="1"/>
          </p:cNvSpPr>
          <p:nvPr>
            <p:ph idx="1"/>
          </p:nvPr>
        </p:nvSpPr>
        <p:spPr>
          <a:xfrm>
            <a:off x="457200" y="1152940"/>
            <a:ext cx="8229600" cy="4562060"/>
          </a:xfrm>
        </p:spPr>
        <p:txBody>
          <a:bodyPr/>
          <a:lstStyle/>
          <a:p>
            <a:pPr>
              <a:lnSpc>
                <a:spcPts val="3700"/>
              </a:lnSpc>
            </a:pPr>
            <a:r>
              <a:rPr lang="en-US" sz="3400" dirty="0" smtClean="0"/>
              <a:t>This question related to reference period, but it is a distinct question </a:t>
            </a:r>
          </a:p>
          <a:p>
            <a:pPr lvl="1">
              <a:lnSpc>
                <a:spcPts val="3700"/>
              </a:lnSpc>
            </a:pPr>
            <a:r>
              <a:rPr lang="en-US" dirty="0" smtClean="0"/>
              <a:t>How often did a person do the activity within the reference period</a:t>
            </a:r>
          </a:p>
          <a:p>
            <a:pPr lvl="2">
              <a:lnSpc>
                <a:spcPts val="3700"/>
              </a:lnSpc>
            </a:pPr>
            <a:r>
              <a:rPr lang="en-US" sz="2900" dirty="0" smtClean="0"/>
              <a:t>Only once at some point</a:t>
            </a:r>
          </a:p>
          <a:p>
            <a:pPr lvl="2">
              <a:lnSpc>
                <a:spcPts val="3700"/>
              </a:lnSpc>
            </a:pPr>
            <a:r>
              <a:rPr lang="en-US" sz="2900" dirty="0" smtClean="0"/>
              <a:t>Only once in the last year</a:t>
            </a:r>
          </a:p>
          <a:p>
            <a:pPr lvl="2">
              <a:lnSpc>
                <a:spcPts val="3700"/>
              </a:lnSpc>
            </a:pPr>
            <a:r>
              <a:rPr lang="en-US" sz="2900" dirty="0" smtClean="0"/>
              <a:t>Once a month in the last year</a:t>
            </a:r>
          </a:p>
          <a:p>
            <a:pPr lvl="2">
              <a:lnSpc>
                <a:spcPts val="3700"/>
              </a:lnSpc>
            </a:pPr>
            <a:r>
              <a:rPr lang="en-US" sz="2900" dirty="0" smtClean="0"/>
              <a:t>Several times a month in the last year</a:t>
            </a:r>
          </a:p>
          <a:p>
            <a:pPr lvl="2">
              <a:lnSpc>
                <a:spcPts val="3300"/>
              </a:lnSpc>
            </a:pPr>
            <a:r>
              <a:rPr lang="en-US" sz="2900" dirty="0" smtClean="0"/>
              <a:t>Weekly</a:t>
            </a:r>
          </a:p>
          <a:p>
            <a:pPr>
              <a:lnSpc>
                <a:spcPts val="3300"/>
              </a:lnSpc>
            </a:pPr>
            <a:r>
              <a:rPr lang="en-US" sz="3400" dirty="0" smtClean="0"/>
              <a:t>How many hours within a time period</a:t>
            </a:r>
          </a:p>
        </p:txBody>
      </p:sp>
    </p:spTree>
    <p:extLst>
      <p:ext uri="{BB962C8B-B14F-4D97-AF65-F5344CB8AC3E}">
        <p14:creationId xmlns:p14="http://schemas.microsoft.com/office/powerpoint/2010/main" val="1607194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58"/>
            <a:ext cx="8229600" cy="891682"/>
          </a:xfrm>
        </p:spPr>
        <p:txBody>
          <a:bodyPr/>
          <a:lstStyle/>
          <a:p>
            <a:r>
              <a:rPr lang="en-US" sz="4000" dirty="0" smtClean="0"/>
              <a:t>Does the proportion of income earned from the activities matter?  </a:t>
            </a:r>
            <a:endParaRPr lang="en-US" sz="4000" dirty="0"/>
          </a:p>
        </p:txBody>
      </p:sp>
      <p:sp>
        <p:nvSpPr>
          <p:cNvPr id="3" name="Content Placeholder 2"/>
          <p:cNvSpPr>
            <a:spLocks noGrp="1"/>
          </p:cNvSpPr>
          <p:nvPr>
            <p:ph idx="1"/>
          </p:nvPr>
        </p:nvSpPr>
        <p:spPr>
          <a:xfrm>
            <a:off x="457200" y="1524001"/>
            <a:ext cx="8229600" cy="4191000"/>
          </a:xfrm>
        </p:spPr>
        <p:txBody>
          <a:bodyPr/>
          <a:lstStyle/>
          <a:p>
            <a:pPr>
              <a:lnSpc>
                <a:spcPts val="3600"/>
              </a:lnSpc>
            </a:pPr>
            <a:r>
              <a:rPr lang="en-US" sz="3400" dirty="0" smtClean="0"/>
              <a:t>Should the measure only include those who earn more than a threshold amount of their income from the activities? </a:t>
            </a:r>
          </a:p>
          <a:p>
            <a:pPr lvl="1"/>
            <a:r>
              <a:rPr lang="en-US" sz="3400" dirty="0" smtClean="0"/>
              <a:t>If so</a:t>
            </a:r>
          </a:p>
          <a:p>
            <a:pPr lvl="2"/>
            <a:r>
              <a:rPr lang="en-US" sz="3000" dirty="0" smtClean="0"/>
              <a:t>What is the threshold -  25%, 50%? </a:t>
            </a:r>
          </a:p>
          <a:p>
            <a:pPr lvl="3"/>
            <a:r>
              <a:rPr lang="en-US" sz="2600" dirty="0"/>
              <a:t>Note that having a threshold will skew the measure toward lower income people</a:t>
            </a:r>
          </a:p>
          <a:p>
            <a:pPr lvl="2">
              <a:lnSpc>
                <a:spcPts val="3400"/>
              </a:lnSpc>
            </a:pPr>
            <a:r>
              <a:rPr lang="en-US" sz="3000" dirty="0" smtClean="0"/>
              <a:t>Should the threshold be for all activities combined or separate categories, platforms</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71222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58"/>
            <a:ext cx="8229600" cy="891682"/>
          </a:xfrm>
        </p:spPr>
        <p:txBody>
          <a:bodyPr/>
          <a:lstStyle/>
          <a:p>
            <a:r>
              <a:rPr lang="en-US" sz="4000" dirty="0" smtClean="0"/>
              <a:t>How much commitment to working and availability of work is there?  </a:t>
            </a:r>
            <a:endParaRPr lang="en-US" sz="4000" dirty="0"/>
          </a:p>
        </p:txBody>
      </p:sp>
      <p:sp>
        <p:nvSpPr>
          <p:cNvPr id="3" name="Content Placeholder 2"/>
          <p:cNvSpPr>
            <a:spLocks noGrp="1"/>
          </p:cNvSpPr>
          <p:nvPr>
            <p:ph idx="1"/>
          </p:nvPr>
        </p:nvSpPr>
        <p:spPr>
          <a:xfrm>
            <a:off x="457200" y="1669143"/>
            <a:ext cx="8229600" cy="4045858"/>
          </a:xfrm>
        </p:spPr>
        <p:txBody>
          <a:bodyPr/>
          <a:lstStyle/>
          <a:p>
            <a:pPr>
              <a:lnSpc>
                <a:spcPts val="3600"/>
              </a:lnSpc>
            </a:pPr>
            <a:r>
              <a:rPr lang="en-US" sz="3400" dirty="0" smtClean="0"/>
              <a:t>Is it sufficient for a person to be registered with a platform or does the person have to have worked on the platform? </a:t>
            </a:r>
          </a:p>
          <a:p>
            <a:pPr lvl="1">
              <a:lnSpc>
                <a:spcPts val="3600"/>
              </a:lnSpc>
            </a:pPr>
            <a:r>
              <a:rPr lang="en-US" sz="3000" dirty="0" smtClean="0"/>
              <a:t>Does it matter how long people have been registered with a platform and when they last worked, if ever, through the platform?</a:t>
            </a:r>
          </a:p>
          <a:p>
            <a:pPr>
              <a:lnSpc>
                <a:spcPts val="3600"/>
              </a:lnSpc>
            </a:pPr>
            <a:r>
              <a:rPr lang="en-US" sz="3400" dirty="0" smtClean="0"/>
              <a:t>Do workers desire more work and/or have experienced difficulties obtaining all the platform work they desire?  </a:t>
            </a:r>
          </a:p>
          <a:p>
            <a:pPr marL="457200" lvl="1" indent="0">
              <a:buNone/>
            </a:pPr>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205370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58"/>
            <a:ext cx="8229600" cy="891682"/>
          </a:xfrm>
        </p:spPr>
        <p:txBody>
          <a:bodyPr/>
          <a:lstStyle/>
          <a:p>
            <a:r>
              <a:rPr lang="en-US" sz="4000" dirty="0" smtClean="0"/>
              <a:t>How much commitment to working and availability of work is there?  </a:t>
            </a:r>
            <a:endParaRPr lang="en-US" sz="4000" dirty="0"/>
          </a:p>
        </p:txBody>
      </p:sp>
      <p:sp>
        <p:nvSpPr>
          <p:cNvPr id="3" name="Content Placeholder 2"/>
          <p:cNvSpPr>
            <a:spLocks noGrp="1"/>
          </p:cNvSpPr>
          <p:nvPr>
            <p:ph idx="1"/>
          </p:nvPr>
        </p:nvSpPr>
        <p:spPr>
          <a:xfrm>
            <a:off x="457200" y="1669143"/>
            <a:ext cx="8229600" cy="4045858"/>
          </a:xfrm>
        </p:spPr>
        <p:txBody>
          <a:bodyPr/>
          <a:lstStyle/>
          <a:p>
            <a:pPr marL="457200" lvl="1" indent="0">
              <a:buNone/>
            </a:pPr>
            <a:endParaRPr lang="en-US" sz="3000" dirty="0" smtClean="0"/>
          </a:p>
          <a:p>
            <a:pPr marL="0" indent="0">
              <a:lnSpc>
                <a:spcPts val="2000"/>
              </a:lnSpc>
              <a:buNone/>
            </a:pPr>
            <a:r>
              <a:rPr lang="en-US" sz="3800" dirty="0" smtClean="0"/>
              <a:t>    </a:t>
            </a:r>
            <a:endParaRPr lang="en-US" sz="3800"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63271"/>
            <a:ext cx="8686799" cy="4116615"/>
          </a:xfrm>
          <a:prstGeom prst="rect">
            <a:avLst/>
          </a:prstGeom>
          <a:noFill/>
          <a:ln>
            <a:noFill/>
          </a:ln>
        </p:spPr>
      </p:pic>
    </p:spTree>
    <p:extLst>
      <p:ext uri="{BB962C8B-B14F-4D97-AF65-F5344CB8AC3E}">
        <p14:creationId xmlns:p14="http://schemas.microsoft.com/office/powerpoint/2010/main" val="1953078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143"/>
            <a:ext cx="8229600" cy="1007797"/>
          </a:xfrm>
        </p:spPr>
        <p:txBody>
          <a:bodyPr/>
          <a:lstStyle/>
          <a:p>
            <a:r>
              <a:rPr lang="en-US" sz="4000" dirty="0" smtClean="0"/>
              <a:t>How much commitment to working and availability of work is there?  </a:t>
            </a:r>
            <a:endParaRPr lang="en-US" sz="4000" dirty="0"/>
          </a:p>
        </p:txBody>
      </p:sp>
      <p:sp>
        <p:nvSpPr>
          <p:cNvPr id="3" name="Content Placeholder 2"/>
          <p:cNvSpPr>
            <a:spLocks noGrp="1"/>
          </p:cNvSpPr>
          <p:nvPr>
            <p:ph idx="1"/>
          </p:nvPr>
        </p:nvSpPr>
        <p:spPr>
          <a:xfrm>
            <a:off x="457200" y="1364343"/>
            <a:ext cx="8229600" cy="4350658"/>
          </a:xfrm>
        </p:spPr>
        <p:txBody>
          <a:bodyPr/>
          <a:lstStyle/>
          <a:p>
            <a:pPr>
              <a:lnSpc>
                <a:spcPts val="3600"/>
              </a:lnSpc>
            </a:pPr>
            <a:r>
              <a:rPr lang="en-US" sz="3400" dirty="0" smtClean="0"/>
              <a:t>In Norway </a:t>
            </a:r>
            <a:r>
              <a:rPr lang="en-US" sz="3400" dirty="0" smtClean="0"/>
              <a:t>only 1.3</a:t>
            </a:r>
            <a:r>
              <a:rPr lang="en-US" sz="3400" dirty="0" smtClean="0"/>
              <a:t>% of registered Upwork freelancers did an assignment every month </a:t>
            </a:r>
          </a:p>
          <a:p>
            <a:pPr>
              <a:lnSpc>
                <a:spcPts val="3600"/>
              </a:lnSpc>
            </a:pPr>
            <a:r>
              <a:rPr lang="en-US" sz="3400" dirty="0" smtClean="0"/>
              <a:t>Australian Survey </a:t>
            </a:r>
          </a:p>
          <a:p>
            <a:pPr lvl="1">
              <a:lnSpc>
                <a:spcPts val="3600"/>
              </a:lnSpc>
            </a:pPr>
            <a:r>
              <a:rPr lang="en-US" dirty="0" smtClean="0"/>
              <a:t>14.3% of respondents who participated in digital platform work more than 12 months ago stated despite attempting, ‘they didn’t get any work’</a:t>
            </a:r>
          </a:p>
          <a:p>
            <a:pPr>
              <a:lnSpc>
                <a:spcPts val="3600"/>
              </a:lnSpc>
            </a:pPr>
            <a:r>
              <a:rPr lang="en-US" sz="3400" dirty="0" smtClean="0"/>
              <a:t>ILO Survey </a:t>
            </a:r>
          </a:p>
          <a:p>
            <a:pPr lvl="1">
              <a:lnSpc>
                <a:spcPts val="3600"/>
              </a:lnSpc>
            </a:pPr>
            <a:r>
              <a:rPr lang="en-US" dirty="0" smtClean="0"/>
              <a:t>58% of respondents reported availability of tasks was insufficient and an additional 17% said that the did not find enough well-paying tasks</a:t>
            </a:r>
          </a:p>
          <a:p>
            <a:pPr marL="457200" lvl="1" indent="0">
              <a:buNone/>
            </a:pPr>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14086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95739"/>
          </a:xfrm>
        </p:spPr>
        <p:txBody>
          <a:bodyPr/>
          <a:lstStyle/>
          <a:p>
            <a:r>
              <a:rPr lang="en-US" dirty="0" smtClean="0"/>
              <a:t>Outline of Talk</a:t>
            </a:r>
            <a:endParaRPr lang="en-US" dirty="0"/>
          </a:p>
        </p:txBody>
      </p:sp>
      <p:sp>
        <p:nvSpPr>
          <p:cNvPr id="3" name="Content Placeholder 2"/>
          <p:cNvSpPr>
            <a:spLocks noGrp="1"/>
          </p:cNvSpPr>
          <p:nvPr>
            <p:ph idx="1"/>
          </p:nvPr>
        </p:nvSpPr>
        <p:spPr>
          <a:xfrm>
            <a:off x="457200" y="1371600"/>
            <a:ext cx="8229600" cy="4343400"/>
          </a:xfrm>
        </p:spPr>
        <p:txBody>
          <a:bodyPr/>
          <a:lstStyle/>
          <a:p>
            <a:r>
              <a:rPr lang="en-US" sz="3800" dirty="0" smtClean="0"/>
              <a:t>Discuss what is trying to be measured </a:t>
            </a:r>
          </a:p>
          <a:p>
            <a:r>
              <a:rPr lang="en-US" sz="3800" dirty="0" smtClean="0"/>
              <a:t>Why may want a particular measure</a:t>
            </a:r>
          </a:p>
          <a:p>
            <a:r>
              <a:rPr lang="en-US" sz="3800" dirty="0" smtClean="0"/>
              <a:t>How measurements have been made</a:t>
            </a:r>
          </a:p>
          <a:p>
            <a:r>
              <a:rPr lang="en-US" sz="3800" dirty="0" smtClean="0"/>
              <a:t>Compare various estimates</a:t>
            </a:r>
          </a:p>
          <a:p>
            <a:r>
              <a:rPr lang="en-US" sz="3800" dirty="0" smtClean="0"/>
              <a:t>Concluding thoughts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412498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marL="0" indent="0" algn="ctr">
              <a:buNone/>
            </a:pPr>
            <a:r>
              <a:rPr lang="en-US" sz="4400" b="1" dirty="0" smtClean="0"/>
              <a:t>Why </a:t>
            </a:r>
            <a:r>
              <a:rPr lang="en-US" sz="4400" b="1" dirty="0" smtClean="0"/>
              <a:t>Want </a:t>
            </a:r>
            <a:r>
              <a:rPr lang="en-US" sz="4400" b="1" dirty="0" smtClean="0"/>
              <a:t>A Measure </a:t>
            </a:r>
            <a:endParaRPr lang="en-US" sz="4400" b="1" dirty="0"/>
          </a:p>
        </p:txBody>
      </p:sp>
    </p:spTree>
    <p:extLst>
      <p:ext uri="{BB962C8B-B14F-4D97-AF65-F5344CB8AC3E}">
        <p14:creationId xmlns:p14="http://schemas.microsoft.com/office/powerpoint/2010/main" val="1673217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58"/>
            <a:ext cx="8229600" cy="891682"/>
          </a:xfrm>
        </p:spPr>
        <p:txBody>
          <a:bodyPr/>
          <a:lstStyle/>
          <a:p>
            <a:r>
              <a:rPr lang="en-US" sz="3600" dirty="0" smtClean="0"/>
              <a:t>What </a:t>
            </a:r>
            <a:r>
              <a:rPr lang="en-US" sz="3600" dirty="0" smtClean="0"/>
              <a:t>question/issue </a:t>
            </a:r>
            <a:r>
              <a:rPr lang="en-US" sz="3600" dirty="0" smtClean="0"/>
              <a:t>is </a:t>
            </a:r>
            <a:r>
              <a:rPr lang="en-US" sz="3600" dirty="0" smtClean="0"/>
              <a:t>being addressed   </a:t>
            </a:r>
            <a:endParaRPr lang="en-US" sz="3600" dirty="0"/>
          </a:p>
        </p:txBody>
      </p:sp>
      <p:sp>
        <p:nvSpPr>
          <p:cNvPr id="3" name="Content Placeholder 2"/>
          <p:cNvSpPr>
            <a:spLocks noGrp="1"/>
          </p:cNvSpPr>
          <p:nvPr>
            <p:ph idx="1"/>
          </p:nvPr>
        </p:nvSpPr>
        <p:spPr>
          <a:xfrm>
            <a:off x="457200" y="1291771"/>
            <a:ext cx="8229600" cy="4423230"/>
          </a:xfrm>
        </p:spPr>
        <p:txBody>
          <a:bodyPr/>
          <a:lstStyle/>
          <a:p>
            <a:pPr>
              <a:lnSpc>
                <a:spcPts val="3600"/>
              </a:lnSpc>
            </a:pPr>
            <a:r>
              <a:rPr lang="en-US" sz="3400" dirty="0" smtClean="0"/>
              <a:t>Digitalization of the economy and/or  “complete” income measures</a:t>
            </a:r>
          </a:p>
          <a:p>
            <a:pPr lvl="1">
              <a:lnSpc>
                <a:spcPts val="3600"/>
              </a:lnSpc>
            </a:pPr>
            <a:r>
              <a:rPr lang="en-US" sz="3000" dirty="0" smtClean="0"/>
              <a:t>Use broad measure (labor services, rental, selling, capital investment), may not need distinction by type of activity, but do need to have obtained income through platform (just registering insufficient) </a:t>
            </a:r>
          </a:p>
          <a:p>
            <a:pPr>
              <a:lnSpc>
                <a:spcPts val="3600"/>
              </a:lnSpc>
            </a:pPr>
            <a:r>
              <a:rPr lang="en-US" sz="3400" dirty="0" smtClean="0"/>
              <a:t>Number of workers involved</a:t>
            </a:r>
          </a:p>
          <a:p>
            <a:pPr lvl="1"/>
            <a:r>
              <a:rPr lang="en-US" sz="3000" dirty="0" smtClean="0"/>
              <a:t>May want to restrict to labor services, or at least </a:t>
            </a:r>
            <a:r>
              <a:rPr lang="en-US" sz="3000" dirty="0" smtClean="0"/>
              <a:t>make distinctions </a:t>
            </a:r>
            <a:r>
              <a:rPr lang="en-US" sz="3000" dirty="0" smtClean="0"/>
              <a:t>by type of activity </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615274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87"/>
            <a:ext cx="8229600" cy="891682"/>
          </a:xfrm>
        </p:spPr>
        <p:txBody>
          <a:bodyPr/>
          <a:lstStyle/>
          <a:p>
            <a:r>
              <a:rPr lang="en-US" sz="3600" dirty="0" smtClean="0"/>
              <a:t>What question/issue is </a:t>
            </a:r>
            <a:r>
              <a:rPr lang="en-US" sz="3600" dirty="0" smtClean="0"/>
              <a:t>being addressed </a:t>
            </a:r>
            <a:r>
              <a:rPr lang="en-US" sz="3600" dirty="0" smtClean="0"/>
              <a:t> </a:t>
            </a:r>
            <a:endParaRPr lang="en-US" sz="3600" dirty="0"/>
          </a:p>
        </p:txBody>
      </p:sp>
      <p:sp>
        <p:nvSpPr>
          <p:cNvPr id="3" name="Content Placeholder 2"/>
          <p:cNvSpPr>
            <a:spLocks noGrp="1"/>
          </p:cNvSpPr>
          <p:nvPr>
            <p:ph idx="1"/>
          </p:nvPr>
        </p:nvSpPr>
        <p:spPr>
          <a:xfrm>
            <a:off x="457200" y="1364343"/>
            <a:ext cx="8229600" cy="4350658"/>
          </a:xfrm>
        </p:spPr>
        <p:txBody>
          <a:bodyPr/>
          <a:lstStyle/>
          <a:p>
            <a:pPr>
              <a:lnSpc>
                <a:spcPts val="3600"/>
              </a:lnSpc>
            </a:pPr>
            <a:r>
              <a:rPr lang="en-US" sz="3400" dirty="0" smtClean="0"/>
              <a:t>Application of national labor laws, health and safety </a:t>
            </a:r>
            <a:r>
              <a:rPr lang="en-US" sz="3400" dirty="0" smtClean="0"/>
              <a:t>regulations, </a:t>
            </a:r>
            <a:r>
              <a:rPr lang="en-US" sz="3400" dirty="0" smtClean="0"/>
              <a:t>or local market effects</a:t>
            </a:r>
          </a:p>
          <a:p>
            <a:pPr lvl="1">
              <a:lnSpc>
                <a:spcPts val="3000"/>
              </a:lnSpc>
            </a:pPr>
            <a:r>
              <a:rPr lang="en-US" sz="3000" dirty="0" smtClean="0"/>
              <a:t>Restrict to in-person labor services, considerable platform control, may want to condition on number of hours </a:t>
            </a:r>
            <a:r>
              <a:rPr lang="en-US" sz="3000" dirty="0" smtClean="0"/>
              <a:t>worked</a:t>
            </a:r>
            <a:endParaRPr lang="en-US" sz="3000" dirty="0" smtClean="0"/>
          </a:p>
          <a:p>
            <a:pPr>
              <a:lnSpc>
                <a:spcPts val="3600"/>
              </a:lnSpc>
            </a:pPr>
            <a:r>
              <a:rPr lang="en-US" sz="3400" dirty="0" smtClean="0"/>
              <a:t>International labor markets or means of economic development for developing countries</a:t>
            </a:r>
          </a:p>
          <a:p>
            <a:pPr lvl="1">
              <a:lnSpc>
                <a:spcPts val="3000"/>
              </a:lnSpc>
            </a:pPr>
            <a:r>
              <a:rPr lang="en-US" sz="3000" dirty="0" smtClean="0"/>
              <a:t>Restrict to online tasks, may want to include financing platforms</a:t>
            </a:r>
            <a:endParaRPr lang="en-US" sz="3000" dirty="0"/>
          </a:p>
        </p:txBody>
      </p:sp>
    </p:spTree>
    <p:extLst>
      <p:ext uri="{BB962C8B-B14F-4D97-AF65-F5344CB8AC3E}">
        <p14:creationId xmlns:p14="http://schemas.microsoft.com/office/powerpoint/2010/main" val="2575936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58"/>
            <a:ext cx="8229600" cy="891682"/>
          </a:xfrm>
        </p:spPr>
        <p:txBody>
          <a:bodyPr/>
          <a:lstStyle/>
          <a:p>
            <a:r>
              <a:rPr lang="en-US" sz="3600" dirty="0" smtClean="0"/>
              <a:t>What </a:t>
            </a:r>
            <a:r>
              <a:rPr lang="en-US" sz="3600" dirty="0" smtClean="0"/>
              <a:t>question/issue </a:t>
            </a:r>
            <a:r>
              <a:rPr lang="en-US" sz="3600" dirty="0" smtClean="0"/>
              <a:t>is </a:t>
            </a:r>
            <a:r>
              <a:rPr lang="en-US" sz="3600" dirty="0" smtClean="0"/>
              <a:t>being addressed   </a:t>
            </a:r>
            <a:endParaRPr lang="en-US" sz="3600" dirty="0"/>
          </a:p>
        </p:txBody>
      </p:sp>
      <p:sp>
        <p:nvSpPr>
          <p:cNvPr id="3" name="Content Placeholder 2"/>
          <p:cNvSpPr>
            <a:spLocks noGrp="1"/>
          </p:cNvSpPr>
          <p:nvPr>
            <p:ph idx="1"/>
          </p:nvPr>
        </p:nvSpPr>
        <p:spPr>
          <a:xfrm>
            <a:off x="457200" y="1393371"/>
            <a:ext cx="8229600" cy="4321630"/>
          </a:xfrm>
        </p:spPr>
        <p:txBody>
          <a:bodyPr/>
          <a:lstStyle/>
          <a:p>
            <a:pPr>
              <a:lnSpc>
                <a:spcPts val="3600"/>
              </a:lnSpc>
            </a:pPr>
            <a:r>
              <a:rPr lang="en-US" dirty="0" smtClean="0"/>
              <a:t>Evaluate importance as a form of employment </a:t>
            </a:r>
          </a:p>
          <a:p>
            <a:pPr lvl="1">
              <a:lnSpc>
                <a:spcPts val="3300"/>
              </a:lnSpc>
            </a:pPr>
            <a:r>
              <a:rPr lang="en-US" sz="3000" dirty="0" smtClean="0"/>
              <a:t>Restrict to labor services, use reference period similar to labor force surveys (e.g. 1 week)</a:t>
            </a:r>
          </a:p>
          <a:p>
            <a:pPr>
              <a:lnSpc>
                <a:spcPts val="3600"/>
              </a:lnSpc>
            </a:pPr>
            <a:r>
              <a:rPr lang="en-US" dirty="0" smtClean="0"/>
              <a:t>Workers’ payment rights </a:t>
            </a:r>
          </a:p>
          <a:p>
            <a:pPr lvl="1">
              <a:lnSpc>
                <a:spcPts val="3300"/>
              </a:lnSpc>
            </a:pPr>
            <a:r>
              <a:rPr lang="en-US" sz="3000" dirty="0" smtClean="0"/>
              <a:t>May want to restrict to online and/or companies with intermediated amounts of </a:t>
            </a:r>
            <a:r>
              <a:rPr lang="en-US" sz="3000" dirty="0" smtClean="0"/>
              <a:t>involvement or greater</a:t>
            </a:r>
            <a:endParaRPr lang="en-US" sz="3000" dirty="0" smtClean="0"/>
          </a:p>
          <a:p>
            <a:pPr>
              <a:lnSpc>
                <a:spcPts val="3600"/>
              </a:lnSpc>
            </a:pPr>
            <a:r>
              <a:rPr lang="en-US" dirty="0" smtClean="0"/>
              <a:t>Effects on specific occupations or industries</a:t>
            </a:r>
          </a:p>
          <a:p>
            <a:pPr lvl="1">
              <a:lnSpc>
                <a:spcPts val="3300"/>
              </a:lnSpc>
            </a:pPr>
            <a:r>
              <a:rPr lang="en-US" sz="3000" dirty="0" smtClean="0"/>
              <a:t>Ask about specific activities (i.e. ride-hailing, property rental)</a:t>
            </a:r>
            <a:endParaRPr lang="en-US" sz="3000" dirty="0"/>
          </a:p>
        </p:txBody>
      </p:sp>
    </p:spTree>
    <p:extLst>
      <p:ext uri="{BB962C8B-B14F-4D97-AF65-F5344CB8AC3E}">
        <p14:creationId xmlns:p14="http://schemas.microsoft.com/office/powerpoint/2010/main" val="3354625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sz="4400" b="1" dirty="0" smtClean="0"/>
              <a:t>How Measurements </a:t>
            </a:r>
          </a:p>
          <a:p>
            <a:pPr marL="0" indent="0" algn="ctr">
              <a:buNone/>
            </a:pPr>
            <a:r>
              <a:rPr lang="en-US" sz="4400" b="1" dirty="0" smtClean="0"/>
              <a:t>Have Been Made </a:t>
            </a:r>
            <a:endParaRPr lang="en-US" sz="4400" b="1" dirty="0"/>
          </a:p>
        </p:txBody>
      </p:sp>
    </p:spTree>
    <p:extLst>
      <p:ext uri="{BB962C8B-B14F-4D97-AF65-F5344CB8AC3E}">
        <p14:creationId xmlns:p14="http://schemas.microsoft.com/office/powerpoint/2010/main" val="916319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658"/>
            <a:ext cx="8229600" cy="769256"/>
          </a:xfrm>
        </p:spPr>
        <p:txBody>
          <a:bodyPr/>
          <a:lstStyle/>
          <a:p>
            <a:r>
              <a:rPr lang="en-US" dirty="0" smtClean="0"/>
              <a:t>Included in Review</a:t>
            </a:r>
            <a:endParaRPr lang="en-US" dirty="0"/>
          </a:p>
        </p:txBody>
      </p:sp>
      <p:sp>
        <p:nvSpPr>
          <p:cNvPr id="3" name="Content Placeholder 2"/>
          <p:cNvSpPr>
            <a:spLocks noGrp="1"/>
          </p:cNvSpPr>
          <p:nvPr>
            <p:ph idx="1"/>
          </p:nvPr>
        </p:nvSpPr>
        <p:spPr>
          <a:xfrm>
            <a:off x="457200" y="812800"/>
            <a:ext cx="8229600" cy="4902201"/>
          </a:xfrm>
        </p:spPr>
        <p:txBody>
          <a:bodyPr/>
          <a:lstStyle/>
          <a:p>
            <a:r>
              <a:rPr lang="en-US" sz="3800" dirty="0" smtClean="0"/>
              <a:t>Early “modeled” estimates </a:t>
            </a:r>
          </a:p>
          <a:p>
            <a:r>
              <a:rPr lang="en-US" sz="3800" dirty="0" smtClean="0"/>
              <a:t>Private company data</a:t>
            </a:r>
          </a:p>
          <a:p>
            <a:r>
              <a:rPr lang="en-US" sz="3800" dirty="0" smtClean="0"/>
              <a:t>Government administrative data </a:t>
            </a:r>
          </a:p>
          <a:p>
            <a:r>
              <a:rPr lang="en-US" sz="3800" dirty="0" smtClean="0"/>
              <a:t>Household survey data covering</a:t>
            </a:r>
          </a:p>
          <a:p>
            <a:pPr lvl="1">
              <a:lnSpc>
                <a:spcPts val="2900"/>
              </a:lnSpc>
            </a:pPr>
            <a:r>
              <a:rPr lang="en-US" sz="3000" dirty="0"/>
              <a:t>Private sector, academic, government sponsored, and national statistical offices surveys</a:t>
            </a:r>
          </a:p>
          <a:p>
            <a:pPr lvl="1"/>
            <a:r>
              <a:rPr lang="en-US" sz="3000" dirty="0" smtClean="0"/>
              <a:t>24 </a:t>
            </a:r>
            <a:r>
              <a:rPr lang="en-US" sz="3000" dirty="0"/>
              <a:t>Surveys </a:t>
            </a:r>
          </a:p>
          <a:p>
            <a:pPr>
              <a:lnSpc>
                <a:spcPts val="3600"/>
              </a:lnSpc>
            </a:pPr>
            <a:r>
              <a:rPr lang="en-US" sz="3800" dirty="0" smtClean="0"/>
              <a:t>All approaches have some drawbacks</a:t>
            </a:r>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6139086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Early “Modeled” Estimates</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Combine data from various sources to obtain indirect measure</a:t>
            </a:r>
          </a:p>
          <a:p>
            <a:pPr lvl="1"/>
            <a:r>
              <a:rPr lang="en-US" sz="3400" dirty="0"/>
              <a:t>Estimate for a small subgroup  </a:t>
            </a:r>
          </a:p>
          <a:p>
            <a:pPr lvl="1"/>
            <a:r>
              <a:rPr lang="en-US" sz="3400" dirty="0"/>
              <a:t>Web-scrape data for “all” groups (subgroup and others)</a:t>
            </a:r>
          </a:p>
          <a:p>
            <a:pPr lvl="1"/>
            <a:r>
              <a:rPr lang="en-US" sz="3400" dirty="0"/>
              <a:t>Scale estimate for subgroup using </a:t>
            </a:r>
            <a:r>
              <a:rPr lang="en-US" sz="3400" dirty="0" smtClean="0"/>
              <a:t>Web-scraped data</a:t>
            </a:r>
            <a:endParaRPr lang="en-US" sz="3800" dirty="0" smtClean="0"/>
          </a:p>
          <a:p>
            <a:pPr lvl="1"/>
            <a:endParaRPr lang="en-US" sz="34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575656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Early “Modeled” Estimates (cont.)</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30515"/>
                <a:ext cx="8229600" cy="4684486"/>
              </a:xfrm>
            </p:spPr>
            <p:txBody>
              <a:bodyPr/>
              <a:lstStyle/>
              <a:p>
                <a:pPr>
                  <a:lnSpc>
                    <a:spcPts val="3000"/>
                  </a:lnSpc>
                </a:pPr>
                <a:r>
                  <a:rPr lang="en-US" sz="3500" dirty="0" smtClean="0"/>
                  <a:t>For example Harris and Krueger (US),</a:t>
                </a:r>
              </a:p>
              <a:p>
                <a:pPr marL="0" indent="0">
                  <a:lnSpc>
                    <a:spcPts val="3000"/>
                  </a:lnSpc>
                  <a:buNone/>
                </a:pPr>
                <a:r>
                  <a:rPr lang="en-US" sz="3500" dirty="0"/>
                  <a:t> </a:t>
                </a:r>
                <a:r>
                  <a:rPr lang="en-US" sz="3500" dirty="0" smtClean="0"/>
                  <a:t>    De Groen and Maselli (EU)</a:t>
                </a:r>
              </a:p>
              <a:p>
                <a:pPr marL="0" indent="0">
                  <a:lnSpc>
                    <a:spcPts val="2000"/>
                  </a:lnSpc>
                  <a:buNone/>
                </a:pPr>
                <a:endParaRPr lang="en-US" sz="3500" dirty="0" smtClean="0"/>
              </a:p>
              <a:p>
                <a:pPr lvl="1"/>
                <a:r>
                  <a:rPr lang="en-US" sz="3000" dirty="0" smtClean="0"/>
                  <a:t>Estimate of the number of Uber drivers</a:t>
                </a:r>
              </a:p>
              <a:p>
                <a:pPr lvl="1"/>
                <a:r>
                  <a:rPr lang="en-US" sz="3000" dirty="0" smtClean="0"/>
                  <a:t>Google trend estimates of Google searchers for 26 platforms and Uber</a:t>
                </a:r>
              </a:p>
              <a:p>
                <a:pPr lvl="1"/>
                <a:r>
                  <a:rPr lang="en-US" sz="3000" dirty="0" smtClean="0"/>
                  <a:t>Scale the number of Uber drivers by the ratio of search estimates for 26 platforms to Uber searches </a:t>
                </a:r>
              </a:p>
              <a:p>
                <a:pPr marL="457200" lvl="1" indent="0">
                  <a:buNone/>
                </a:pPr>
                <a14:m>
                  <m:oMath xmlns:m="http://schemas.openxmlformats.org/officeDocument/2006/math">
                    <m:r>
                      <a:rPr lang="en-US" sz="2500" b="0" i="1" smtClean="0">
                        <a:latin typeface="Cambria Math" panose="02040503050406030204" pitchFamily="18" charset="0"/>
                      </a:rPr>
                      <m:t>#</m:t>
                    </m:r>
                    <m:r>
                      <a:rPr lang="en-US" sz="2500" b="0" i="1" smtClean="0">
                        <a:latin typeface="Cambria Math" panose="02040503050406030204" pitchFamily="18" charset="0"/>
                      </a:rPr>
                      <m:t>𝑃𝑊</m:t>
                    </m:r>
                    <m:r>
                      <a:rPr lang="en-US" sz="2500" b="0" i="1" smtClean="0">
                        <a:latin typeface="Cambria Math" panose="02040503050406030204" pitchFamily="18" charset="0"/>
                      </a:rPr>
                      <m:t>=</m:t>
                    </m:r>
                    <m:f>
                      <m:fPr>
                        <m:ctrlPr>
                          <a:rPr lang="en-US" sz="2500" b="0" i="1" smtClean="0">
                            <a:latin typeface="Cambria Math" panose="02040503050406030204" pitchFamily="18" charset="0"/>
                          </a:rPr>
                        </m:ctrlPr>
                      </m:fPr>
                      <m:num>
                        <m:r>
                          <a:rPr lang="en-US" sz="2500" b="0" i="1" smtClean="0">
                            <a:latin typeface="Cambria Math" panose="02040503050406030204" pitchFamily="18" charset="0"/>
                          </a:rPr>
                          <m:t>𝐺𝑜𝑜𝑔𝑙𝑒</m:t>
                        </m:r>
                        <m:r>
                          <a:rPr lang="en-US" sz="2500" b="0" i="1" smtClean="0">
                            <a:latin typeface="Cambria Math" panose="02040503050406030204" pitchFamily="18" charset="0"/>
                          </a:rPr>
                          <m:t> </m:t>
                        </m:r>
                        <m:r>
                          <a:rPr lang="en-US" sz="2500" b="0" i="1" smtClean="0">
                            <a:latin typeface="Cambria Math" panose="02040503050406030204" pitchFamily="18" charset="0"/>
                          </a:rPr>
                          <m:t>𝑠𝑒𝑎𝑟𝑐h𝑒𝑠</m:t>
                        </m:r>
                        <m:r>
                          <a:rPr lang="en-US" sz="2500" b="0" i="1" smtClean="0">
                            <a:latin typeface="Cambria Math" panose="02040503050406030204" pitchFamily="18" charset="0"/>
                          </a:rPr>
                          <m:t> </m:t>
                        </m:r>
                        <m:r>
                          <a:rPr lang="en-US" sz="2500" b="0" i="1" smtClean="0">
                            <a:latin typeface="Cambria Math" panose="02040503050406030204" pitchFamily="18" charset="0"/>
                          </a:rPr>
                          <m:t>𝑓𝑜𝑟</m:t>
                        </m:r>
                        <m:r>
                          <a:rPr lang="en-US" sz="2500" b="0" i="1" smtClean="0">
                            <a:latin typeface="Cambria Math" panose="02040503050406030204" pitchFamily="18" charset="0"/>
                          </a:rPr>
                          <m:t> 26 </m:t>
                        </m:r>
                        <m:r>
                          <a:rPr lang="en-US" sz="2500" b="0" i="1" smtClean="0">
                            <a:latin typeface="Cambria Math" panose="02040503050406030204" pitchFamily="18" charset="0"/>
                          </a:rPr>
                          <m:t>𝑝𝑙𝑎𝑡𝑓𝑜𝑟𝑚</m:t>
                        </m:r>
                      </m:num>
                      <m:den>
                        <m:r>
                          <a:rPr lang="en-US" sz="2500" b="0" i="1" smtClean="0">
                            <a:latin typeface="Cambria Math" panose="02040503050406030204" pitchFamily="18" charset="0"/>
                          </a:rPr>
                          <m:t>𝐺𝑜𝑜𝑔𝑙𝑒</m:t>
                        </m:r>
                        <m:r>
                          <a:rPr lang="en-US" sz="2500" b="0" i="1" smtClean="0">
                            <a:latin typeface="Cambria Math" panose="02040503050406030204" pitchFamily="18" charset="0"/>
                          </a:rPr>
                          <m:t> </m:t>
                        </m:r>
                        <m:r>
                          <a:rPr lang="en-US" sz="2500" b="0" i="1" smtClean="0">
                            <a:latin typeface="Cambria Math" panose="02040503050406030204" pitchFamily="18" charset="0"/>
                          </a:rPr>
                          <m:t>𝑠𝑒𝑎𝑟𝑐h𝑒𝑠</m:t>
                        </m:r>
                        <m:r>
                          <a:rPr lang="en-US" sz="2500" b="0" i="1" smtClean="0">
                            <a:latin typeface="Cambria Math" panose="02040503050406030204" pitchFamily="18" charset="0"/>
                          </a:rPr>
                          <m:t> </m:t>
                        </m:r>
                        <m:r>
                          <a:rPr lang="en-US" sz="2500" b="0" i="1" smtClean="0">
                            <a:latin typeface="Cambria Math" panose="02040503050406030204" pitchFamily="18" charset="0"/>
                          </a:rPr>
                          <m:t>𝑓𝑜𝑟</m:t>
                        </m:r>
                        <m:r>
                          <a:rPr lang="en-US" sz="2500" b="0" i="1" smtClean="0">
                            <a:latin typeface="Cambria Math" panose="02040503050406030204" pitchFamily="18" charset="0"/>
                          </a:rPr>
                          <m:t> </m:t>
                        </m:r>
                        <m:r>
                          <a:rPr lang="en-US" sz="2500" b="0" i="1" smtClean="0">
                            <a:latin typeface="Cambria Math" panose="02040503050406030204" pitchFamily="18" charset="0"/>
                          </a:rPr>
                          <m:t>𝑈𝑏𝑒𝑟</m:t>
                        </m:r>
                      </m:den>
                    </m:f>
                  </m:oMath>
                </a14:m>
                <a:r>
                  <a:rPr lang="en-US" sz="3000" dirty="0" smtClean="0"/>
                  <a:t>x </a:t>
                </a:r>
                <a:r>
                  <a:rPr lang="en-US" sz="2500" dirty="0" smtClean="0"/>
                  <a:t>#Uber workers</a:t>
                </a:r>
              </a:p>
              <a:p>
                <a:pPr lvl="1"/>
                <a:endParaRPr lang="en-US" sz="34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30515"/>
                <a:ext cx="8229600" cy="4684486"/>
              </a:xfrm>
              <a:blipFill rotWithShape="0">
                <a:blip r:embed="rId3"/>
                <a:stretch>
                  <a:fillRect l="-1259" t="-4681" b="-9623"/>
                </a:stretch>
              </a:blipFill>
            </p:spPr>
            <p:txBody>
              <a:bodyPr/>
              <a:lstStyle/>
              <a:p>
                <a:r>
                  <a:rPr lang="en-US">
                    <a:noFill/>
                  </a:rPr>
                  <a:t> </a:t>
                </a:r>
              </a:p>
            </p:txBody>
          </p:sp>
        </mc:Fallback>
      </mc:AlternateContent>
    </p:spTree>
    <p:extLst>
      <p:ext uri="{BB962C8B-B14F-4D97-AF65-F5344CB8AC3E}">
        <p14:creationId xmlns:p14="http://schemas.microsoft.com/office/powerpoint/2010/main" val="1714075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Early “Modeled” Estimates (cont.)</a:t>
            </a:r>
            <a:endParaRPr lang="en-US" sz="4000" dirty="0"/>
          </a:p>
        </p:txBody>
      </p:sp>
      <p:sp>
        <p:nvSpPr>
          <p:cNvPr id="3" name="Content Placeholder 2"/>
          <p:cNvSpPr>
            <a:spLocks noGrp="1"/>
          </p:cNvSpPr>
          <p:nvPr>
            <p:ph idx="1"/>
          </p:nvPr>
        </p:nvSpPr>
        <p:spPr>
          <a:xfrm>
            <a:off x="457200" y="1634836"/>
            <a:ext cx="8229600" cy="4080164"/>
          </a:xfrm>
        </p:spPr>
        <p:txBody>
          <a:bodyPr/>
          <a:lstStyle/>
          <a:p>
            <a:r>
              <a:rPr lang="en-US" sz="3800" dirty="0" smtClean="0"/>
              <a:t>Involve strong assumptions </a:t>
            </a:r>
          </a:p>
          <a:p>
            <a:endParaRPr lang="en-US" sz="3800" dirty="0" smtClean="0"/>
          </a:p>
          <a:p>
            <a:r>
              <a:rPr lang="en-US" sz="3800" dirty="0" smtClean="0"/>
              <a:t>Largely superseded by direct estimates </a:t>
            </a:r>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095849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Private Company Data </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Bank account data </a:t>
            </a:r>
          </a:p>
          <a:p>
            <a:pPr lvl="1"/>
            <a:r>
              <a:rPr lang="en-US" sz="3400" dirty="0" smtClean="0"/>
              <a:t>For example JP Morgan Chase study</a:t>
            </a:r>
          </a:p>
          <a:p>
            <a:pPr lvl="2"/>
            <a:r>
              <a:rPr lang="en-US" sz="3000" dirty="0" smtClean="0"/>
              <a:t>Sample of 39 million U.S. Chase checking accounts </a:t>
            </a:r>
          </a:p>
          <a:p>
            <a:pPr lvl="2"/>
            <a:r>
              <a:rPr lang="en-US" sz="3000" dirty="0" smtClean="0"/>
              <a:t>Track payments through 128 platforms (number in 2018, </a:t>
            </a:r>
            <a:r>
              <a:rPr lang="en-US" sz="3000" dirty="0" smtClean="0"/>
              <a:t>fewer in earlier </a:t>
            </a:r>
            <a:r>
              <a:rPr lang="en-US" sz="3000" dirty="0" smtClean="0"/>
              <a:t>years)</a:t>
            </a:r>
          </a:p>
          <a:p>
            <a:pPr lvl="2"/>
            <a:r>
              <a:rPr lang="en-US" sz="3000" dirty="0" smtClean="0"/>
              <a:t>Estimate how many families participated in online platform economy </a:t>
            </a:r>
          </a:p>
          <a:p>
            <a:pPr lvl="2"/>
            <a:r>
              <a:rPr lang="en-US" sz="3000" dirty="0" smtClean="0"/>
              <a:t>Have estimates </a:t>
            </a:r>
            <a:r>
              <a:rPr lang="en-US" sz="3000" dirty="0" smtClean="0"/>
              <a:t>for current month, </a:t>
            </a:r>
            <a:r>
              <a:rPr lang="en-US" sz="3000" dirty="0" smtClean="0"/>
              <a:t>               1</a:t>
            </a:r>
            <a:r>
              <a:rPr lang="en-US" sz="3000" baseline="30000" dirty="0" smtClean="0"/>
              <a:t>st</a:t>
            </a:r>
            <a:r>
              <a:rPr lang="en-US" sz="3000" dirty="0" smtClean="0"/>
              <a:t> </a:t>
            </a:r>
            <a:r>
              <a:rPr lang="en-US" sz="3000" dirty="0" smtClean="0"/>
              <a:t>quarter, and in prior year </a:t>
            </a:r>
            <a:endParaRPr lang="en-US" sz="3000" dirty="0"/>
          </a:p>
          <a:p>
            <a:pPr marL="457200" lvl="1" indent="0">
              <a:buNone/>
            </a:pPr>
            <a:endParaRPr lang="en-US" sz="34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920456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18"/>
            <a:ext cx="8229600" cy="945121"/>
          </a:xfrm>
        </p:spPr>
        <p:txBody>
          <a:bodyPr/>
          <a:lstStyle/>
          <a:p>
            <a:r>
              <a:rPr lang="en-US" sz="4000" dirty="0" smtClean="0"/>
              <a:t>What Included  in Review</a:t>
            </a:r>
            <a:endParaRPr lang="en-US" sz="4000" dirty="0"/>
          </a:p>
        </p:txBody>
      </p:sp>
      <p:sp>
        <p:nvSpPr>
          <p:cNvPr id="3" name="Content Placeholder 2"/>
          <p:cNvSpPr>
            <a:spLocks noGrp="1"/>
          </p:cNvSpPr>
          <p:nvPr>
            <p:ph idx="1"/>
          </p:nvPr>
        </p:nvSpPr>
        <p:spPr>
          <a:xfrm>
            <a:off x="457200" y="831273"/>
            <a:ext cx="8229600" cy="4883728"/>
          </a:xfrm>
        </p:spPr>
        <p:txBody>
          <a:bodyPr/>
          <a:lstStyle/>
          <a:p>
            <a:r>
              <a:rPr lang="en-US" dirty="0" smtClean="0"/>
              <a:t>Electronically </a:t>
            </a:r>
            <a:r>
              <a:rPr lang="en-US" dirty="0" smtClean="0"/>
              <a:t>Mediated Employment/Platform </a:t>
            </a:r>
            <a:r>
              <a:rPr lang="en-US" dirty="0" smtClean="0"/>
              <a:t>Work/Digital Platform Work </a:t>
            </a:r>
          </a:p>
          <a:p>
            <a:pPr lvl="1"/>
            <a:r>
              <a:rPr lang="en-US" sz="3200" dirty="0" smtClean="0"/>
              <a:t>Will be using terms interchangeably  </a:t>
            </a:r>
          </a:p>
          <a:p>
            <a:r>
              <a:rPr lang="en-US" dirty="0" smtClean="0"/>
              <a:t>Excluding sharing economy, collaborative platform work </a:t>
            </a:r>
          </a:p>
          <a:p>
            <a:pPr lvl="1"/>
            <a:r>
              <a:rPr lang="en-US" sz="3200" dirty="0"/>
              <a:t>Where there is no remuneration for work or lending of an asset</a:t>
            </a:r>
          </a:p>
          <a:p>
            <a:pPr lvl="2"/>
            <a:r>
              <a:rPr lang="en-US" sz="2900" dirty="0"/>
              <a:t>i.e. Couchsurfing, </a:t>
            </a:r>
            <a:r>
              <a:rPr lang="en-US" sz="2900" dirty="0" smtClean="0"/>
              <a:t>Zipcar, 1000Tools, Freecycle</a:t>
            </a:r>
            <a:endParaRPr lang="en-US" sz="2900" dirty="0"/>
          </a:p>
          <a:p>
            <a:r>
              <a:rPr lang="en-US" dirty="0" smtClean="0"/>
              <a:t>Discussing from the worker’s perspective not business’s </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419825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1"/>
          </a:xfrm>
        </p:spPr>
        <p:txBody>
          <a:bodyPr/>
          <a:lstStyle/>
          <a:p>
            <a:r>
              <a:rPr lang="en-US" sz="3800" dirty="0" smtClean="0"/>
              <a:t>Private Company Data (continued)</a:t>
            </a:r>
            <a:endParaRPr lang="en-US" sz="3800" dirty="0"/>
          </a:p>
        </p:txBody>
      </p:sp>
      <p:sp>
        <p:nvSpPr>
          <p:cNvPr id="3" name="Content Placeholder 2"/>
          <p:cNvSpPr>
            <a:spLocks noGrp="1"/>
          </p:cNvSpPr>
          <p:nvPr>
            <p:ph idx="1"/>
          </p:nvPr>
        </p:nvSpPr>
        <p:spPr>
          <a:xfrm>
            <a:off x="457200" y="537029"/>
            <a:ext cx="8229600" cy="5177972"/>
          </a:xfrm>
        </p:spPr>
        <p:txBody>
          <a:bodyPr/>
          <a:lstStyle/>
          <a:p>
            <a:pPr>
              <a:lnSpc>
                <a:spcPts val="3300"/>
              </a:lnSpc>
            </a:pPr>
            <a:r>
              <a:rPr lang="en-US" sz="3000" dirty="0" smtClean="0"/>
              <a:t>Cannot identify payments through 3</a:t>
            </a:r>
            <a:r>
              <a:rPr lang="en-US" sz="3000" baseline="30000" dirty="0" smtClean="0"/>
              <a:t>rd</a:t>
            </a:r>
            <a:r>
              <a:rPr lang="en-US" sz="3000" dirty="0" smtClean="0"/>
              <a:t> parties such as PayPal </a:t>
            </a:r>
          </a:p>
          <a:p>
            <a:pPr>
              <a:lnSpc>
                <a:spcPts val="3300"/>
              </a:lnSpc>
            </a:pPr>
            <a:r>
              <a:rPr lang="en-US" sz="3000" dirty="0" smtClean="0"/>
              <a:t>Can be influenced by changes in payment process (i.e. switches to debit cards) </a:t>
            </a:r>
          </a:p>
          <a:p>
            <a:pPr>
              <a:lnSpc>
                <a:spcPts val="3300"/>
              </a:lnSpc>
            </a:pPr>
            <a:r>
              <a:rPr lang="en-US" sz="3000" dirty="0" smtClean="0"/>
              <a:t>Not universal coverage, particularly not geographically </a:t>
            </a:r>
          </a:p>
          <a:p>
            <a:pPr lvl="1">
              <a:lnSpc>
                <a:spcPts val="2800"/>
              </a:lnSpc>
            </a:pPr>
            <a:r>
              <a:rPr lang="en-US" dirty="0" smtClean="0"/>
              <a:t>Chase does not have a branch in 23 states including VA and DC. Tax data show DC 4</a:t>
            </a:r>
            <a:r>
              <a:rPr lang="en-US" baseline="30000" dirty="0" smtClean="0"/>
              <a:t>th</a:t>
            </a:r>
            <a:r>
              <a:rPr lang="en-US" dirty="0" smtClean="0"/>
              <a:t> highest proportion employed in platform work (2.5% 2016) and VA 7</a:t>
            </a:r>
            <a:r>
              <a:rPr lang="en-US" baseline="30000" dirty="0" smtClean="0"/>
              <a:t>th</a:t>
            </a:r>
            <a:r>
              <a:rPr lang="en-US" dirty="0" smtClean="0"/>
              <a:t> highest by state (1.14%) </a:t>
            </a:r>
          </a:p>
          <a:p>
            <a:r>
              <a:rPr lang="en-US" sz="3000" dirty="0" smtClean="0"/>
              <a:t>Based on specifically identified platforms</a:t>
            </a:r>
          </a:p>
          <a:p>
            <a:r>
              <a:rPr lang="en-US" sz="3000" dirty="0" smtClean="0"/>
              <a:t>Unit of measurement families</a:t>
            </a:r>
          </a:p>
          <a:p>
            <a:r>
              <a:rPr lang="en-US" sz="3000" dirty="0" smtClean="0"/>
              <a:t>Data not available to general researchers</a:t>
            </a:r>
          </a:p>
          <a:p>
            <a:pPr marL="457200" lvl="1" indent="0">
              <a:buNone/>
            </a:pPr>
            <a:endParaRPr lang="en-US" sz="30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864445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82"/>
            <a:ext cx="8229600" cy="1078675"/>
          </a:xfrm>
        </p:spPr>
        <p:txBody>
          <a:bodyPr/>
          <a:lstStyle/>
          <a:p>
            <a:r>
              <a:rPr lang="en-US" sz="4000" dirty="0" smtClean="0"/>
              <a:t>Private Company Data </a:t>
            </a:r>
            <a:endParaRPr lang="en-US" sz="4000" dirty="0"/>
          </a:p>
        </p:txBody>
      </p:sp>
      <p:sp>
        <p:nvSpPr>
          <p:cNvPr id="3" name="Content Placeholder 2"/>
          <p:cNvSpPr>
            <a:spLocks noGrp="1"/>
          </p:cNvSpPr>
          <p:nvPr>
            <p:ph idx="1"/>
          </p:nvPr>
        </p:nvSpPr>
        <p:spPr>
          <a:xfrm>
            <a:off x="457200" y="665018"/>
            <a:ext cx="8229600" cy="5049983"/>
          </a:xfrm>
        </p:spPr>
        <p:txBody>
          <a:bodyPr/>
          <a:lstStyle/>
          <a:p>
            <a:r>
              <a:rPr lang="en-US" sz="3400" dirty="0" smtClean="0"/>
              <a:t>Web-scraping postings for projects/tasks</a:t>
            </a:r>
          </a:p>
          <a:p>
            <a:pPr>
              <a:lnSpc>
                <a:spcPts val="200"/>
              </a:lnSpc>
            </a:pPr>
            <a:endParaRPr lang="en-US" sz="3400" dirty="0" smtClean="0"/>
          </a:p>
          <a:p>
            <a:pPr lvl="1">
              <a:lnSpc>
                <a:spcPts val="3200"/>
              </a:lnSpc>
            </a:pPr>
            <a:r>
              <a:rPr lang="en-US" sz="3300" dirty="0" smtClean="0"/>
              <a:t>For example Online Labour Index (constructed by Oxford Internet Institute)</a:t>
            </a:r>
          </a:p>
          <a:p>
            <a:pPr lvl="2">
              <a:lnSpc>
                <a:spcPts val="2600"/>
              </a:lnSpc>
            </a:pPr>
            <a:r>
              <a:rPr lang="en-US" sz="2800" dirty="0" smtClean="0"/>
              <a:t>Track all projects/tasks posted on 5 largest English language labour platforms </a:t>
            </a:r>
          </a:p>
          <a:p>
            <a:pPr lvl="3"/>
            <a:r>
              <a:rPr lang="en-US" sz="2800" dirty="0" smtClean="0"/>
              <a:t>Represents at least 70% of the market traffic </a:t>
            </a:r>
          </a:p>
          <a:p>
            <a:pPr lvl="2">
              <a:lnSpc>
                <a:spcPts val="2600"/>
              </a:lnSpc>
            </a:pPr>
            <a:r>
              <a:rPr lang="en-US" sz="2800" dirty="0" smtClean="0"/>
              <a:t>Measures utilization of labor platforms across countries and occupations</a:t>
            </a:r>
          </a:p>
          <a:p>
            <a:pPr lvl="2">
              <a:lnSpc>
                <a:spcPts val="200"/>
              </a:lnSpc>
            </a:pPr>
            <a:endParaRPr lang="en-US" sz="2800" dirty="0" smtClean="0"/>
          </a:p>
          <a:p>
            <a:pPr lvl="2">
              <a:lnSpc>
                <a:spcPts val="2600"/>
              </a:lnSpc>
            </a:pPr>
            <a:r>
              <a:rPr lang="en-US" sz="2800" dirty="0" smtClean="0"/>
              <a:t>Not an estimate of filled “orders” or measure of workers, but can follow trends</a:t>
            </a:r>
          </a:p>
          <a:p>
            <a:pPr lvl="2">
              <a:lnSpc>
                <a:spcPts val="200"/>
              </a:lnSpc>
            </a:pPr>
            <a:endParaRPr lang="en-US" sz="2800" dirty="0" smtClean="0"/>
          </a:p>
          <a:p>
            <a:pPr lvl="2">
              <a:lnSpc>
                <a:spcPts val="2600"/>
              </a:lnSpc>
            </a:pPr>
            <a:r>
              <a:rPr lang="en-US" sz="2800" dirty="0" smtClean="0"/>
              <a:t>Since 2017 observe work activities on 4 major platforms –still not a measure of proportion of employed </a:t>
            </a:r>
            <a:endParaRPr lang="en-US" sz="2800" dirty="0"/>
          </a:p>
          <a:p>
            <a:pPr marL="457200" lvl="1" indent="0">
              <a:buNone/>
            </a:pPr>
            <a:endParaRPr lang="en-US" sz="34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828157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Government Administrative Data </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Tax filing or tax information forms </a:t>
            </a:r>
          </a:p>
          <a:p>
            <a:pPr lvl="1">
              <a:lnSpc>
                <a:spcPts val="3500"/>
              </a:lnSpc>
            </a:pPr>
            <a:r>
              <a:rPr lang="en-US" sz="3400" dirty="0" smtClean="0"/>
              <a:t>For example analysis of 1099-K forms in the U.S. </a:t>
            </a:r>
            <a:endParaRPr lang="en-US" sz="3000" dirty="0" smtClean="0"/>
          </a:p>
          <a:p>
            <a:pPr lvl="2">
              <a:lnSpc>
                <a:spcPts val="3300"/>
              </a:lnSpc>
            </a:pPr>
            <a:r>
              <a:rPr lang="en-US" sz="3000" dirty="0" smtClean="0"/>
              <a:t>1099-K forms are “information” forms sent to people by companies if a person received payment via a credit card</a:t>
            </a:r>
          </a:p>
          <a:p>
            <a:pPr lvl="3"/>
            <a:r>
              <a:rPr lang="en-US" sz="2600" dirty="0"/>
              <a:t>Informational only, not a tax bill</a:t>
            </a:r>
            <a:endParaRPr lang="en-US" sz="2600" dirty="0" smtClean="0"/>
          </a:p>
          <a:p>
            <a:pPr lvl="2">
              <a:lnSpc>
                <a:spcPts val="3300"/>
              </a:lnSpc>
            </a:pPr>
            <a:r>
              <a:rPr lang="en-US" sz="3000" dirty="0" smtClean="0"/>
              <a:t>Researchers </a:t>
            </a:r>
            <a:r>
              <a:rPr lang="en-US" sz="3000" dirty="0" smtClean="0"/>
              <a:t>screen </a:t>
            </a:r>
            <a:r>
              <a:rPr lang="en-US" sz="3000" dirty="0" smtClean="0"/>
              <a:t>forms based on names of platform companies and “unduplicate” so only count individuals once even if receive multiple forms</a:t>
            </a:r>
            <a:endParaRPr lang="en-US" sz="3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2772808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Government Administrative Data </a:t>
            </a:r>
            <a:endParaRPr lang="en-US" sz="4000" dirty="0"/>
          </a:p>
        </p:txBody>
      </p:sp>
      <p:sp>
        <p:nvSpPr>
          <p:cNvPr id="3" name="Content Placeholder 2"/>
          <p:cNvSpPr>
            <a:spLocks noGrp="1"/>
          </p:cNvSpPr>
          <p:nvPr>
            <p:ph idx="1"/>
          </p:nvPr>
        </p:nvSpPr>
        <p:spPr>
          <a:xfrm>
            <a:off x="457200" y="900545"/>
            <a:ext cx="8229600" cy="4814456"/>
          </a:xfrm>
        </p:spPr>
        <p:txBody>
          <a:bodyPr/>
          <a:lstStyle/>
          <a:p>
            <a:r>
              <a:rPr lang="en-US" sz="3600" dirty="0" smtClean="0"/>
              <a:t>1099-K Analysis/data</a:t>
            </a:r>
          </a:p>
          <a:p>
            <a:pPr lvl="1"/>
            <a:r>
              <a:rPr lang="en-US" dirty="0" smtClean="0"/>
              <a:t>Country specific, not generalizable internationally</a:t>
            </a:r>
          </a:p>
          <a:p>
            <a:pPr lvl="1">
              <a:lnSpc>
                <a:spcPts val="3500"/>
              </a:lnSpc>
            </a:pPr>
            <a:r>
              <a:rPr lang="en-US" sz="3000" dirty="0" smtClean="0"/>
              <a:t>Data not available to researchers in general</a:t>
            </a:r>
          </a:p>
          <a:p>
            <a:pPr lvl="1">
              <a:lnSpc>
                <a:spcPts val="3500"/>
              </a:lnSpc>
            </a:pPr>
            <a:r>
              <a:rPr lang="en-US" sz="3000" dirty="0" smtClean="0"/>
              <a:t>Does not have rich </a:t>
            </a:r>
            <a:r>
              <a:rPr lang="en-US" sz="3000" dirty="0" err="1" smtClean="0"/>
              <a:t>auxillary</a:t>
            </a:r>
            <a:r>
              <a:rPr lang="en-US" sz="3000" dirty="0" smtClean="0"/>
              <a:t> </a:t>
            </a:r>
            <a:r>
              <a:rPr lang="en-US" sz="3000" dirty="0" smtClean="0"/>
              <a:t>data that surveys often have</a:t>
            </a:r>
          </a:p>
          <a:p>
            <a:pPr lvl="1">
              <a:lnSpc>
                <a:spcPts val="3000"/>
              </a:lnSpc>
            </a:pPr>
            <a:r>
              <a:rPr lang="en-US" sz="3000" dirty="0"/>
              <a:t>Restricted to platforms identified by researchers </a:t>
            </a:r>
          </a:p>
          <a:p>
            <a:pPr lvl="2">
              <a:lnSpc>
                <a:spcPts val="3300"/>
              </a:lnSpc>
            </a:pPr>
            <a:r>
              <a:rPr lang="en-US" sz="3000" dirty="0" smtClean="0"/>
              <a:t>Collins, Garin, Jackson, Koustas, Payne </a:t>
            </a:r>
          </a:p>
          <a:p>
            <a:pPr lvl="3">
              <a:lnSpc>
                <a:spcPts val="3300"/>
              </a:lnSpc>
            </a:pPr>
            <a:r>
              <a:rPr lang="en-US" sz="2600" dirty="0" smtClean="0"/>
              <a:t>National </a:t>
            </a:r>
            <a:r>
              <a:rPr lang="en-US" sz="2600" dirty="0"/>
              <a:t>analysis 50 important labor platforms</a:t>
            </a:r>
          </a:p>
          <a:p>
            <a:pPr lvl="2">
              <a:lnSpc>
                <a:spcPts val="3300"/>
              </a:lnSpc>
            </a:pPr>
            <a:r>
              <a:rPr lang="en-US" sz="3200" dirty="0" smtClean="0"/>
              <a:t>Bernhardt</a:t>
            </a:r>
            <a:r>
              <a:rPr lang="en-US" sz="3200" dirty="0"/>
              <a:t>, Prohofsky, Rothstein </a:t>
            </a:r>
          </a:p>
          <a:p>
            <a:pPr lvl="3">
              <a:lnSpc>
                <a:spcPts val="3300"/>
              </a:lnSpc>
            </a:pPr>
            <a:r>
              <a:rPr lang="en-US" sz="2600" dirty="0" smtClean="0"/>
              <a:t>California, 20 platforms</a:t>
            </a:r>
          </a:p>
          <a:p>
            <a:pPr lvl="3"/>
            <a:endParaRPr lang="en-US" sz="3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8560871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674"/>
            <a:ext cx="8229600" cy="931266"/>
          </a:xfrm>
        </p:spPr>
        <p:txBody>
          <a:bodyPr/>
          <a:lstStyle/>
          <a:p>
            <a:r>
              <a:rPr lang="en-US" sz="4000" dirty="0" smtClean="0"/>
              <a:t>Government Administrative Data </a:t>
            </a:r>
            <a:endParaRPr lang="en-US" sz="4000" dirty="0"/>
          </a:p>
        </p:txBody>
      </p:sp>
      <p:sp>
        <p:nvSpPr>
          <p:cNvPr id="3" name="Content Placeholder 2"/>
          <p:cNvSpPr>
            <a:spLocks noGrp="1"/>
          </p:cNvSpPr>
          <p:nvPr>
            <p:ph idx="1"/>
          </p:nvPr>
        </p:nvSpPr>
        <p:spPr>
          <a:xfrm>
            <a:off x="457200" y="870857"/>
            <a:ext cx="8229600" cy="4844144"/>
          </a:xfrm>
        </p:spPr>
        <p:txBody>
          <a:bodyPr/>
          <a:lstStyle/>
          <a:p>
            <a:r>
              <a:rPr lang="en-US" sz="3600" dirty="0" smtClean="0"/>
              <a:t>Tax </a:t>
            </a:r>
            <a:r>
              <a:rPr lang="en-US" sz="3600" dirty="0" smtClean="0"/>
              <a:t>forms</a:t>
            </a:r>
          </a:p>
          <a:p>
            <a:pPr>
              <a:lnSpc>
                <a:spcPts val="1000"/>
              </a:lnSpc>
            </a:pPr>
            <a:endParaRPr lang="en-US" sz="3600" dirty="0" smtClean="0"/>
          </a:p>
          <a:p>
            <a:pPr lvl="1">
              <a:lnSpc>
                <a:spcPts val="3300"/>
              </a:lnSpc>
            </a:pPr>
            <a:r>
              <a:rPr lang="en-US" sz="3000" dirty="0" smtClean="0"/>
              <a:t>Sent for tax collection purposes, not research </a:t>
            </a:r>
            <a:endParaRPr lang="en-US" sz="3000" dirty="0"/>
          </a:p>
          <a:p>
            <a:pPr lvl="1">
              <a:lnSpc>
                <a:spcPts val="1500"/>
              </a:lnSpc>
            </a:pPr>
            <a:endParaRPr lang="en-US" sz="3000" dirty="0" smtClean="0"/>
          </a:p>
          <a:p>
            <a:pPr lvl="1">
              <a:lnSpc>
                <a:spcPts val="3000"/>
              </a:lnSpc>
            </a:pPr>
            <a:r>
              <a:rPr lang="en-US" sz="3000" dirty="0" smtClean="0"/>
              <a:t>Effected by changes in laws and rules </a:t>
            </a:r>
          </a:p>
          <a:p>
            <a:pPr lvl="2">
              <a:lnSpc>
                <a:spcPts val="3000"/>
              </a:lnSpc>
            </a:pPr>
            <a:r>
              <a:rPr lang="en-US" sz="3000" dirty="0" smtClean="0"/>
              <a:t>Platform </a:t>
            </a:r>
            <a:r>
              <a:rPr lang="en-US" sz="3000" dirty="0"/>
              <a:t>companies prior to 2016 were being </a:t>
            </a:r>
            <a:r>
              <a:rPr lang="en-US" sz="3000" dirty="0" smtClean="0"/>
              <a:t>cautious; since, </a:t>
            </a:r>
            <a:r>
              <a:rPr lang="en-US" sz="3000" dirty="0"/>
              <a:t>due to a tax </a:t>
            </a:r>
            <a:r>
              <a:rPr lang="en-US" sz="3000" dirty="0" smtClean="0"/>
              <a:t>ruling, </a:t>
            </a:r>
            <a:r>
              <a:rPr lang="en-US" sz="3000" dirty="0"/>
              <a:t>only sending 1099-K’s </a:t>
            </a:r>
            <a:r>
              <a:rPr lang="en-US" sz="3000" dirty="0" smtClean="0"/>
              <a:t>to </a:t>
            </a:r>
            <a:r>
              <a:rPr lang="en-US" sz="3000" dirty="0"/>
              <a:t>those with $20,000 or 200+ transactions</a:t>
            </a:r>
          </a:p>
          <a:p>
            <a:pPr lvl="2">
              <a:lnSpc>
                <a:spcPts val="3300"/>
              </a:lnSpc>
            </a:pPr>
            <a:r>
              <a:rPr lang="en-US" sz="3000" dirty="0"/>
              <a:t>California may make W-2 workers </a:t>
            </a:r>
          </a:p>
          <a:p>
            <a:pPr lvl="1">
              <a:lnSpc>
                <a:spcPts val="3500"/>
              </a:lnSpc>
            </a:pPr>
            <a:r>
              <a:rPr lang="en-US" sz="3000" dirty="0" smtClean="0"/>
              <a:t>Interpretation of rules can vary by state </a:t>
            </a:r>
          </a:p>
          <a:p>
            <a:pPr lvl="2">
              <a:lnSpc>
                <a:spcPts val="3500"/>
              </a:lnSpc>
            </a:pPr>
            <a:r>
              <a:rPr lang="en-US" sz="2600" dirty="0" smtClean="0"/>
              <a:t>VT, MA,  $1 earned must </a:t>
            </a:r>
            <a:r>
              <a:rPr lang="en-US" sz="2600" dirty="0" smtClean="0"/>
              <a:t>send state 1099</a:t>
            </a:r>
            <a:endParaRPr lang="en-US" sz="2600" dirty="0" smtClean="0"/>
          </a:p>
          <a:p>
            <a:pPr lvl="3"/>
            <a:endParaRPr lang="en-US" sz="3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5483040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674"/>
            <a:ext cx="8229600" cy="931266"/>
          </a:xfrm>
        </p:spPr>
        <p:txBody>
          <a:bodyPr/>
          <a:lstStyle/>
          <a:p>
            <a:r>
              <a:rPr lang="en-US" sz="4000" dirty="0" smtClean="0"/>
              <a:t>Government Administrative Data </a:t>
            </a:r>
            <a:endParaRPr lang="en-US" sz="4000" dirty="0"/>
          </a:p>
        </p:txBody>
      </p:sp>
      <p:sp>
        <p:nvSpPr>
          <p:cNvPr id="3" name="Content Placeholder 2"/>
          <p:cNvSpPr>
            <a:spLocks noGrp="1"/>
          </p:cNvSpPr>
          <p:nvPr>
            <p:ph idx="1"/>
          </p:nvPr>
        </p:nvSpPr>
        <p:spPr>
          <a:xfrm>
            <a:off x="457200" y="720436"/>
            <a:ext cx="8229600" cy="4994565"/>
          </a:xfrm>
        </p:spPr>
        <p:txBody>
          <a:bodyPr/>
          <a:lstStyle/>
          <a:p>
            <a:r>
              <a:rPr lang="en-US" sz="3600" dirty="0" smtClean="0"/>
              <a:t>Tax filings</a:t>
            </a:r>
          </a:p>
          <a:p>
            <a:pPr lvl="1">
              <a:lnSpc>
                <a:spcPts val="3300"/>
              </a:lnSpc>
            </a:pPr>
            <a:r>
              <a:rPr lang="en-US" sz="3000" dirty="0" smtClean="0"/>
              <a:t>Often subject to minimum income thresholds </a:t>
            </a:r>
          </a:p>
          <a:p>
            <a:pPr lvl="2">
              <a:lnSpc>
                <a:spcPts val="3300"/>
              </a:lnSpc>
            </a:pPr>
            <a:r>
              <a:rPr lang="en-US" sz="2600" dirty="0" smtClean="0"/>
              <a:t>Concerns in EU that Value Added threshold not meet by many platform workers </a:t>
            </a:r>
          </a:p>
          <a:p>
            <a:pPr lvl="2">
              <a:lnSpc>
                <a:spcPts val="3300"/>
              </a:lnSpc>
            </a:pPr>
            <a:r>
              <a:rPr lang="en-US" sz="2600" dirty="0" smtClean="0"/>
              <a:t>Sensitive to cyclical variation </a:t>
            </a:r>
          </a:p>
          <a:p>
            <a:pPr lvl="3">
              <a:lnSpc>
                <a:spcPts val="3300"/>
              </a:lnSpc>
            </a:pPr>
            <a:r>
              <a:rPr lang="en-US" sz="2200" dirty="0" smtClean="0"/>
              <a:t>During economic downturns less likely to exceed</a:t>
            </a:r>
          </a:p>
          <a:p>
            <a:pPr lvl="1">
              <a:lnSpc>
                <a:spcPts val="3000"/>
              </a:lnSpc>
            </a:pPr>
            <a:r>
              <a:rPr lang="en-US" sz="3000" dirty="0" smtClean="0"/>
              <a:t>Compliance can be less than complete</a:t>
            </a:r>
          </a:p>
          <a:p>
            <a:pPr lvl="2">
              <a:lnSpc>
                <a:spcPts val="3000"/>
              </a:lnSpc>
            </a:pPr>
            <a:r>
              <a:rPr lang="en-US" sz="2600" dirty="0" smtClean="0"/>
              <a:t>Changes over time and sensitive to economic conditions</a:t>
            </a:r>
          </a:p>
          <a:p>
            <a:pPr lvl="1">
              <a:lnSpc>
                <a:spcPts val="3000"/>
              </a:lnSpc>
            </a:pPr>
            <a:r>
              <a:rPr lang="en-US" sz="3000" dirty="0" smtClean="0"/>
              <a:t>Effected </a:t>
            </a:r>
            <a:r>
              <a:rPr lang="en-US" sz="3000" dirty="0"/>
              <a:t>by changes in laws and rules </a:t>
            </a:r>
            <a:endParaRPr lang="en-US" sz="3000" dirty="0" smtClean="0"/>
          </a:p>
          <a:p>
            <a:pPr lvl="2">
              <a:lnSpc>
                <a:spcPts val="3000"/>
              </a:lnSpc>
            </a:pPr>
            <a:r>
              <a:rPr lang="en-US" sz="2600" dirty="0" smtClean="0"/>
              <a:t>Study found starting to issue 1099-K, increased reporting by effect group more than 20% </a:t>
            </a:r>
            <a:endParaRPr lang="en-US" sz="2600" dirty="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779374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Government Administrative Data </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Registration information </a:t>
            </a:r>
          </a:p>
          <a:p>
            <a:pPr lvl="1"/>
            <a:r>
              <a:rPr lang="en-US" sz="3600" dirty="0"/>
              <a:t>More of a European data source</a:t>
            </a:r>
          </a:p>
          <a:p>
            <a:r>
              <a:rPr lang="en-US" sz="3800" dirty="0" smtClean="0"/>
              <a:t>Can vary across time, countries, and industries </a:t>
            </a:r>
          </a:p>
          <a:p>
            <a:pPr lvl="1"/>
            <a:r>
              <a:rPr lang="en-US" sz="3400" dirty="0" smtClean="0"/>
              <a:t>For example, Denmark trying to install seats in Uber cars to measure ridership</a:t>
            </a:r>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1240354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Household Survey Data </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There </a:t>
            </a:r>
            <a:r>
              <a:rPr lang="en-US" sz="3800" dirty="0" smtClean="0"/>
              <a:t>will always be a role for </a:t>
            </a:r>
            <a:r>
              <a:rPr lang="en-US" sz="3800" dirty="0" smtClean="0"/>
              <a:t>household </a:t>
            </a:r>
            <a:r>
              <a:rPr lang="en-US" sz="3800" dirty="0" smtClean="0"/>
              <a:t>survey data </a:t>
            </a:r>
          </a:p>
          <a:p>
            <a:r>
              <a:rPr lang="en-US" sz="3800" dirty="0" smtClean="0"/>
              <a:t>Challenge </a:t>
            </a:r>
            <a:r>
              <a:rPr lang="en-US" sz="3800" dirty="0" smtClean="0"/>
              <a:t>is conveying to respondents what is meant by a digital platform</a:t>
            </a:r>
          </a:p>
          <a:p>
            <a:r>
              <a:rPr lang="en-US" sz="3800" dirty="0" smtClean="0"/>
              <a:t>Type of sample will influence estimates </a:t>
            </a:r>
          </a:p>
          <a:p>
            <a:pPr lvl="1"/>
            <a:r>
              <a:rPr lang="en-US" sz="3400" dirty="0" smtClean="0"/>
              <a:t>Sample probably more important than mode of data collection embedded in sample, but mode of collection can also influence</a:t>
            </a:r>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3919808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Household Surveys–Common Understanding of </a:t>
            </a:r>
            <a:r>
              <a:rPr lang="en-US" sz="3800" dirty="0" smtClean="0"/>
              <a:t>Platform Work </a:t>
            </a:r>
            <a:endParaRPr lang="en-US" sz="3800" dirty="0"/>
          </a:p>
        </p:txBody>
      </p:sp>
      <p:sp>
        <p:nvSpPr>
          <p:cNvPr id="3" name="Content Placeholder 2"/>
          <p:cNvSpPr>
            <a:spLocks noGrp="1"/>
          </p:cNvSpPr>
          <p:nvPr>
            <p:ph idx="1"/>
          </p:nvPr>
        </p:nvSpPr>
        <p:spPr>
          <a:xfrm>
            <a:off x="457200" y="1523999"/>
            <a:ext cx="8229600" cy="4191001"/>
          </a:xfrm>
        </p:spPr>
        <p:txBody>
          <a:bodyPr/>
          <a:lstStyle/>
          <a:p>
            <a:r>
              <a:rPr lang="en-US" sz="3400" dirty="0" smtClean="0"/>
              <a:t>Surveys have taken 4 broad approaches to conveying what is meant by a digital platform and electronically mediated work </a:t>
            </a:r>
          </a:p>
          <a:p>
            <a:pPr lvl="1"/>
            <a:r>
              <a:rPr lang="en-US" sz="3000" dirty="0" smtClean="0"/>
              <a:t>Use term “digital platform” or other technical terms </a:t>
            </a:r>
          </a:p>
          <a:p>
            <a:pPr lvl="1"/>
            <a:r>
              <a:rPr lang="en-US" sz="3000" dirty="0" smtClean="0"/>
              <a:t>Ask about specific platforms by name</a:t>
            </a:r>
          </a:p>
          <a:p>
            <a:pPr lvl="1"/>
            <a:r>
              <a:rPr lang="en-US" sz="3000" dirty="0" smtClean="0"/>
              <a:t>Ask about specific activities done on platforms </a:t>
            </a:r>
          </a:p>
          <a:p>
            <a:pPr lvl="1"/>
            <a:r>
              <a:rPr lang="en-US" sz="3000" dirty="0" smtClean="0"/>
              <a:t>Describe and ask about attributes of platform work</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7345958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Understanding term </a:t>
            </a:r>
            <a:r>
              <a:rPr lang="en-US" sz="3800" dirty="0" smtClean="0"/>
              <a:t>Platform Work</a:t>
            </a:r>
            <a:r>
              <a:rPr lang="en-US" sz="3800" dirty="0" smtClean="0"/>
              <a:t/>
            </a:r>
            <a:br>
              <a:rPr lang="en-US" sz="3800" dirty="0" smtClean="0"/>
            </a:br>
            <a:r>
              <a:rPr lang="en-US" sz="3800" dirty="0" smtClean="0"/>
              <a:t>Using Term Directly or Technical  Terms</a:t>
            </a:r>
            <a:endParaRPr lang="en-US" sz="3800" dirty="0"/>
          </a:p>
        </p:txBody>
      </p:sp>
      <p:sp>
        <p:nvSpPr>
          <p:cNvPr id="3" name="Content Placeholder 2"/>
          <p:cNvSpPr>
            <a:spLocks noGrp="1"/>
          </p:cNvSpPr>
          <p:nvPr>
            <p:ph idx="1"/>
          </p:nvPr>
        </p:nvSpPr>
        <p:spPr>
          <a:xfrm>
            <a:off x="457200" y="1523999"/>
            <a:ext cx="8229600" cy="4191001"/>
          </a:xfrm>
        </p:spPr>
        <p:txBody>
          <a:bodyPr/>
          <a:lstStyle/>
          <a:p>
            <a:r>
              <a:rPr lang="en-US" sz="3400" dirty="0" smtClean="0"/>
              <a:t>ONS Pilot, Norwegian 1</a:t>
            </a:r>
            <a:r>
              <a:rPr lang="en-US" sz="3400" baseline="30000" dirty="0" smtClean="0"/>
              <a:t>st</a:t>
            </a:r>
            <a:r>
              <a:rPr lang="en-US" sz="3400" dirty="0" smtClean="0"/>
              <a:t> Pilot, Sweden, Eurobarometer, Rand American Life Panel (Katz and Krueger for missed work), Finnish LFS Pilot    </a:t>
            </a:r>
          </a:p>
          <a:p>
            <a:r>
              <a:rPr lang="en-US" sz="3400" dirty="0" smtClean="0"/>
              <a:t>E.g. Sweden</a:t>
            </a:r>
            <a:r>
              <a:rPr lang="en-US" sz="3000" dirty="0" smtClean="0"/>
              <a:t> </a:t>
            </a:r>
          </a:p>
          <a:p>
            <a:pPr marL="400050" lvl="1" indent="0">
              <a:buNone/>
            </a:pPr>
            <a:r>
              <a:rPr lang="en-US" sz="3000" b="1" dirty="0" smtClean="0"/>
              <a:t>Have </a:t>
            </a:r>
            <a:r>
              <a:rPr lang="en-US" sz="3000" b="1" dirty="0"/>
              <a:t>you ever tried during the past year to get an assignment via digital </a:t>
            </a:r>
            <a:r>
              <a:rPr lang="en-US" sz="3000" b="1" dirty="0" smtClean="0"/>
              <a:t>platforms(e.g. </a:t>
            </a:r>
            <a:r>
              <a:rPr lang="en-US" sz="3000" b="1" dirty="0"/>
              <a:t>Uber, Urb-it, Taskrunner, Offerta etc.)?</a:t>
            </a:r>
            <a:endParaRPr lang="en-US" sz="3000" dirty="0"/>
          </a:p>
          <a:p>
            <a:pPr lvl="1"/>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852296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Included in Review</a:t>
            </a:r>
            <a:endParaRPr lang="en-US" dirty="0"/>
          </a:p>
        </p:txBody>
      </p:sp>
      <p:sp>
        <p:nvSpPr>
          <p:cNvPr id="3" name="Content Placeholder 2"/>
          <p:cNvSpPr>
            <a:spLocks noGrp="1"/>
          </p:cNvSpPr>
          <p:nvPr>
            <p:ph idx="1"/>
          </p:nvPr>
        </p:nvSpPr>
        <p:spPr>
          <a:xfrm>
            <a:off x="457200" y="1030515"/>
            <a:ext cx="8229600" cy="4684486"/>
          </a:xfrm>
        </p:spPr>
        <p:txBody>
          <a:bodyPr/>
          <a:lstStyle/>
          <a:p>
            <a:r>
              <a:rPr lang="en-US" sz="3800" dirty="0" smtClean="0"/>
              <a:t>Early “modeled” estimates </a:t>
            </a:r>
          </a:p>
          <a:p>
            <a:r>
              <a:rPr lang="en-US" sz="3800" dirty="0" smtClean="0"/>
              <a:t>Government administrative data </a:t>
            </a:r>
          </a:p>
          <a:p>
            <a:r>
              <a:rPr lang="en-US" sz="3800" dirty="0" smtClean="0"/>
              <a:t> Private company data </a:t>
            </a:r>
          </a:p>
          <a:p>
            <a:r>
              <a:rPr lang="en-US" sz="3800" dirty="0" smtClean="0"/>
              <a:t>Household survey data covering</a:t>
            </a:r>
          </a:p>
          <a:p>
            <a:pPr lvl="1"/>
            <a:r>
              <a:rPr lang="en-US" sz="3600" dirty="0" smtClean="0"/>
              <a:t>Private sector, academic, government sponsored, and national statistical </a:t>
            </a:r>
            <a:r>
              <a:rPr lang="en-US" sz="3600" dirty="0" smtClean="0"/>
              <a:t>offices’ </a:t>
            </a:r>
            <a:r>
              <a:rPr lang="en-US" sz="3600" dirty="0" smtClean="0"/>
              <a:t>surveys</a:t>
            </a:r>
          </a:p>
          <a:p>
            <a:pPr lvl="1"/>
            <a:r>
              <a:rPr lang="en-US" sz="3600" dirty="0" smtClean="0"/>
              <a:t>24 Surveys </a:t>
            </a:r>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8275056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Understanding term </a:t>
            </a:r>
            <a:r>
              <a:rPr lang="en-US" sz="3800" dirty="0" smtClean="0"/>
              <a:t>Platform Work</a:t>
            </a:r>
            <a:r>
              <a:rPr lang="en-US" sz="3800" dirty="0" smtClean="0"/>
              <a:t/>
            </a:r>
            <a:br>
              <a:rPr lang="en-US" sz="3800" dirty="0" smtClean="0"/>
            </a:br>
            <a:r>
              <a:rPr lang="en-US" sz="3800" dirty="0" smtClean="0"/>
              <a:t>Using Term Directly or Technical  Terms</a:t>
            </a:r>
            <a:endParaRPr lang="en-US" sz="3800" dirty="0"/>
          </a:p>
        </p:txBody>
      </p:sp>
      <p:sp>
        <p:nvSpPr>
          <p:cNvPr id="3" name="Content Placeholder 2"/>
          <p:cNvSpPr>
            <a:spLocks noGrp="1"/>
          </p:cNvSpPr>
          <p:nvPr>
            <p:ph idx="1"/>
          </p:nvPr>
        </p:nvSpPr>
        <p:spPr>
          <a:xfrm>
            <a:off x="457200" y="1537853"/>
            <a:ext cx="8229600" cy="4191001"/>
          </a:xfrm>
        </p:spPr>
        <p:txBody>
          <a:bodyPr/>
          <a:lstStyle/>
          <a:p>
            <a:r>
              <a:rPr lang="en-US" sz="3000" dirty="0" smtClean="0"/>
              <a:t>E.g. Eurobarometer </a:t>
            </a:r>
          </a:p>
          <a:p>
            <a:pPr marL="400050" lvl="1" indent="0">
              <a:buNone/>
            </a:pPr>
            <a:r>
              <a:rPr lang="en-US" b="1" dirty="0" smtClean="0"/>
              <a:t>A </a:t>
            </a:r>
            <a:r>
              <a:rPr lang="en-US" b="1" dirty="0"/>
              <a:t>collaborative platform is an internet based tool that enables </a:t>
            </a:r>
            <a:r>
              <a:rPr lang="en-US" b="1" dirty="0" smtClean="0"/>
              <a:t>transactions between </a:t>
            </a:r>
            <a:r>
              <a:rPr lang="en-US" b="1" dirty="0"/>
              <a:t>people providing and using a service. They can be used for a wide </a:t>
            </a:r>
            <a:r>
              <a:rPr lang="en-US" b="1" dirty="0" smtClean="0"/>
              <a:t>range of </a:t>
            </a:r>
            <a:r>
              <a:rPr lang="en-US" b="1" dirty="0"/>
              <a:t>services, from renting accommodation and car sharing to small </a:t>
            </a:r>
            <a:r>
              <a:rPr lang="en-US" b="1" dirty="0" smtClean="0"/>
              <a:t>household </a:t>
            </a:r>
            <a:r>
              <a:rPr lang="en-US" sz="2700" b="1" dirty="0" smtClean="0"/>
              <a:t>jobs.*</a:t>
            </a:r>
            <a:endParaRPr lang="en-US" sz="2700" dirty="0"/>
          </a:p>
          <a:p>
            <a:pPr marL="857250" lvl="2" indent="0">
              <a:buNone/>
            </a:pPr>
            <a:r>
              <a:rPr lang="en-US" sz="2700" b="1" dirty="0" smtClean="0"/>
              <a:t> </a:t>
            </a:r>
            <a:r>
              <a:rPr lang="en-US" sz="2700" b="1" dirty="0"/>
              <a:t>Have you ever provided services on these platforms</a:t>
            </a:r>
            <a:r>
              <a:rPr lang="en-US" sz="2700" b="1" dirty="0" smtClean="0"/>
              <a:t>?</a:t>
            </a:r>
          </a:p>
          <a:p>
            <a:pPr marL="457200" lvl="1" indent="0">
              <a:buNone/>
            </a:pPr>
            <a:r>
              <a:rPr lang="en-US" sz="2600" b="1" dirty="0" smtClean="0"/>
              <a:t>* </a:t>
            </a:r>
            <a:r>
              <a:rPr lang="en-US" sz="2600" dirty="0" smtClean="0"/>
              <a:t>Asked about knowledge and use of first</a:t>
            </a:r>
            <a:endParaRPr lang="en-US" sz="2600" dirty="0"/>
          </a:p>
          <a:p>
            <a:pPr lvl="1"/>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2116127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Understanding Term Platform Work</a:t>
            </a:r>
            <a:br>
              <a:rPr lang="en-US" sz="3800" dirty="0" smtClean="0"/>
            </a:br>
            <a:r>
              <a:rPr lang="en-US" sz="3800" dirty="0" smtClean="0"/>
              <a:t>Using Term Directly or Technical  Terms</a:t>
            </a:r>
            <a:endParaRPr lang="en-US" sz="3800" dirty="0"/>
          </a:p>
        </p:txBody>
      </p:sp>
      <p:sp>
        <p:nvSpPr>
          <p:cNvPr id="3" name="Content Placeholder 2"/>
          <p:cNvSpPr>
            <a:spLocks noGrp="1"/>
          </p:cNvSpPr>
          <p:nvPr>
            <p:ph idx="1"/>
          </p:nvPr>
        </p:nvSpPr>
        <p:spPr>
          <a:xfrm>
            <a:off x="457200" y="1537853"/>
            <a:ext cx="8229600" cy="4191001"/>
          </a:xfrm>
        </p:spPr>
        <p:txBody>
          <a:bodyPr/>
          <a:lstStyle/>
          <a:p>
            <a:r>
              <a:rPr lang="en-US" sz="3000" dirty="0" smtClean="0"/>
              <a:t>E.g. ONS Pilot</a:t>
            </a:r>
          </a:p>
          <a:p>
            <a:pPr marL="400050" lvl="1" indent="0">
              <a:buNone/>
            </a:pPr>
            <a:r>
              <a:rPr lang="en-US" b="1" dirty="0"/>
              <a:t>In the last 12 months have you used a digital platform to find work on a short term, payment by task basis?</a:t>
            </a:r>
          </a:p>
          <a:p>
            <a:r>
              <a:rPr lang="en-US" sz="3000" dirty="0" smtClean="0"/>
              <a:t>E.g. Rand ALP (Katz and Kruger) for missed work</a:t>
            </a:r>
          </a:p>
          <a:p>
            <a:pPr marL="400050" lvl="1" indent="0">
              <a:buNone/>
            </a:pPr>
            <a:r>
              <a:rPr lang="en-US" b="1" dirty="0"/>
              <a:t>Did you work on any gigs, HITs or other small paid jobs last week that you did not include in any of your answers so far? </a:t>
            </a:r>
          </a:p>
          <a:p>
            <a:pPr marL="400050" lvl="1" indent="0">
              <a:buNone/>
            </a:pPr>
            <a:r>
              <a:rPr lang="en-US" sz="3000" dirty="0"/>
              <a:t>	- HITs is the platform work </a:t>
            </a:r>
          </a:p>
        </p:txBody>
      </p:sp>
    </p:spTree>
    <p:extLst>
      <p:ext uri="{BB962C8B-B14F-4D97-AF65-F5344CB8AC3E}">
        <p14:creationId xmlns:p14="http://schemas.microsoft.com/office/powerpoint/2010/main" val="1046435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Understanding Term Platform Work</a:t>
            </a:r>
            <a:br>
              <a:rPr lang="en-US" sz="3800" dirty="0" smtClean="0"/>
            </a:br>
            <a:r>
              <a:rPr lang="en-US" sz="3800" dirty="0" smtClean="0"/>
              <a:t>Using Term Directly or Technical  Terms</a:t>
            </a:r>
            <a:endParaRPr lang="en-US" sz="3800" dirty="0"/>
          </a:p>
        </p:txBody>
      </p:sp>
      <p:sp>
        <p:nvSpPr>
          <p:cNvPr id="3" name="Content Placeholder 2"/>
          <p:cNvSpPr>
            <a:spLocks noGrp="1"/>
          </p:cNvSpPr>
          <p:nvPr>
            <p:ph idx="1"/>
          </p:nvPr>
        </p:nvSpPr>
        <p:spPr>
          <a:xfrm>
            <a:off x="457200" y="1537853"/>
            <a:ext cx="8229600" cy="4191001"/>
          </a:xfrm>
        </p:spPr>
        <p:txBody>
          <a:bodyPr/>
          <a:lstStyle/>
          <a:p>
            <a:r>
              <a:rPr lang="en-US" sz="3000" dirty="0" smtClean="0"/>
              <a:t>E.g. Finnish LFS Pilot </a:t>
            </a:r>
          </a:p>
          <a:p>
            <a:pPr marL="400050" lvl="1" indent="0">
              <a:buNone/>
            </a:pPr>
            <a:r>
              <a:rPr lang="en-US" b="1" dirty="0" smtClean="0"/>
              <a:t>Products </a:t>
            </a:r>
            <a:r>
              <a:rPr lang="en-US" b="1" dirty="0"/>
              <a:t>and services are traded through digital platforms on the Internet that include, for example, Airbnb, UpWork and Uber. Do you use these types of digital platforms to get work assignments or income? </a:t>
            </a:r>
            <a:endParaRPr lang="en-US" sz="3800" b="1" dirty="0"/>
          </a:p>
        </p:txBody>
      </p:sp>
    </p:spTree>
    <p:extLst>
      <p:ext uri="{BB962C8B-B14F-4D97-AF65-F5344CB8AC3E}">
        <p14:creationId xmlns:p14="http://schemas.microsoft.com/office/powerpoint/2010/main" val="28344120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144"/>
            <a:ext cx="8229600" cy="1007796"/>
          </a:xfrm>
        </p:spPr>
        <p:txBody>
          <a:bodyPr/>
          <a:lstStyle/>
          <a:p>
            <a:pPr>
              <a:lnSpc>
                <a:spcPts val="4000"/>
              </a:lnSpc>
            </a:pPr>
            <a:r>
              <a:rPr lang="en-US" sz="3800" dirty="0" smtClean="0"/>
              <a:t>Understanding Term Platform Work</a:t>
            </a:r>
            <a:br>
              <a:rPr lang="en-US" sz="3800" dirty="0" smtClean="0"/>
            </a:br>
            <a:r>
              <a:rPr lang="en-US" sz="3800" dirty="0" smtClean="0"/>
              <a:t>Using Term Directly or Technical Terms </a:t>
            </a:r>
            <a:endParaRPr lang="en-US" sz="3800" dirty="0"/>
          </a:p>
        </p:txBody>
      </p:sp>
      <p:sp>
        <p:nvSpPr>
          <p:cNvPr id="3" name="Content Placeholder 2"/>
          <p:cNvSpPr>
            <a:spLocks noGrp="1"/>
          </p:cNvSpPr>
          <p:nvPr>
            <p:ph idx="1"/>
          </p:nvPr>
        </p:nvSpPr>
        <p:spPr>
          <a:xfrm>
            <a:off x="457200" y="1152939"/>
            <a:ext cx="8229600" cy="4575916"/>
          </a:xfrm>
        </p:spPr>
        <p:txBody>
          <a:bodyPr/>
          <a:lstStyle/>
          <a:p>
            <a:pPr>
              <a:lnSpc>
                <a:spcPts val="3000"/>
              </a:lnSpc>
            </a:pPr>
            <a:r>
              <a:rPr lang="en-US" sz="3000" dirty="0" smtClean="0"/>
              <a:t>ONS, Finnish and Norwegian Pilot found the term digital platform was poorly understood </a:t>
            </a:r>
          </a:p>
          <a:p>
            <a:pPr>
              <a:lnSpc>
                <a:spcPts val="100"/>
              </a:lnSpc>
            </a:pPr>
            <a:endParaRPr lang="en-US" sz="3000" dirty="0" smtClean="0"/>
          </a:p>
          <a:p>
            <a:pPr lvl="1">
              <a:lnSpc>
                <a:spcPts val="2700"/>
              </a:lnSpc>
            </a:pPr>
            <a:r>
              <a:rPr lang="en-US" dirty="0" smtClean="0"/>
              <a:t>Picked up people advertising </a:t>
            </a:r>
            <a:r>
              <a:rPr lang="en-US" dirty="0" smtClean="0"/>
              <a:t>online </a:t>
            </a:r>
            <a:r>
              <a:rPr lang="en-US" dirty="0" smtClean="0"/>
              <a:t>or obtaining </a:t>
            </a:r>
            <a:r>
              <a:rPr lang="en-US" dirty="0" smtClean="0"/>
              <a:t>customers, </a:t>
            </a:r>
            <a:r>
              <a:rPr lang="en-US" dirty="0" smtClean="0"/>
              <a:t>those whose work involved a series of tasks (e.g. plumbers),  those searching for work on the Internet/Facebook, online scheduling and Facebook Buy and Sell Groups</a:t>
            </a:r>
          </a:p>
          <a:p>
            <a:pPr lvl="1"/>
            <a:r>
              <a:rPr lang="en-US" dirty="0" smtClean="0"/>
              <a:t>Change or plan to change approach</a:t>
            </a:r>
          </a:p>
          <a:p>
            <a:pPr lvl="1">
              <a:lnSpc>
                <a:spcPts val="2600"/>
              </a:lnSpc>
            </a:pPr>
            <a:r>
              <a:rPr lang="en-US" dirty="0" smtClean="0"/>
              <a:t>Found through interviewer feedback and backing up in questionnaire and other qualitative analysis</a:t>
            </a:r>
          </a:p>
          <a:p>
            <a:pPr lvl="2">
              <a:lnSpc>
                <a:spcPts val="2600"/>
              </a:lnSpc>
            </a:pPr>
            <a:r>
              <a:rPr lang="en-US" dirty="0" smtClean="0"/>
              <a:t>At proportions of earnings question from found error </a:t>
            </a:r>
          </a:p>
          <a:p>
            <a:pPr>
              <a:lnSpc>
                <a:spcPts val="3000"/>
              </a:lnSpc>
            </a:pPr>
            <a:r>
              <a:rPr lang="en-US" sz="3000" dirty="0" smtClean="0"/>
              <a:t>Rand ALP (Katz and Kruger) know of no release of estimates or discussion of question </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2350497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
            <a:ext cx="8229600" cy="1051339"/>
          </a:xfrm>
        </p:spPr>
        <p:txBody>
          <a:bodyPr/>
          <a:lstStyle/>
          <a:p>
            <a:pPr>
              <a:lnSpc>
                <a:spcPts val="3800"/>
              </a:lnSpc>
            </a:pPr>
            <a:r>
              <a:rPr lang="en-US" sz="3800" dirty="0" smtClean="0"/>
              <a:t>Understanding Term Platform Work</a:t>
            </a:r>
            <a:br>
              <a:rPr lang="en-US" sz="3800" dirty="0" smtClean="0"/>
            </a:br>
            <a:r>
              <a:rPr lang="en-US" sz="3800" dirty="0" smtClean="0"/>
              <a:t>Asking About Specific Platforms  </a:t>
            </a:r>
            <a:endParaRPr lang="en-US" sz="3800" dirty="0"/>
          </a:p>
        </p:txBody>
      </p:sp>
      <p:sp>
        <p:nvSpPr>
          <p:cNvPr id="3" name="Content Placeholder 2"/>
          <p:cNvSpPr>
            <a:spLocks noGrp="1"/>
          </p:cNvSpPr>
          <p:nvPr>
            <p:ph idx="1"/>
          </p:nvPr>
        </p:nvSpPr>
        <p:spPr>
          <a:xfrm>
            <a:off x="457200" y="1001486"/>
            <a:ext cx="8229600" cy="4640944"/>
          </a:xfrm>
        </p:spPr>
        <p:txBody>
          <a:bodyPr/>
          <a:lstStyle/>
          <a:p>
            <a:r>
              <a:rPr lang="en-US" sz="3400" dirty="0" smtClean="0"/>
              <a:t>Finnish Labor Force Survey</a:t>
            </a:r>
          </a:p>
          <a:p>
            <a:pPr marL="400050" lvl="1" indent="0">
              <a:lnSpc>
                <a:spcPts val="3000"/>
              </a:lnSpc>
              <a:buNone/>
            </a:pPr>
            <a:r>
              <a:rPr lang="en-US" b="1" dirty="0"/>
              <a:t>Have you during the past 12 months worked or otherwise earned income through the following platforms: </a:t>
            </a:r>
          </a:p>
          <a:p>
            <a:pPr marL="400050" lvl="1" indent="0">
              <a:lnSpc>
                <a:spcPts val="3000"/>
              </a:lnSpc>
              <a:buNone/>
            </a:pPr>
            <a:r>
              <a:rPr lang="en-US" b="1" dirty="0"/>
              <a:t>1. Airbnb, 2.Uber, 3. Tori.fi/Huuto.net, 4. Solved, 5. Some other, 6. None of the above</a:t>
            </a:r>
            <a:r>
              <a:rPr lang="en-US" i="1" dirty="0"/>
              <a:t>.</a:t>
            </a:r>
          </a:p>
          <a:p>
            <a:r>
              <a:rPr lang="en-US" sz="3400" dirty="0" smtClean="0"/>
              <a:t>Follow up question asking about proportion of income earned through platform work</a:t>
            </a:r>
          </a:p>
          <a:p>
            <a:pPr lvl="1">
              <a:lnSpc>
                <a:spcPts val="3500"/>
              </a:lnSpc>
            </a:pPr>
            <a:r>
              <a:rPr lang="en-US" sz="3200" dirty="0"/>
              <a:t>Only included selling on Tori.fi/Huuto.net if more than 25% of income </a:t>
            </a:r>
            <a:endParaRPr lang="en-US" sz="3200" dirty="0" smtClean="0"/>
          </a:p>
          <a:p>
            <a:pPr lvl="2"/>
            <a:r>
              <a:rPr lang="en-US" dirty="0" smtClean="0"/>
              <a:t>Wanted to exclude “selling your child’s used skis” </a:t>
            </a:r>
          </a:p>
          <a:p>
            <a:pPr lvl="2"/>
            <a:endParaRPr lang="en-US" dirty="0"/>
          </a:p>
          <a:p>
            <a:pPr lvl="1"/>
            <a:endParaRPr lang="en-US" sz="3000" dirty="0" smtClean="0"/>
          </a:p>
          <a:p>
            <a:pPr marL="400050" lvl="1" indent="0">
              <a:buNone/>
            </a:pPr>
            <a:r>
              <a:rPr lang="en-US" sz="3400" dirty="0"/>
              <a:t>	</a:t>
            </a:r>
            <a:r>
              <a:rPr lang="en-US" sz="3400" dirty="0" smtClean="0"/>
              <a:t>- </a:t>
            </a:r>
            <a:r>
              <a:rPr lang="en-US" dirty="0" smtClean="0"/>
              <a:t>Only included selling on Tori.fi/Huuto.net if more than 25% of income </a:t>
            </a:r>
            <a:endParaRPr lang="en-US" dirty="0"/>
          </a:p>
          <a:p>
            <a:pPr lvl="1"/>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019747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174172"/>
            <a:ext cx="8229600" cy="978768"/>
          </a:xfrm>
        </p:spPr>
        <p:txBody>
          <a:bodyPr/>
          <a:lstStyle/>
          <a:p>
            <a:r>
              <a:rPr lang="en-US" sz="3600" dirty="0" smtClean="0"/>
              <a:t>Understanding Term Platform Work</a:t>
            </a:r>
            <a:br>
              <a:rPr lang="en-US" sz="3600" dirty="0" smtClean="0"/>
            </a:br>
            <a:r>
              <a:rPr lang="en-US" sz="3600" dirty="0" smtClean="0"/>
              <a:t>Asking About Specific Platforms</a:t>
            </a:r>
            <a:endParaRPr lang="en-US" sz="3600" dirty="0"/>
          </a:p>
        </p:txBody>
      </p:sp>
      <p:sp>
        <p:nvSpPr>
          <p:cNvPr id="3" name="Content Placeholder 2"/>
          <p:cNvSpPr>
            <a:spLocks noGrp="1"/>
          </p:cNvSpPr>
          <p:nvPr>
            <p:ph idx="1"/>
          </p:nvPr>
        </p:nvSpPr>
        <p:spPr>
          <a:xfrm>
            <a:off x="457200" y="1262743"/>
            <a:ext cx="8229600" cy="4452258"/>
          </a:xfrm>
        </p:spPr>
        <p:txBody>
          <a:bodyPr/>
          <a:lstStyle/>
          <a:p>
            <a:r>
              <a:rPr lang="en-US" sz="3000" dirty="0" smtClean="0"/>
              <a:t>Basing  whether someone is counted as a platform worker on the proportion of income </a:t>
            </a:r>
            <a:r>
              <a:rPr lang="en-US" sz="3000" dirty="0" smtClean="0"/>
              <a:t>the value </a:t>
            </a:r>
            <a:r>
              <a:rPr lang="en-US" sz="3000" dirty="0" smtClean="0"/>
              <a:t>of what is sold can skew the results </a:t>
            </a:r>
          </a:p>
          <a:p>
            <a:pPr lvl="1"/>
            <a:r>
              <a:rPr lang="en-US" sz="3000" dirty="0" smtClean="0"/>
              <a:t>Value is not the same as volume </a:t>
            </a:r>
          </a:p>
          <a:p>
            <a:pPr lvl="2"/>
            <a:r>
              <a:rPr lang="en-US" sz="2600" dirty="0" smtClean="0"/>
              <a:t>Selling constituted approximately half of activity </a:t>
            </a:r>
          </a:p>
          <a:p>
            <a:pPr lvl="2">
              <a:lnSpc>
                <a:spcPts val="2400"/>
              </a:lnSpc>
            </a:pPr>
            <a:r>
              <a:rPr lang="en-US" sz="2600" dirty="0" smtClean="0"/>
              <a:t>The selling of cars and houses would be high value and house and car selling sites were frequently mentioned in the “some other category”  </a:t>
            </a:r>
            <a:r>
              <a:rPr lang="en-US" sz="2600" dirty="0" smtClean="0"/>
              <a:t>in the Finnish LFS</a:t>
            </a:r>
            <a:endParaRPr lang="en-US" sz="2600" dirty="0" smtClean="0"/>
          </a:p>
          <a:p>
            <a:pPr lvl="1"/>
            <a:r>
              <a:rPr lang="en-US" sz="3000" dirty="0" smtClean="0"/>
              <a:t>Still some confusion over what was meant</a:t>
            </a:r>
          </a:p>
          <a:p>
            <a:pPr lvl="2"/>
            <a:r>
              <a:rPr lang="en-US" sz="2600" dirty="0" smtClean="0"/>
              <a:t>Investment sites, betting sites and Facebook mentioned  </a:t>
            </a:r>
          </a:p>
          <a:p>
            <a:pPr lvl="2"/>
            <a:endParaRPr lang="en-US" sz="26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1636212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
            <a:ext cx="8229600" cy="1051339"/>
          </a:xfrm>
        </p:spPr>
        <p:txBody>
          <a:bodyPr/>
          <a:lstStyle/>
          <a:p>
            <a:pPr>
              <a:lnSpc>
                <a:spcPts val="3800"/>
              </a:lnSpc>
            </a:pPr>
            <a:r>
              <a:rPr lang="en-US" sz="3800" dirty="0" smtClean="0"/>
              <a:t>Understanding Term Platform Work</a:t>
            </a:r>
            <a:br>
              <a:rPr lang="en-US" sz="3800" dirty="0" smtClean="0"/>
            </a:br>
            <a:r>
              <a:rPr lang="en-US" sz="3800" dirty="0" smtClean="0"/>
              <a:t>Asking About Specific Platforms  </a:t>
            </a:r>
            <a:endParaRPr lang="en-US" sz="3800" dirty="0"/>
          </a:p>
        </p:txBody>
      </p:sp>
      <p:sp>
        <p:nvSpPr>
          <p:cNvPr id="3" name="Content Placeholder 2"/>
          <p:cNvSpPr>
            <a:spLocks noGrp="1"/>
          </p:cNvSpPr>
          <p:nvPr>
            <p:ph idx="1"/>
          </p:nvPr>
        </p:nvSpPr>
        <p:spPr>
          <a:xfrm>
            <a:off x="457200" y="1030514"/>
            <a:ext cx="8229600" cy="4611915"/>
          </a:xfrm>
        </p:spPr>
        <p:txBody>
          <a:bodyPr/>
          <a:lstStyle/>
          <a:p>
            <a:r>
              <a:rPr lang="en-US" dirty="0" smtClean="0"/>
              <a:t>Norway 2</a:t>
            </a:r>
            <a:r>
              <a:rPr lang="en-US" baseline="30000" dirty="0" smtClean="0"/>
              <a:t>nd</a:t>
            </a:r>
            <a:r>
              <a:rPr lang="en-US" dirty="0" smtClean="0"/>
              <a:t> pilot  </a:t>
            </a:r>
          </a:p>
          <a:p>
            <a:pPr marL="0" indent="0">
              <a:buNone/>
            </a:pPr>
            <a:r>
              <a:rPr lang="en-US" sz="2600" b="1" dirty="0"/>
              <a:t>Recently, there has been a lot of attention around companies that use apps and websites to convey work and services. This is usually called the sharing economy. Below are a list of such companies. Have you done any assignments or paid employment through one or more of the following companies in the last 12 months?</a:t>
            </a:r>
          </a:p>
          <a:p>
            <a:pPr marL="0" indent="0">
              <a:lnSpc>
                <a:spcPts val="1100"/>
              </a:lnSpc>
              <a:buNone/>
            </a:pPr>
            <a:endParaRPr lang="en-US" sz="2600" b="1" dirty="0"/>
          </a:p>
          <a:p>
            <a:pPr marL="0" indent="0">
              <a:buNone/>
            </a:pPr>
            <a:r>
              <a:rPr lang="en-US" sz="2600" b="1" dirty="0"/>
              <a:t>1. Uber 2. Foodora  3. weClean 4. Upwork 5. Konsus 6. Haxi</a:t>
            </a:r>
          </a:p>
          <a:p>
            <a:pPr marL="0" indent="0">
              <a:buNone/>
            </a:pPr>
            <a:r>
              <a:rPr lang="en-US" sz="2600" b="1" dirty="0"/>
              <a:t>7. FINN småjobber 8. Other ______ 9. </a:t>
            </a:r>
            <a:r>
              <a:rPr lang="en-US" sz="2600" b="1" dirty="0" smtClean="0"/>
              <a:t>No</a:t>
            </a:r>
          </a:p>
          <a:p>
            <a:pPr marL="0" indent="0">
              <a:lnSpc>
                <a:spcPts val="1000"/>
              </a:lnSpc>
              <a:buNone/>
            </a:pPr>
            <a:endParaRPr lang="en-US" sz="3400" dirty="0" smtClean="0"/>
          </a:p>
          <a:p>
            <a:r>
              <a:rPr lang="en-US" dirty="0" smtClean="0"/>
              <a:t>Captured people using service not providing</a:t>
            </a:r>
          </a:p>
          <a:p>
            <a:pPr marL="0" indent="0">
              <a:buNone/>
            </a:pPr>
            <a:endParaRPr lang="en-US" sz="3400" dirty="0" smtClean="0"/>
          </a:p>
          <a:p>
            <a:pPr marL="457200" lvl="1" indent="0">
              <a:buNone/>
            </a:pPr>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961619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r>
              <a:rPr lang="en-US" sz="3800" dirty="0" smtClean="0"/>
              <a:t>Understanding Term Platform Work</a:t>
            </a:r>
            <a:br>
              <a:rPr lang="en-US" sz="3800" dirty="0" smtClean="0"/>
            </a:br>
            <a:r>
              <a:rPr lang="en-US" sz="3800" dirty="0" smtClean="0"/>
              <a:t>Asking About Specific Platforms</a:t>
            </a:r>
            <a:endParaRPr lang="en-US" sz="3800" dirty="0"/>
          </a:p>
        </p:txBody>
      </p:sp>
      <p:sp>
        <p:nvSpPr>
          <p:cNvPr id="3" name="Content Placeholder 2"/>
          <p:cNvSpPr>
            <a:spLocks noGrp="1"/>
          </p:cNvSpPr>
          <p:nvPr>
            <p:ph idx="1"/>
          </p:nvPr>
        </p:nvSpPr>
        <p:spPr>
          <a:xfrm>
            <a:off x="457200" y="1393371"/>
            <a:ext cx="8229600" cy="4321629"/>
          </a:xfrm>
        </p:spPr>
        <p:txBody>
          <a:bodyPr/>
          <a:lstStyle/>
          <a:p>
            <a:r>
              <a:rPr lang="en-US" sz="3400" dirty="0" smtClean="0"/>
              <a:t>Specific platforms are not present in all countries.  Complicates cross country comparisons if use </a:t>
            </a:r>
            <a:r>
              <a:rPr lang="en-US" sz="3400" dirty="0" smtClean="0"/>
              <a:t>names </a:t>
            </a:r>
          </a:p>
          <a:p>
            <a:r>
              <a:rPr lang="en-US" sz="3400" dirty="0" smtClean="0"/>
              <a:t>Existing </a:t>
            </a:r>
            <a:r>
              <a:rPr lang="en-US" sz="3400" dirty="0" smtClean="0"/>
              <a:t>platforms can go out of business and new ones can arise </a:t>
            </a:r>
          </a:p>
          <a:p>
            <a:pPr lvl="1">
              <a:lnSpc>
                <a:spcPts val="3000"/>
              </a:lnSpc>
            </a:pPr>
            <a:r>
              <a:rPr lang="en-US" sz="3000" dirty="0" smtClean="0"/>
              <a:t>Uber was declared illegal in Scandinavia for part of the time Norway was testing</a:t>
            </a:r>
          </a:p>
          <a:p>
            <a:pPr lvl="1">
              <a:lnSpc>
                <a:spcPts val="3000"/>
              </a:lnSpc>
            </a:pPr>
            <a:r>
              <a:rPr lang="en-US" sz="3000" dirty="0" smtClean="0"/>
              <a:t>Shortly after completing found if were redoing </a:t>
            </a:r>
            <a:r>
              <a:rPr lang="en-US" sz="3000" dirty="0" smtClean="0"/>
              <a:t>Finland would </a:t>
            </a:r>
            <a:r>
              <a:rPr lang="en-US" sz="3000" dirty="0" smtClean="0"/>
              <a:t>have to add 2 new platforms </a:t>
            </a:r>
            <a:endParaRPr lang="en-US" sz="3000" dirty="0" smtClean="0"/>
          </a:p>
          <a:p>
            <a:pPr lvl="2"/>
            <a:r>
              <a:rPr lang="en-US" sz="2800" dirty="0" smtClean="0"/>
              <a:t>Treamer.fi and palkkaaminut.fi.</a:t>
            </a:r>
            <a:endParaRPr lang="en-US" sz="2600" dirty="0" smtClean="0"/>
          </a:p>
          <a:p>
            <a:pPr lvl="1"/>
            <a:endParaRPr lang="en-US" sz="30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76063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pPr>
              <a:lnSpc>
                <a:spcPts val="3400"/>
              </a:lnSpc>
            </a:pPr>
            <a:r>
              <a:rPr lang="en-US" sz="3600" dirty="0" smtClean="0"/>
              <a:t>Understanding Term Platform Work</a:t>
            </a:r>
            <a:br>
              <a:rPr lang="en-US" sz="3600" dirty="0" smtClean="0"/>
            </a:br>
            <a:r>
              <a:rPr lang="en-US" sz="3600" dirty="0" smtClean="0"/>
              <a:t>Asking About Specific Activities</a:t>
            </a:r>
            <a:endParaRPr lang="en-US" sz="3600" dirty="0"/>
          </a:p>
        </p:txBody>
      </p:sp>
      <p:sp>
        <p:nvSpPr>
          <p:cNvPr id="3" name="Content Placeholder 2"/>
          <p:cNvSpPr>
            <a:spLocks noGrp="1"/>
          </p:cNvSpPr>
          <p:nvPr>
            <p:ph idx="1"/>
          </p:nvPr>
        </p:nvSpPr>
        <p:spPr>
          <a:xfrm>
            <a:off x="457200" y="1152939"/>
            <a:ext cx="8229600" cy="4562061"/>
          </a:xfrm>
        </p:spPr>
        <p:txBody>
          <a:bodyPr/>
          <a:lstStyle/>
          <a:p>
            <a:pPr>
              <a:lnSpc>
                <a:spcPts val="3000"/>
              </a:lnSpc>
            </a:pPr>
            <a:r>
              <a:rPr lang="en-US" sz="3000" dirty="0" smtClean="0"/>
              <a:t>Canada (both </a:t>
            </a:r>
            <a:r>
              <a:rPr lang="en-US" sz="3000" dirty="0" smtClean="0"/>
              <a:t>LFS </a:t>
            </a:r>
            <a:r>
              <a:rPr lang="en-US" sz="3000" dirty="0" smtClean="0"/>
              <a:t>and Internet Use surveys),  CIPD (for UK), Sweden (SOU), Norwegians </a:t>
            </a:r>
            <a:r>
              <a:rPr lang="en-US" sz="3000" dirty="0" smtClean="0"/>
              <a:t>(3</a:t>
            </a:r>
            <a:r>
              <a:rPr lang="en-US" sz="3000" baseline="30000" dirty="0" smtClean="0"/>
              <a:t>rd</a:t>
            </a:r>
            <a:r>
              <a:rPr lang="en-US" sz="3000" dirty="0" smtClean="0"/>
              <a:t> </a:t>
            </a:r>
            <a:r>
              <a:rPr lang="en-US" sz="3000" dirty="0" smtClean="0"/>
              <a:t>Pilot), Royal Society for the Encouragement of Arts, Manufacturing and Commerce (U.K. Balaram et </a:t>
            </a:r>
            <a:r>
              <a:rPr lang="en-US" sz="3000" dirty="0" smtClean="0"/>
              <a:t>al.) </a:t>
            </a:r>
            <a:endParaRPr lang="en-US" sz="3000" dirty="0" smtClean="0"/>
          </a:p>
          <a:p>
            <a:pPr>
              <a:lnSpc>
                <a:spcPts val="200"/>
              </a:lnSpc>
            </a:pPr>
            <a:endParaRPr lang="en-US" sz="3400" dirty="0" smtClean="0"/>
          </a:p>
          <a:p>
            <a:pPr>
              <a:lnSpc>
                <a:spcPts val="3000"/>
              </a:lnSpc>
            </a:pPr>
            <a:r>
              <a:rPr lang="en-US" sz="3000" dirty="0" smtClean="0"/>
              <a:t>The number and type of activities asked about varies across surveys </a:t>
            </a:r>
          </a:p>
          <a:p>
            <a:pPr lvl="1"/>
            <a:r>
              <a:rPr lang="en-US" dirty="0" smtClean="0"/>
              <a:t>Canadian LFS just asks about 2</a:t>
            </a:r>
          </a:p>
          <a:p>
            <a:pPr lvl="2">
              <a:lnSpc>
                <a:spcPts val="2300"/>
              </a:lnSpc>
            </a:pPr>
            <a:r>
              <a:rPr lang="en-US" sz="2600" b="1" dirty="0" smtClean="0"/>
              <a:t>In the past 12 months, did you offer ride services such as Uber, Lyft, etc.? </a:t>
            </a:r>
          </a:p>
          <a:p>
            <a:pPr lvl="2">
              <a:lnSpc>
                <a:spcPts val="2300"/>
              </a:lnSpc>
            </a:pPr>
            <a:r>
              <a:rPr lang="en-US" sz="2600" b="1" dirty="0" smtClean="0"/>
              <a:t>In </a:t>
            </a:r>
            <a:r>
              <a:rPr lang="en-US" sz="2600" b="1" dirty="0"/>
              <a:t>the past 12 months, did you offer private accommodation services such as Airbnb, Flipkey, etc.?</a:t>
            </a:r>
          </a:p>
          <a:p>
            <a:pPr lvl="2"/>
            <a:endParaRPr lang="en-US" sz="2200" dirty="0" smtClean="0"/>
          </a:p>
          <a:p>
            <a:pPr marL="0" indent="0">
              <a:buNone/>
            </a:pPr>
            <a:r>
              <a:rPr lang="en-US" dirty="0" smtClean="0"/>
              <a:t>-</a:t>
            </a: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95170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pPr>
              <a:lnSpc>
                <a:spcPts val="4000"/>
              </a:lnSpc>
            </a:pPr>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320800"/>
            <a:ext cx="8229600" cy="4394200"/>
          </a:xfrm>
        </p:spPr>
        <p:txBody>
          <a:bodyPr/>
          <a:lstStyle/>
          <a:p>
            <a:pPr>
              <a:lnSpc>
                <a:spcPts val="3500"/>
              </a:lnSpc>
            </a:pPr>
            <a:r>
              <a:rPr lang="en-US" sz="3400" dirty="0" smtClean="0"/>
              <a:t>CIPD (UK) asked about 7 activities  </a:t>
            </a:r>
          </a:p>
          <a:p>
            <a:pPr marL="400050" lvl="1" indent="0">
              <a:buNone/>
            </a:pPr>
            <a:r>
              <a:rPr lang="en-US" b="1" dirty="0" smtClean="0"/>
              <a:t>Thinking </a:t>
            </a:r>
            <a:r>
              <a:rPr lang="en-US" b="1" dirty="0"/>
              <a:t>about the LAST </a:t>
            </a:r>
            <a:r>
              <a:rPr lang="en-US" b="1" dirty="0" smtClean="0"/>
              <a:t>12 MONTHS</a:t>
            </a:r>
            <a:r>
              <a:rPr lang="en-US" b="1" dirty="0"/>
              <a:t>, which, if any, of </a:t>
            </a:r>
            <a:r>
              <a:rPr lang="en-US" b="1" dirty="0" smtClean="0"/>
              <a:t>the following </a:t>
            </a:r>
            <a:r>
              <a:rPr lang="en-US" b="1" dirty="0"/>
              <a:t>have you done via an </a:t>
            </a:r>
            <a:r>
              <a:rPr lang="en-US" b="1" dirty="0" smtClean="0"/>
              <a:t>online platform </a:t>
            </a:r>
            <a:r>
              <a:rPr lang="en-US" b="1" dirty="0"/>
              <a:t>(i.e. website) or app </a:t>
            </a:r>
            <a:r>
              <a:rPr lang="en-US" b="1" dirty="0" smtClean="0"/>
              <a:t>(i.e. mobile </a:t>
            </a:r>
            <a:r>
              <a:rPr lang="en-US" b="1" dirty="0"/>
              <a:t>device application) to </a:t>
            </a:r>
            <a:r>
              <a:rPr lang="en-US" b="1" dirty="0" smtClean="0"/>
              <a:t>earn money</a:t>
            </a:r>
            <a:r>
              <a:rPr lang="en-US" b="1" dirty="0"/>
              <a:t>? (Please tick all that apply</a:t>
            </a:r>
            <a:r>
              <a:rPr lang="en-US" b="1" dirty="0" smtClean="0"/>
              <a:t>)</a:t>
            </a:r>
          </a:p>
          <a:p>
            <a:pPr marL="400050" lvl="1" indent="0">
              <a:buNone/>
            </a:pPr>
            <a:r>
              <a:rPr lang="en-US" b="1" dirty="0" smtClean="0"/>
              <a:t>- </a:t>
            </a:r>
            <a:r>
              <a:rPr lang="en-US" sz="2600" b="1" dirty="0" smtClean="0"/>
              <a:t>Provided </a:t>
            </a:r>
            <a:r>
              <a:rPr lang="en-US" sz="2600" b="1" dirty="0"/>
              <a:t>transport using my </a:t>
            </a:r>
            <a:r>
              <a:rPr lang="en-US" sz="2600" b="1" dirty="0" smtClean="0"/>
              <a:t>vehicle (e.g</a:t>
            </a:r>
            <a:r>
              <a:rPr lang="en-US" sz="2600" b="1" dirty="0"/>
              <a:t>. Uber, </a:t>
            </a:r>
            <a:r>
              <a:rPr lang="en-US" sz="2600" b="1" dirty="0" smtClean="0"/>
              <a:t> BlaBlaCar </a:t>
            </a:r>
            <a:r>
              <a:rPr lang="en-US" sz="2600" b="1" dirty="0" smtClean="0"/>
              <a:t>etc.)</a:t>
            </a:r>
            <a:endParaRPr lang="en-US" sz="2600" b="1" dirty="0"/>
          </a:p>
          <a:p>
            <a:pPr marL="400050" lvl="1" indent="0">
              <a:buNone/>
            </a:pPr>
            <a:r>
              <a:rPr lang="en-US" sz="2600" b="1" dirty="0" smtClean="0"/>
              <a:t>- Rented </a:t>
            </a:r>
            <a:r>
              <a:rPr lang="en-US" sz="2600" b="1" dirty="0"/>
              <a:t>out my vehicle (e.g. </a:t>
            </a:r>
            <a:r>
              <a:rPr lang="en-US" sz="2600" b="1" dirty="0" smtClean="0"/>
              <a:t>EasyCar</a:t>
            </a:r>
            <a:r>
              <a:rPr lang="en-US" sz="2600" b="1" dirty="0" smtClean="0"/>
              <a:t>, Zipcar etc.)</a:t>
            </a:r>
            <a:endParaRPr lang="en-US" sz="2600" b="1" dirty="0"/>
          </a:p>
          <a:p>
            <a:pPr marL="400050" lvl="1" indent="0">
              <a:buNone/>
            </a:pPr>
            <a:r>
              <a:rPr lang="en-US" sz="2600" b="1" dirty="0" smtClean="0"/>
              <a:t>- Rented/shared </a:t>
            </a:r>
            <a:r>
              <a:rPr lang="en-US" sz="2600" b="1" dirty="0"/>
              <a:t>my </a:t>
            </a:r>
            <a:r>
              <a:rPr lang="en-US" sz="2600" b="1" dirty="0" smtClean="0"/>
              <a:t>accommodation(e.g</a:t>
            </a:r>
            <a:r>
              <a:rPr lang="en-US" sz="2600" b="1" dirty="0"/>
              <a:t>. AirBnB, </a:t>
            </a:r>
            <a:r>
              <a:rPr lang="en-US" sz="2600" b="1" dirty="0" smtClean="0"/>
              <a:t>Tripping</a:t>
            </a:r>
            <a:r>
              <a:rPr lang="en-US" sz="2600" b="1" dirty="0"/>
              <a:t>, </a:t>
            </a:r>
            <a:r>
              <a:rPr lang="en-US" sz="2600" b="1" dirty="0" smtClean="0"/>
              <a:t>HomeAway </a:t>
            </a:r>
            <a:r>
              <a:rPr lang="en-US" sz="2600" b="1" dirty="0" smtClean="0"/>
              <a:t>etc.)</a:t>
            </a:r>
            <a:endParaRPr lang="en-US" sz="2600" b="1" dirty="0"/>
          </a:p>
          <a:p>
            <a:pPr marL="400050" lvl="1" indent="0">
              <a:buNone/>
            </a:pPr>
            <a:r>
              <a:rPr lang="en-US" sz="2400" dirty="0" smtClean="0"/>
              <a:t>-</a:t>
            </a: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595229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marL="0" indent="0" algn="ctr">
              <a:buNone/>
            </a:pPr>
            <a:r>
              <a:rPr lang="en-US" sz="4400" b="1" dirty="0" smtClean="0"/>
              <a:t>What To Measure </a:t>
            </a:r>
            <a:endParaRPr lang="en-US" sz="4400" b="1" dirty="0"/>
          </a:p>
        </p:txBody>
      </p:sp>
    </p:spTree>
    <p:extLst>
      <p:ext uri="{BB962C8B-B14F-4D97-AF65-F5344CB8AC3E}">
        <p14:creationId xmlns:p14="http://schemas.microsoft.com/office/powerpoint/2010/main" val="35823104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436914"/>
            <a:ext cx="8229600" cy="4278086"/>
          </a:xfrm>
        </p:spPr>
        <p:txBody>
          <a:bodyPr/>
          <a:lstStyle/>
          <a:p>
            <a:pPr>
              <a:lnSpc>
                <a:spcPts val="3500"/>
              </a:lnSpc>
            </a:pPr>
            <a:r>
              <a:rPr lang="en-US" sz="3400" dirty="0" smtClean="0"/>
              <a:t>CIPD (UK) activities (continued)   </a:t>
            </a:r>
          </a:p>
          <a:p>
            <a:pPr marL="400050" lvl="1" indent="0">
              <a:lnSpc>
                <a:spcPts val="3500"/>
              </a:lnSpc>
              <a:buNone/>
            </a:pPr>
            <a:r>
              <a:rPr lang="en-US" b="1" dirty="0"/>
              <a:t>- Delivered food or </a:t>
            </a:r>
            <a:r>
              <a:rPr lang="en-US" b="1" dirty="0" smtClean="0"/>
              <a:t>goods (</a:t>
            </a:r>
            <a:r>
              <a:rPr lang="en-US" b="1" dirty="0"/>
              <a:t>e.g. Deliveroo, City Sprint)</a:t>
            </a:r>
          </a:p>
          <a:p>
            <a:pPr marL="400050" lvl="1" indent="0">
              <a:buNone/>
            </a:pPr>
            <a:r>
              <a:rPr lang="en-US" sz="2600" b="1" dirty="0" smtClean="0"/>
              <a:t>-Performed </a:t>
            </a:r>
            <a:r>
              <a:rPr lang="en-US" sz="2600" b="1" dirty="0"/>
              <a:t>short-term jobs via </a:t>
            </a:r>
            <a:r>
              <a:rPr lang="en-US" sz="2600" b="1" dirty="0" smtClean="0"/>
              <a:t>online platforms </a:t>
            </a:r>
            <a:r>
              <a:rPr lang="en-US" sz="2600" b="1" dirty="0"/>
              <a:t>that </a:t>
            </a:r>
            <a:r>
              <a:rPr lang="en-US" sz="2600" b="1" dirty="0" smtClean="0"/>
              <a:t>connect people looking </a:t>
            </a:r>
            <a:r>
              <a:rPr lang="en-US" sz="2600" b="1" dirty="0"/>
              <a:t>for services (e.g. </a:t>
            </a:r>
            <a:r>
              <a:rPr lang="en-US" sz="2600" b="1" dirty="0" smtClean="0"/>
              <a:t>TaskRabbit</a:t>
            </a:r>
            <a:r>
              <a:rPr lang="en-US" sz="2600" b="1" dirty="0" smtClean="0"/>
              <a:t>, Upwork</a:t>
            </a:r>
            <a:r>
              <a:rPr lang="en-US" sz="2600" b="1" dirty="0"/>
              <a:t>, PeoplePerHour </a:t>
            </a:r>
            <a:r>
              <a:rPr lang="en-US" sz="2600" b="1" dirty="0" smtClean="0"/>
              <a:t>etc.)</a:t>
            </a:r>
            <a:endParaRPr lang="en-US" sz="2600" b="1" dirty="0"/>
          </a:p>
          <a:p>
            <a:pPr marL="400050" lvl="1" indent="0">
              <a:buNone/>
            </a:pPr>
            <a:r>
              <a:rPr lang="en-US" sz="2600" b="1" dirty="0" smtClean="0"/>
              <a:t>- Sold </a:t>
            </a:r>
            <a:r>
              <a:rPr lang="en-US" sz="2600" b="1" dirty="0"/>
              <a:t>things I have created via </a:t>
            </a:r>
            <a:r>
              <a:rPr lang="en-US" sz="2600" b="1" dirty="0" smtClean="0"/>
              <a:t>online platforms </a:t>
            </a:r>
            <a:r>
              <a:rPr lang="en-US" sz="2600" b="1" dirty="0"/>
              <a:t>(e.g. Etsy)</a:t>
            </a:r>
          </a:p>
          <a:p>
            <a:pPr marL="400050" lvl="1" indent="0">
              <a:buNone/>
            </a:pPr>
            <a:r>
              <a:rPr lang="en-US" sz="2600" b="1" dirty="0" smtClean="0"/>
              <a:t>- Other </a:t>
            </a:r>
            <a:r>
              <a:rPr lang="en-US" sz="2600" b="1" dirty="0"/>
              <a:t>work arranged through an </a:t>
            </a:r>
            <a:r>
              <a:rPr lang="en-US" sz="2600" b="1" dirty="0" smtClean="0"/>
              <a:t>online platform </a:t>
            </a:r>
            <a:r>
              <a:rPr lang="en-US" sz="2600" b="1" dirty="0"/>
              <a:t>(</a:t>
            </a:r>
            <a:r>
              <a:rPr lang="en-US" sz="2600" b="1" dirty="0" smtClean="0"/>
              <a:t>open-ended</a:t>
            </a:r>
            <a:r>
              <a:rPr lang="en-US" sz="2400" b="1" dirty="0" smtClean="0"/>
              <a:t>)</a:t>
            </a:r>
            <a:endParaRPr lang="en-US" sz="2400" b="1"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8075740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pPr>
              <a:lnSpc>
                <a:spcPts val="4000"/>
              </a:lnSpc>
            </a:pPr>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320800"/>
            <a:ext cx="8229600" cy="4394200"/>
          </a:xfrm>
        </p:spPr>
        <p:txBody>
          <a:bodyPr/>
          <a:lstStyle/>
          <a:p>
            <a:pPr>
              <a:lnSpc>
                <a:spcPts val="3500"/>
              </a:lnSpc>
            </a:pPr>
            <a:r>
              <a:rPr lang="en-US" sz="3400" dirty="0" smtClean="0"/>
              <a:t>SOU (Sweden) also asked about 7 activities  </a:t>
            </a:r>
          </a:p>
          <a:p>
            <a:pPr marL="400050" lvl="1" indent="0">
              <a:buNone/>
            </a:pPr>
            <a:r>
              <a:rPr lang="en-US" b="1" dirty="0"/>
              <a:t>In which, if any, of the following </a:t>
            </a:r>
            <a:r>
              <a:rPr lang="en-US" b="1" dirty="0" smtClean="0"/>
              <a:t>ways have </a:t>
            </a:r>
            <a:r>
              <a:rPr lang="en-US" b="1" dirty="0"/>
              <a:t>you ever personally carried </a:t>
            </a:r>
            <a:r>
              <a:rPr lang="en-US" b="1" dirty="0" smtClean="0"/>
              <a:t>out paid </a:t>
            </a:r>
            <a:r>
              <a:rPr lang="en-US" b="1" dirty="0"/>
              <a:t>work using a website or </a:t>
            </a:r>
            <a:r>
              <a:rPr lang="en-US" b="1" dirty="0" smtClean="0"/>
              <a:t>mobile phone application</a:t>
            </a:r>
            <a:r>
              <a:rPr lang="en-US" b="1" dirty="0"/>
              <a:t>?</a:t>
            </a:r>
          </a:p>
          <a:p>
            <a:pPr marL="800100" lvl="2" indent="0">
              <a:buNone/>
            </a:pPr>
            <a:r>
              <a:rPr lang="en-US" sz="2600" b="1" dirty="0"/>
              <a:t>1. Providing a driving or taxi </a:t>
            </a:r>
            <a:r>
              <a:rPr lang="en-US" sz="2600" b="1" dirty="0" smtClean="0"/>
              <a:t>service, for </a:t>
            </a:r>
            <a:r>
              <a:rPr lang="en-US" sz="2600" b="1" dirty="0"/>
              <a:t>a fee, by finding </a:t>
            </a:r>
            <a:r>
              <a:rPr lang="en-US" sz="2600" b="1" dirty="0" smtClean="0"/>
              <a:t>passengers through </a:t>
            </a:r>
            <a:r>
              <a:rPr lang="en-US" sz="2600" b="1" dirty="0"/>
              <a:t>a website or app such as </a:t>
            </a:r>
            <a:r>
              <a:rPr lang="en-US" sz="2600" b="1" dirty="0" smtClean="0"/>
              <a:t>Uber or </a:t>
            </a:r>
            <a:r>
              <a:rPr lang="en-US" sz="2600" b="1" dirty="0"/>
              <a:t>BlaBlaCar</a:t>
            </a:r>
          </a:p>
          <a:p>
            <a:pPr marL="800100" lvl="2" indent="0">
              <a:buNone/>
            </a:pPr>
            <a:r>
              <a:rPr lang="en-US" sz="2600" b="1" dirty="0"/>
              <a:t>2. Providing professional work, such </a:t>
            </a:r>
            <a:r>
              <a:rPr lang="en-US" sz="2600" b="1" dirty="0" smtClean="0"/>
              <a:t>as consultancy</a:t>
            </a:r>
            <a:r>
              <a:rPr lang="en-US" sz="2600" b="1" dirty="0"/>
              <a:t>, legal advice, </a:t>
            </a:r>
            <a:r>
              <a:rPr lang="en-US" sz="2600" b="1" dirty="0" smtClean="0"/>
              <a:t>accounting services</a:t>
            </a:r>
            <a:r>
              <a:rPr lang="en-US" sz="2600" b="1" dirty="0"/>
              <a:t>, through a website or app </a:t>
            </a:r>
            <a:r>
              <a:rPr lang="en-US" sz="2600" b="1" dirty="0" smtClean="0"/>
              <a:t>such as </a:t>
            </a:r>
            <a:r>
              <a:rPr lang="en-US" sz="2600" b="1" dirty="0"/>
              <a:t>UpWork, PeoplePerHour </a:t>
            </a:r>
            <a:r>
              <a:rPr lang="en-US" sz="2600" b="1" dirty="0" smtClean="0"/>
              <a:t>or Freelancer</a:t>
            </a:r>
            <a:endParaRPr lang="en-US" sz="2600" b="1" dirty="0"/>
          </a:p>
          <a:p>
            <a:pPr marL="400050" lvl="1"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8553660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pPr>
              <a:lnSpc>
                <a:spcPts val="4000"/>
              </a:lnSpc>
            </a:pPr>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320800"/>
            <a:ext cx="8229600" cy="4394200"/>
          </a:xfrm>
        </p:spPr>
        <p:txBody>
          <a:bodyPr/>
          <a:lstStyle/>
          <a:p>
            <a:pPr>
              <a:lnSpc>
                <a:spcPts val="3200"/>
              </a:lnSpc>
            </a:pPr>
            <a:r>
              <a:rPr lang="en-US" sz="3400" dirty="0" smtClean="0"/>
              <a:t>SOU (Sweden) also asked about 7 activities </a:t>
            </a:r>
          </a:p>
          <a:p>
            <a:pPr marL="400050" lvl="1" indent="0">
              <a:lnSpc>
                <a:spcPts val="3200"/>
              </a:lnSpc>
              <a:buNone/>
            </a:pPr>
            <a:r>
              <a:rPr lang="en-US" sz="3000" dirty="0" smtClean="0"/>
              <a:t> </a:t>
            </a:r>
            <a:r>
              <a:rPr lang="en-US" sz="2600" b="1" dirty="0" smtClean="0"/>
              <a:t>3. Providing creative or IT work, such as writing, graphic design, or web development, through a website or app such as UpWork, Freelancer, PeoplePerHour, Fiverr or Toptal </a:t>
            </a:r>
          </a:p>
          <a:p>
            <a:pPr marL="400050" lvl="1" indent="0">
              <a:lnSpc>
                <a:spcPts val="3200"/>
              </a:lnSpc>
              <a:buNone/>
            </a:pPr>
            <a:r>
              <a:rPr lang="en-US" sz="2600" b="1" dirty="0" smtClean="0"/>
              <a:t>4. Providing administrative work, such as data entry or ‘click work’, through a website or app such as Clickworker, PeoplePerHour or Freelancer</a:t>
            </a:r>
          </a:p>
          <a:p>
            <a:pPr>
              <a:lnSpc>
                <a:spcPts val="3200"/>
              </a:lnSpc>
            </a:pPr>
            <a:r>
              <a:rPr lang="en-US" sz="2600" b="1" dirty="0" smtClean="0"/>
              <a:t>5. Providing skilled manual work, </a:t>
            </a:r>
            <a:r>
              <a:rPr lang="en-US" sz="2600" b="1" dirty="0" smtClean="0"/>
              <a:t>such as </a:t>
            </a:r>
            <a:r>
              <a:rPr lang="en-US" sz="2600" b="1" dirty="0" smtClean="0"/>
              <a:t>plumbing, building, electrical maintenance and carpentry, through a website or app such as Rated People, MyBuilder or TaskRabbit</a:t>
            </a:r>
          </a:p>
        </p:txBody>
      </p:sp>
    </p:spTree>
    <p:extLst>
      <p:ext uri="{BB962C8B-B14F-4D97-AF65-F5344CB8AC3E}">
        <p14:creationId xmlns:p14="http://schemas.microsoft.com/office/powerpoint/2010/main" val="27033845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pPr>
              <a:lnSpc>
                <a:spcPts val="4000"/>
              </a:lnSpc>
            </a:pPr>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320800"/>
            <a:ext cx="8229600" cy="4394200"/>
          </a:xfrm>
        </p:spPr>
        <p:txBody>
          <a:bodyPr/>
          <a:lstStyle/>
          <a:p>
            <a:pPr>
              <a:lnSpc>
                <a:spcPts val="3200"/>
              </a:lnSpc>
            </a:pPr>
            <a:r>
              <a:rPr lang="en-US" sz="3400" dirty="0" smtClean="0"/>
              <a:t>SOU (Sweden) also asked about 7 activities</a:t>
            </a:r>
          </a:p>
          <a:p>
            <a:pPr marL="0" indent="0">
              <a:lnSpc>
                <a:spcPts val="3200"/>
              </a:lnSpc>
              <a:buNone/>
            </a:pPr>
            <a:endParaRPr lang="en-US" sz="3400" dirty="0" smtClean="0"/>
          </a:p>
          <a:p>
            <a:pPr marL="400050" lvl="1" indent="0">
              <a:lnSpc>
                <a:spcPts val="3200"/>
              </a:lnSpc>
              <a:buNone/>
            </a:pPr>
            <a:r>
              <a:rPr lang="en-US" sz="3000" dirty="0" smtClean="0"/>
              <a:t> </a:t>
            </a:r>
            <a:r>
              <a:rPr lang="en-US" sz="2600" b="1" dirty="0" smtClean="0"/>
              <a:t>6. Providing personal services, such as cleaning, moving, or DIY </a:t>
            </a:r>
            <a:r>
              <a:rPr lang="en-US" sz="2600" b="1" dirty="0" smtClean="0"/>
              <a:t>tasks, through </a:t>
            </a:r>
            <a:r>
              <a:rPr lang="en-US" sz="2600" b="1" dirty="0" smtClean="0"/>
              <a:t>a website or app such as TaskRabbit, Hassle or Handy</a:t>
            </a:r>
          </a:p>
          <a:p>
            <a:pPr marL="400050" lvl="1" indent="0">
              <a:buNone/>
            </a:pPr>
            <a:endParaRPr lang="en-US" sz="2600" b="1" dirty="0" smtClean="0"/>
          </a:p>
          <a:p>
            <a:pPr marL="400050" lvl="1" indent="0">
              <a:buNone/>
            </a:pPr>
            <a:r>
              <a:rPr lang="en-US" sz="2600" b="1" dirty="0" smtClean="0"/>
              <a:t>7. Providing delivery or courier services, through a website or app such as Deliveroo, UberEATS or Just Eat</a:t>
            </a:r>
          </a:p>
          <a:p>
            <a:pPr marL="400050" lvl="1"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786226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174172"/>
            <a:ext cx="8229600" cy="978768"/>
          </a:xfrm>
        </p:spPr>
        <p:txBody>
          <a:bodyPr/>
          <a:lstStyle/>
          <a:p>
            <a:pPr>
              <a:lnSpc>
                <a:spcPts val="3600"/>
              </a:lnSpc>
            </a:pPr>
            <a:r>
              <a:rPr lang="en-US" sz="3600" dirty="0" smtClean="0"/>
              <a:t>Understanding Term Platform Work</a:t>
            </a:r>
            <a:br>
              <a:rPr lang="en-US" sz="3600" dirty="0" smtClean="0"/>
            </a:br>
            <a:r>
              <a:rPr lang="en-US" sz="3600" dirty="0" smtClean="0"/>
              <a:t>Asking About Specific Activities</a:t>
            </a:r>
            <a:endParaRPr lang="en-US" sz="3600" dirty="0"/>
          </a:p>
        </p:txBody>
      </p:sp>
      <p:sp>
        <p:nvSpPr>
          <p:cNvPr id="3" name="Content Placeholder 2"/>
          <p:cNvSpPr>
            <a:spLocks noGrp="1"/>
          </p:cNvSpPr>
          <p:nvPr>
            <p:ph idx="1"/>
          </p:nvPr>
        </p:nvSpPr>
        <p:spPr>
          <a:xfrm>
            <a:off x="319314" y="1152940"/>
            <a:ext cx="8352972" cy="4663660"/>
          </a:xfrm>
        </p:spPr>
        <p:txBody>
          <a:bodyPr/>
          <a:lstStyle/>
          <a:p>
            <a:pPr>
              <a:lnSpc>
                <a:spcPts val="3500"/>
              </a:lnSpc>
            </a:pPr>
            <a:r>
              <a:rPr lang="en-US" dirty="0" smtClean="0"/>
              <a:t>Confines measurement to those activities being asked about </a:t>
            </a:r>
            <a:r>
              <a:rPr lang="en-US" dirty="0" smtClean="0"/>
              <a:t>has </a:t>
            </a:r>
            <a:r>
              <a:rPr lang="en-US" dirty="0" smtClean="0"/>
              <a:t>risks</a:t>
            </a:r>
          </a:p>
          <a:p>
            <a:pPr lvl="1">
              <a:lnSpc>
                <a:spcPts val="3500"/>
              </a:lnSpc>
            </a:pPr>
            <a:r>
              <a:rPr lang="en-US" dirty="0" smtClean="0"/>
              <a:t>Excludes new activities that could arise </a:t>
            </a:r>
          </a:p>
          <a:p>
            <a:pPr lvl="2">
              <a:lnSpc>
                <a:spcPts val="3500"/>
              </a:lnSpc>
            </a:pPr>
            <a:r>
              <a:rPr lang="en-US" sz="2600" dirty="0"/>
              <a:t>Taskrabbit started 2008, Uber 2009,  Fivver 2010</a:t>
            </a:r>
          </a:p>
          <a:p>
            <a:pPr lvl="1">
              <a:lnSpc>
                <a:spcPts val="3500"/>
              </a:lnSpc>
            </a:pPr>
            <a:r>
              <a:rPr lang="en-US" sz="3000" dirty="0" smtClean="0"/>
              <a:t>Not all activities of interest to all countries </a:t>
            </a:r>
          </a:p>
          <a:p>
            <a:pPr lvl="2">
              <a:lnSpc>
                <a:spcPts val="3500"/>
              </a:lnSpc>
            </a:pPr>
            <a:r>
              <a:rPr lang="en-US" dirty="0" smtClean="0"/>
              <a:t>E.g. Canada asks “The </a:t>
            </a:r>
            <a:r>
              <a:rPr lang="en-US" dirty="0"/>
              <a:t>following questions are about various digital methods of making money, including raising funds through crowdfunding platforms, selling new and used goods online and providing peer-to-peer or freelance services. </a:t>
            </a:r>
            <a:r>
              <a:rPr lang="en-US" b="1" dirty="0" smtClean="0"/>
              <a:t>04</a:t>
            </a:r>
            <a:r>
              <a:rPr lang="en-US" b="1" dirty="0"/>
              <a:t>: Selling live animals via online bulletin boards (e.g., Craigslist, Kijiji, Facebook</a:t>
            </a:r>
            <a:r>
              <a:rPr lang="en-US" b="1" dirty="0" smtClean="0"/>
              <a:t>)”</a:t>
            </a:r>
            <a:endParaRPr lang="en-US" b="1" dirty="0"/>
          </a:p>
          <a:p>
            <a:pPr lvl="2">
              <a:lnSpc>
                <a:spcPts val="3500"/>
              </a:lnSpc>
            </a:pPr>
            <a:endParaRPr lang="en-US" sz="2600" dirty="0" smtClean="0"/>
          </a:p>
          <a:p>
            <a:pPr marL="914400" lvl="2" indent="0">
              <a:lnSpc>
                <a:spcPts val="3500"/>
              </a:lnSpc>
              <a:buNone/>
            </a:pPr>
            <a:endParaRPr lang="en-US" sz="2600" dirty="0" smtClean="0"/>
          </a:p>
          <a:p>
            <a:pPr>
              <a:lnSpc>
                <a:spcPts val="200"/>
              </a:lnSpc>
            </a:pPr>
            <a:endParaRPr lang="en-US" sz="3400" dirty="0" smtClean="0"/>
          </a:p>
          <a:p>
            <a:pPr>
              <a:lnSpc>
                <a:spcPts val="3500"/>
              </a:lnSpc>
            </a:pPr>
            <a:r>
              <a:rPr lang="en-US" sz="3400" dirty="0" smtClean="0"/>
              <a:t>The number and type of activities asked about varies across surveys </a:t>
            </a:r>
          </a:p>
          <a:p>
            <a:pPr lvl="1"/>
            <a:r>
              <a:rPr lang="en-US" dirty="0" smtClean="0"/>
              <a:t>Canadian LFS just asks about 2</a:t>
            </a:r>
          </a:p>
          <a:p>
            <a:pPr lvl="2">
              <a:lnSpc>
                <a:spcPts val="2500"/>
              </a:lnSpc>
            </a:pPr>
            <a:r>
              <a:rPr lang="en-US" sz="2600" dirty="0" smtClean="0"/>
              <a:t>In the past 12 months, did you offer ride services such as Uber, Lyft, etc.? </a:t>
            </a:r>
          </a:p>
          <a:p>
            <a:pPr lvl="2">
              <a:lnSpc>
                <a:spcPts val="2500"/>
              </a:lnSpc>
            </a:pPr>
            <a:r>
              <a:rPr lang="en-US" sz="2600" dirty="0" smtClean="0"/>
              <a:t>In </a:t>
            </a:r>
            <a:r>
              <a:rPr lang="en-US" sz="2600" dirty="0"/>
              <a:t>the past 12 months, did you offer private accommodation services such as Airbnb, Flipkey, etc.?</a:t>
            </a:r>
          </a:p>
          <a:p>
            <a:pPr lvl="2"/>
            <a:endParaRPr lang="en-US" sz="2200" dirty="0" smtClean="0"/>
          </a:p>
          <a:p>
            <a:pPr marL="0" indent="0">
              <a:buNone/>
            </a:pPr>
            <a:r>
              <a:rPr lang="en-US" dirty="0" smtClean="0"/>
              <a:t>-</a:t>
            </a: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5256034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174172"/>
            <a:ext cx="8229600" cy="978768"/>
          </a:xfrm>
        </p:spPr>
        <p:txBody>
          <a:bodyPr/>
          <a:lstStyle/>
          <a:p>
            <a:pPr>
              <a:lnSpc>
                <a:spcPts val="3600"/>
              </a:lnSpc>
            </a:pPr>
            <a:r>
              <a:rPr lang="en-US" sz="3600" dirty="0" smtClean="0"/>
              <a:t>Understanding Term Platform Work</a:t>
            </a:r>
            <a:br>
              <a:rPr lang="en-US" sz="3600" dirty="0" smtClean="0"/>
            </a:br>
            <a:r>
              <a:rPr lang="en-US" sz="3600" dirty="0" smtClean="0"/>
              <a:t>Asking About Specific Activities</a:t>
            </a:r>
            <a:endParaRPr lang="en-US" sz="3600" dirty="0"/>
          </a:p>
        </p:txBody>
      </p:sp>
      <p:sp>
        <p:nvSpPr>
          <p:cNvPr id="3" name="Content Placeholder 2"/>
          <p:cNvSpPr>
            <a:spLocks noGrp="1"/>
          </p:cNvSpPr>
          <p:nvPr>
            <p:ph idx="1"/>
          </p:nvPr>
        </p:nvSpPr>
        <p:spPr>
          <a:xfrm>
            <a:off x="319314" y="1152940"/>
            <a:ext cx="8352972" cy="4663660"/>
          </a:xfrm>
        </p:spPr>
        <p:txBody>
          <a:bodyPr/>
          <a:lstStyle/>
          <a:p>
            <a:pPr>
              <a:lnSpc>
                <a:spcPts val="3500"/>
              </a:lnSpc>
            </a:pPr>
            <a:r>
              <a:rPr lang="en-US" dirty="0" smtClean="0"/>
              <a:t>Different activities entail different levels of platform company involvement </a:t>
            </a:r>
          </a:p>
          <a:p>
            <a:pPr lvl="1">
              <a:lnSpc>
                <a:spcPts val="3500"/>
              </a:lnSpc>
            </a:pPr>
            <a:r>
              <a:rPr lang="en-US" dirty="0"/>
              <a:t>Combining all activities into a single measure may not be that useful </a:t>
            </a:r>
          </a:p>
          <a:p>
            <a:pPr>
              <a:lnSpc>
                <a:spcPts val="3500"/>
              </a:lnSpc>
            </a:pPr>
            <a:r>
              <a:rPr lang="en-US" dirty="0" smtClean="0"/>
              <a:t>Need </a:t>
            </a:r>
            <a:r>
              <a:rPr lang="en-US" dirty="0"/>
              <a:t>to take care when aggregating activities because people can be involved in more than one activity </a:t>
            </a:r>
          </a:p>
          <a:p>
            <a:pPr>
              <a:lnSpc>
                <a:spcPts val="3500"/>
              </a:lnSpc>
            </a:pPr>
            <a:r>
              <a:rPr lang="en-US" dirty="0" smtClean="0"/>
              <a:t>Does provide somewhat the types of skills work involves </a:t>
            </a:r>
          </a:p>
          <a:p>
            <a:pPr lvl="1">
              <a:lnSpc>
                <a:spcPts val="3500"/>
              </a:lnSpc>
            </a:pPr>
            <a:r>
              <a:rPr lang="en-US" dirty="0" smtClean="0"/>
              <a:t>But may still want more specificity, if workers skills is of interest</a:t>
            </a:r>
            <a:endParaRPr lang="en-US" sz="2200" dirty="0" smtClean="0"/>
          </a:p>
          <a:p>
            <a:pPr marL="0" indent="0">
              <a:buNone/>
            </a:pPr>
            <a:r>
              <a:rPr lang="en-US" dirty="0" smtClean="0"/>
              <a:t>-</a:t>
            </a: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980443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203200"/>
            <a:ext cx="8229600" cy="949739"/>
          </a:xfrm>
        </p:spPr>
        <p:txBody>
          <a:bodyPr/>
          <a:lstStyle/>
          <a:p>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436914"/>
            <a:ext cx="8229600" cy="4278086"/>
          </a:xfrm>
        </p:spPr>
        <p:txBody>
          <a:bodyPr/>
          <a:lstStyle/>
          <a:p>
            <a:pPr>
              <a:lnSpc>
                <a:spcPts val="3500"/>
              </a:lnSpc>
            </a:pPr>
            <a:r>
              <a:rPr lang="en-US" sz="3400" dirty="0" smtClean="0"/>
              <a:t>May capture people who use the service rather than provide the service </a:t>
            </a:r>
          </a:p>
          <a:p>
            <a:pPr>
              <a:lnSpc>
                <a:spcPts val="200"/>
              </a:lnSpc>
            </a:pPr>
            <a:endParaRPr lang="en-US" sz="3400" dirty="0" smtClean="0"/>
          </a:p>
          <a:p>
            <a:pPr>
              <a:lnSpc>
                <a:spcPts val="3500"/>
              </a:lnSpc>
            </a:pPr>
            <a:r>
              <a:rPr lang="en-US" sz="3400" dirty="0" smtClean="0"/>
              <a:t>Norway changed wording between pilots possibly to address this issue, Switzerland added an introductory paragraph to address the issue</a:t>
            </a:r>
          </a:p>
          <a:p>
            <a:pPr lvl="1">
              <a:lnSpc>
                <a:spcPts val="3500"/>
              </a:lnSpc>
            </a:pPr>
            <a:r>
              <a:rPr lang="en-US" dirty="0" smtClean="0"/>
              <a:t>Asking how much was earned on platform and allowing back ups will help, but not a “best” practice </a:t>
            </a:r>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1919856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145144"/>
            <a:ext cx="8229600" cy="1007796"/>
          </a:xfrm>
        </p:spPr>
        <p:txBody>
          <a:bodyPr/>
          <a:lstStyle/>
          <a:p>
            <a:r>
              <a:rPr lang="en-US" sz="3800" dirty="0" smtClean="0"/>
              <a:t>Understanding Term Platform Work</a:t>
            </a:r>
            <a:br>
              <a:rPr lang="en-US" sz="3800" dirty="0" smtClean="0"/>
            </a:br>
            <a:r>
              <a:rPr lang="en-US" sz="3800" dirty="0" smtClean="0"/>
              <a:t>Asking About Specific Activities</a:t>
            </a:r>
            <a:endParaRPr lang="en-US" sz="3800" dirty="0"/>
          </a:p>
        </p:txBody>
      </p:sp>
      <p:sp>
        <p:nvSpPr>
          <p:cNvPr id="3" name="Content Placeholder 2"/>
          <p:cNvSpPr>
            <a:spLocks noGrp="1"/>
          </p:cNvSpPr>
          <p:nvPr>
            <p:ph idx="1"/>
          </p:nvPr>
        </p:nvSpPr>
        <p:spPr>
          <a:xfrm>
            <a:off x="457200" y="1320801"/>
            <a:ext cx="8229600" cy="4408714"/>
          </a:xfrm>
        </p:spPr>
        <p:txBody>
          <a:bodyPr/>
          <a:lstStyle/>
          <a:p>
            <a:pPr>
              <a:lnSpc>
                <a:spcPts val="3500"/>
              </a:lnSpc>
            </a:pPr>
            <a:r>
              <a:rPr lang="en-US" sz="3000" dirty="0" smtClean="0"/>
              <a:t>Norway 3rd  pilot </a:t>
            </a:r>
          </a:p>
          <a:p>
            <a:pPr>
              <a:lnSpc>
                <a:spcPts val="200"/>
              </a:lnSpc>
            </a:pPr>
            <a:endParaRPr lang="en-US" sz="3400" dirty="0" smtClean="0"/>
          </a:p>
          <a:p>
            <a:pPr marL="0" indent="0">
              <a:lnSpc>
                <a:spcPts val="2600"/>
              </a:lnSpc>
              <a:buNone/>
            </a:pPr>
            <a:r>
              <a:rPr lang="en-US" sz="2600" b="1" dirty="0"/>
              <a:t>Recently, there has been a lot </a:t>
            </a:r>
            <a:r>
              <a:rPr lang="en-US" sz="2600" b="1" dirty="0" smtClean="0"/>
              <a:t>of attention </a:t>
            </a:r>
            <a:r>
              <a:rPr lang="en-US" sz="2600" b="1" dirty="0"/>
              <a:t>around companies that </a:t>
            </a:r>
            <a:r>
              <a:rPr lang="en-US" sz="2600" b="1" dirty="0" smtClean="0"/>
              <a:t>use apps </a:t>
            </a:r>
            <a:r>
              <a:rPr lang="en-US" sz="2600" b="1" dirty="0"/>
              <a:t>and websites to convey work </a:t>
            </a:r>
            <a:r>
              <a:rPr lang="en-US" sz="2600" b="1" dirty="0" smtClean="0"/>
              <a:t>and services</a:t>
            </a:r>
            <a:r>
              <a:rPr lang="en-US" sz="2600" b="1" dirty="0"/>
              <a:t>. This is usually called </a:t>
            </a:r>
            <a:r>
              <a:rPr lang="en-US" sz="2600" b="1" dirty="0" smtClean="0"/>
              <a:t>the sharing economy.  During </a:t>
            </a:r>
            <a:r>
              <a:rPr lang="en-US" sz="2600" b="1" dirty="0"/>
              <a:t>the last 12 months, </a:t>
            </a:r>
            <a:r>
              <a:rPr lang="en-US" sz="2600" b="1" dirty="0" smtClean="0"/>
              <a:t>have you done </a:t>
            </a:r>
            <a:r>
              <a:rPr lang="en-US" sz="2600" b="1" dirty="0"/>
              <a:t>some of the following ...</a:t>
            </a:r>
          </a:p>
          <a:p>
            <a:pPr marL="400050" lvl="1" indent="0">
              <a:buNone/>
            </a:pPr>
            <a:r>
              <a:rPr lang="en-US" sz="2400" b="1" dirty="0"/>
              <a:t>1. Did you work as a bicycle </a:t>
            </a:r>
            <a:r>
              <a:rPr lang="en-US" sz="2400" b="1" dirty="0" smtClean="0"/>
              <a:t>courier for Foodora? 2</a:t>
            </a:r>
            <a:r>
              <a:rPr lang="en-US" sz="2400" b="1" dirty="0"/>
              <a:t>. Worked as a cleaner for WeClean</a:t>
            </a:r>
            <a:r>
              <a:rPr lang="en-US" sz="2400" b="1" dirty="0" smtClean="0"/>
              <a:t>? 3</a:t>
            </a:r>
            <a:r>
              <a:rPr lang="en-US" sz="2400" b="1" dirty="0"/>
              <a:t>. Worked for Upwork or </a:t>
            </a:r>
            <a:r>
              <a:rPr lang="en-US" sz="2400" b="1" dirty="0" smtClean="0"/>
              <a:t>Konsus? </a:t>
            </a:r>
          </a:p>
          <a:p>
            <a:pPr marL="400050" lvl="1" indent="0">
              <a:buNone/>
            </a:pPr>
            <a:r>
              <a:rPr lang="en-US" sz="2400" b="1" dirty="0" smtClean="0"/>
              <a:t>4</a:t>
            </a:r>
            <a:r>
              <a:rPr lang="en-US" sz="2400" b="1" dirty="0"/>
              <a:t>. Worked as a driver for </a:t>
            </a:r>
            <a:r>
              <a:rPr lang="en-US" sz="2400" b="1" dirty="0" smtClean="0"/>
              <a:t>Haxi? 5</a:t>
            </a:r>
            <a:r>
              <a:rPr lang="en-US" sz="2400" b="1" dirty="0"/>
              <a:t>. Did a job you found on </a:t>
            </a:r>
            <a:r>
              <a:rPr lang="en-US" sz="2400" b="1" dirty="0" smtClean="0"/>
              <a:t>FINN småjobber?6</a:t>
            </a:r>
            <a:r>
              <a:rPr lang="en-US" sz="2400" b="1" dirty="0"/>
              <a:t>. Did you do a job on Mitt </a:t>
            </a:r>
            <a:r>
              <a:rPr lang="en-US" sz="2400" b="1" dirty="0" smtClean="0"/>
              <a:t>anbud.no?7</a:t>
            </a:r>
            <a:r>
              <a:rPr lang="en-US" sz="2400" b="1" dirty="0"/>
              <a:t>. Rented a home on </a:t>
            </a:r>
            <a:r>
              <a:rPr lang="en-US" sz="2400" b="1" dirty="0" smtClean="0"/>
              <a:t>Airbnb?8</a:t>
            </a:r>
            <a:r>
              <a:rPr lang="en-US" sz="2400" b="1" dirty="0"/>
              <a:t>. Done assignments you have </a:t>
            </a:r>
            <a:r>
              <a:rPr lang="en-US" sz="2400" b="1" dirty="0" smtClean="0"/>
              <a:t>found on </a:t>
            </a:r>
            <a:r>
              <a:rPr lang="en-US" sz="2400" b="1" dirty="0"/>
              <a:t>other apps or websites </a:t>
            </a:r>
            <a:r>
              <a:rPr lang="en-US" sz="2400" b="1" dirty="0" smtClean="0"/>
              <a:t>_______ 9</a:t>
            </a:r>
            <a:r>
              <a:rPr lang="en-US" sz="2400" b="1" dirty="0"/>
              <a:t>. None of the aforementioned</a:t>
            </a:r>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4523432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114"/>
            <a:ext cx="8229600" cy="1022971"/>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335314"/>
            <a:ext cx="8229600" cy="4379686"/>
          </a:xfrm>
        </p:spPr>
        <p:txBody>
          <a:bodyPr/>
          <a:lstStyle/>
          <a:p>
            <a:pPr>
              <a:lnSpc>
                <a:spcPts val="3500"/>
              </a:lnSpc>
            </a:pPr>
            <a:r>
              <a:rPr lang="en-US" sz="3000" dirty="0" smtClean="0"/>
              <a:t>Ask whether worker/client interactions involve specific facilitating functions of digital </a:t>
            </a:r>
            <a:r>
              <a:rPr lang="en-US" sz="3000" dirty="0" smtClean="0"/>
              <a:t>platforms </a:t>
            </a:r>
            <a:endParaRPr lang="en-US" sz="3000" dirty="0" smtClean="0"/>
          </a:p>
          <a:p>
            <a:pPr>
              <a:lnSpc>
                <a:spcPts val="700"/>
              </a:lnSpc>
            </a:pPr>
            <a:endParaRPr lang="en-US" sz="3000" dirty="0" smtClean="0"/>
          </a:p>
          <a:p>
            <a:pPr lvl="1">
              <a:lnSpc>
                <a:spcPts val="3100"/>
              </a:lnSpc>
            </a:pPr>
            <a:r>
              <a:rPr lang="en-US" sz="3000" dirty="0" smtClean="0"/>
              <a:t>Connecting workers to </a:t>
            </a:r>
            <a:r>
              <a:rPr lang="en-US" sz="3000" dirty="0" smtClean="0"/>
              <a:t>clients/Involved </a:t>
            </a:r>
            <a:r>
              <a:rPr lang="en-US" sz="3000" dirty="0"/>
              <a:t>in obtaining clients</a:t>
            </a:r>
          </a:p>
          <a:p>
            <a:pPr lvl="2">
              <a:lnSpc>
                <a:spcPts val="3100"/>
              </a:lnSpc>
            </a:pPr>
            <a:r>
              <a:rPr lang="en-US" sz="2600" dirty="0" smtClean="0"/>
              <a:t>Katz and Krueger, French LFS ad hoc module, Eurostat, </a:t>
            </a:r>
            <a:r>
              <a:rPr lang="en-US" sz="2600" dirty="0"/>
              <a:t>Gallop (1</a:t>
            </a:r>
            <a:r>
              <a:rPr lang="en-US" sz="2600" baseline="30000" dirty="0"/>
              <a:t>st</a:t>
            </a:r>
            <a:r>
              <a:rPr lang="en-US" sz="2600" dirty="0"/>
              <a:t> half- Abraham, Hershbein and Houseman)  </a:t>
            </a:r>
            <a:r>
              <a:rPr lang="en-US" sz="2600" dirty="0" smtClean="0"/>
              <a:t> </a:t>
            </a:r>
          </a:p>
          <a:p>
            <a:pPr lvl="1">
              <a:lnSpc>
                <a:spcPts val="3500"/>
              </a:lnSpc>
            </a:pPr>
            <a:r>
              <a:rPr lang="en-US" sz="2900" dirty="0" smtClean="0"/>
              <a:t>Connecting workers/clients plus other functions</a:t>
            </a:r>
          </a:p>
          <a:p>
            <a:pPr lvl="2">
              <a:lnSpc>
                <a:spcPts val="3000"/>
              </a:lnSpc>
            </a:pPr>
            <a:r>
              <a:rPr lang="en-US" sz="2600" dirty="0" smtClean="0"/>
              <a:t>PEW survey, COLLEEM Survey (for European Commission 14 EU countries</a:t>
            </a:r>
            <a:r>
              <a:rPr lang="en-US" sz="2600" dirty="0" smtClean="0"/>
              <a:t>), CPS </a:t>
            </a:r>
            <a:r>
              <a:rPr lang="en-US" sz="2600" dirty="0" smtClean="0"/>
              <a:t>Contingent Worker Supplement, Gallop (2</a:t>
            </a:r>
            <a:r>
              <a:rPr lang="en-US" sz="2600" baseline="30000" dirty="0" smtClean="0"/>
              <a:t>nd</a:t>
            </a:r>
            <a:r>
              <a:rPr lang="en-US" sz="2600" dirty="0" smtClean="0"/>
              <a:t> half) </a:t>
            </a:r>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9220100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436914"/>
            <a:ext cx="8229600" cy="4278086"/>
          </a:xfrm>
        </p:spPr>
        <p:txBody>
          <a:bodyPr/>
          <a:lstStyle/>
          <a:p>
            <a:pPr>
              <a:lnSpc>
                <a:spcPts val="3500"/>
              </a:lnSpc>
            </a:pPr>
            <a:r>
              <a:rPr lang="en-US" dirty="0"/>
              <a:t>I</a:t>
            </a:r>
            <a:r>
              <a:rPr lang="en-US" dirty="0" smtClean="0"/>
              <a:t>nvolved in obtaining clients (RAND, ALP Katz and Krueger)</a:t>
            </a:r>
          </a:p>
          <a:p>
            <a:pPr>
              <a:lnSpc>
                <a:spcPts val="1000"/>
              </a:lnSpc>
            </a:pPr>
            <a:endParaRPr lang="en-US" dirty="0" smtClean="0"/>
          </a:p>
          <a:p>
            <a:pPr marL="400050" lvl="1" indent="0">
              <a:lnSpc>
                <a:spcPts val="2500"/>
              </a:lnSpc>
              <a:buNone/>
            </a:pPr>
            <a:r>
              <a:rPr lang="en-US" sz="3000" dirty="0"/>
              <a:t>Do you do direct selling to </a:t>
            </a:r>
            <a:r>
              <a:rPr lang="en-US" sz="3000" dirty="0" smtClean="0"/>
              <a:t>customers on </a:t>
            </a:r>
            <a:r>
              <a:rPr lang="en-US" sz="3000" dirty="0"/>
              <a:t>your main job or a secondary job, </a:t>
            </a:r>
            <a:r>
              <a:rPr lang="en-US" sz="3000" dirty="0" smtClean="0"/>
              <a:t>or both?</a:t>
            </a:r>
          </a:p>
          <a:p>
            <a:pPr marL="0" indent="0">
              <a:lnSpc>
                <a:spcPts val="500"/>
              </a:lnSpc>
              <a:buNone/>
            </a:pPr>
            <a:endParaRPr lang="en-US" sz="3000" dirty="0"/>
          </a:p>
          <a:p>
            <a:pPr marL="400050" lvl="1" indent="0">
              <a:lnSpc>
                <a:spcPts val="2500"/>
              </a:lnSpc>
              <a:buNone/>
            </a:pPr>
            <a:r>
              <a:rPr lang="en-US" sz="3000" dirty="0"/>
              <a:t>Does your direct selling involve </a:t>
            </a:r>
            <a:r>
              <a:rPr lang="en-US" sz="3000" dirty="0" smtClean="0"/>
              <a:t>goods or </a:t>
            </a:r>
            <a:r>
              <a:rPr lang="en-US" sz="3000" dirty="0"/>
              <a:t>services</a:t>
            </a:r>
            <a:r>
              <a:rPr lang="en-US" sz="3000" dirty="0" smtClean="0"/>
              <a:t>?</a:t>
            </a:r>
          </a:p>
          <a:p>
            <a:pPr marL="0" indent="0">
              <a:lnSpc>
                <a:spcPts val="500"/>
              </a:lnSpc>
              <a:buNone/>
            </a:pPr>
            <a:endParaRPr lang="en-US" sz="3000" dirty="0"/>
          </a:p>
          <a:p>
            <a:pPr marL="400050" lvl="1" indent="0">
              <a:lnSpc>
                <a:spcPts val="2500"/>
              </a:lnSpc>
              <a:buNone/>
            </a:pPr>
            <a:r>
              <a:rPr lang="en-US" sz="3000" dirty="0"/>
              <a:t>Do you work with an </a:t>
            </a:r>
            <a:r>
              <a:rPr lang="en-US" sz="3000" dirty="0" smtClean="0"/>
              <a:t>intermediary, such </a:t>
            </a:r>
            <a:r>
              <a:rPr lang="en-US" sz="3000" dirty="0"/>
              <a:t>as Avon or Uber, in your </a:t>
            </a:r>
            <a:r>
              <a:rPr lang="en-US" sz="3000" dirty="0" smtClean="0"/>
              <a:t>direct selling </a:t>
            </a:r>
            <a:r>
              <a:rPr lang="en-US" sz="3000" dirty="0"/>
              <a:t>activity</a:t>
            </a:r>
            <a:r>
              <a:rPr lang="en-US" sz="3000" dirty="0" smtClean="0"/>
              <a:t>?</a:t>
            </a:r>
          </a:p>
          <a:p>
            <a:pPr marL="0" indent="0">
              <a:lnSpc>
                <a:spcPts val="500"/>
              </a:lnSpc>
              <a:buNone/>
            </a:pPr>
            <a:endParaRPr lang="en-US" sz="3000" dirty="0"/>
          </a:p>
          <a:p>
            <a:pPr marL="400050" lvl="1" indent="0">
              <a:lnSpc>
                <a:spcPts val="2500"/>
              </a:lnSpc>
              <a:buNone/>
            </a:pPr>
            <a:r>
              <a:rPr lang="en-US" sz="3000" dirty="0"/>
              <a:t>Do you work with an </a:t>
            </a:r>
            <a:r>
              <a:rPr lang="en-US" sz="3000" dirty="0" smtClean="0"/>
              <a:t>online intermediary </a:t>
            </a:r>
            <a:r>
              <a:rPr lang="en-US" sz="3000" dirty="0"/>
              <a:t>to find customers, such </a:t>
            </a:r>
            <a:r>
              <a:rPr lang="en-US" sz="3000" dirty="0" smtClean="0"/>
              <a:t>as Uber </a:t>
            </a:r>
            <a:r>
              <a:rPr lang="en-US" sz="3000" dirty="0"/>
              <a:t>or TaskRabbit</a:t>
            </a:r>
            <a:r>
              <a:rPr lang="en-US" dirty="0"/>
              <a:t>?</a:t>
            </a:r>
            <a:endParaRPr lang="en-US" dirty="0" smtClean="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069877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dirty="0" smtClean="0"/>
              <a:t>What is Platform Work? </a:t>
            </a:r>
            <a:endParaRPr lang="en-US" dirty="0"/>
          </a:p>
        </p:txBody>
      </p:sp>
      <p:sp>
        <p:nvSpPr>
          <p:cNvPr id="3" name="Content Placeholder 2"/>
          <p:cNvSpPr>
            <a:spLocks noGrp="1"/>
          </p:cNvSpPr>
          <p:nvPr>
            <p:ph idx="1"/>
          </p:nvPr>
        </p:nvSpPr>
        <p:spPr>
          <a:xfrm>
            <a:off x="457200" y="1152939"/>
            <a:ext cx="8229600" cy="4562061"/>
          </a:xfrm>
        </p:spPr>
        <p:txBody>
          <a:bodyPr/>
          <a:lstStyle/>
          <a:p>
            <a:r>
              <a:rPr lang="en-US" sz="3800" dirty="0" smtClean="0"/>
              <a:t>Concepts </a:t>
            </a:r>
            <a:r>
              <a:rPr lang="en-US" sz="3800" dirty="0" smtClean="0"/>
              <a:t>of platform work differ </a:t>
            </a:r>
          </a:p>
          <a:p>
            <a:pPr lvl="1"/>
            <a:r>
              <a:rPr lang="en-US" sz="3400" dirty="0" smtClean="0"/>
              <a:t>No agreed upon definition</a:t>
            </a:r>
          </a:p>
          <a:p>
            <a:pPr lvl="1"/>
            <a:endParaRPr lang="en-US" sz="3400" dirty="0" smtClean="0"/>
          </a:p>
          <a:p>
            <a:r>
              <a:rPr lang="en-US" sz="3800" dirty="0" smtClean="0"/>
              <a:t>What is included varies along many dimensions </a:t>
            </a:r>
            <a:r>
              <a:rPr lang="en-US" sz="3400" dirty="0" smtClean="0"/>
              <a:t> </a:t>
            </a:r>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41583493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000" dirty="0" smtClean="0"/>
              <a:t>Understanding Term Platform Work</a:t>
            </a:r>
            <a:br>
              <a:rPr lang="en-US" sz="3000" dirty="0" smtClean="0"/>
            </a:br>
            <a:r>
              <a:rPr lang="en-US" sz="3000" dirty="0" smtClean="0"/>
              <a:t>Describe and Ask About Platform Attributes</a:t>
            </a:r>
            <a:endParaRPr lang="en-US" sz="3000" dirty="0"/>
          </a:p>
        </p:txBody>
      </p:sp>
      <p:sp>
        <p:nvSpPr>
          <p:cNvPr id="3" name="Content Placeholder 2"/>
          <p:cNvSpPr>
            <a:spLocks noGrp="1"/>
          </p:cNvSpPr>
          <p:nvPr>
            <p:ph idx="1"/>
          </p:nvPr>
        </p:nvSpPr>
        <p:spPr>
          <a:xfrm>
            <a:off x="457200" y="1139085"/>
            <a:ext cx="8229600" cy="4575915"/>
          </a:xfrm>
        </p:spPr>
        <p:txBody>
          <a:bodyPr/>
          <a:lstStyle/>
          <a:p>
            <a:pPr>
              <a:lnSpc>
                <a:spcPts val="3000"/>
              </a:lnSpc>
            </a:pPr>
            <a:r>
              <a:rPr lang="en-US" sz="2800" dirty="0"/>
              <a:t>I</a:t>
            </a:r>
            <a:r>
              <a:rPr lang="en-US" sz="2800" dirty="0" smtClean="0"/>
              <a:t>nvolved in obtaining clients (French Labor Force Survey, ad hoc module) asked of those identified as self-employed</a:t>
            </a:r>
          </a:p>
          <a:p>
            <a:pPr marL="400050" lvl="1" indent="0">
              <a:lnSpc>
                <a:spcPts val="2500"/>
              </a:lnSpc>
              <a:buNone/>
            </a:pPr>
            <a:r>
              <a:rPr lang="en-US" sz="2600" dirty="0"/>
              <a:t>How do you mainly get in touch with your </a:t>
            </a:r>
            <a:r>
              <a:rPr lang="en-US" sz="2600" dirty="0" smtClean="0"/>
              <a:t>clients? </a:t>
            </a:r>
            <a:r>
              <a:rPr lang="en-US" sz="2600" i="1" dirty="0" smtClean="0"/>
              <a:t>Many </a:t>
            </a:r>
            <a:r>
              <a:rPr lang="en-US" sz="2600" i="1" dirty="0"/>
              <a:t>answers possible (if the respondent can't </a:t>
            </a:r>
            <a:r>
              <a:rPr lang="en-US" sz="2600" i="1" dirty="0" smtClean="0"/>
              <a:t>choose) Don't </a:t>
            </a:r>
            <a:r>
              <a:rPr lang="en-US" sz="2600" i="1" dirty="0"/>
              <a:t>read item 5.</a:t>
            </a:r>
          </a:p>
          <a:p>
            <a:pPr marL="400050" lvl="1" indent="0">
              <a:lnSpc>
                <a:spcPts val="2500"/>
              </a:lnSpc>
              <a:buNone/>
            </a:pPr>
            <a:r>
              <a:rPr lang="en-US" sz="2600" dirty="0" smtClean="0"/>
              <a:t>1</a:t>
            </a:r>
            <a:r>
              <a:rPr lang="en-US" sz="2600" dirty="0"/>
              <a:t>. Clients come into the shop or contact you directly (phone, </a:t>
            </a:r>
            <a:r>
              <a:rPr lang="en-US" sz="2600" dirty="0" smtClean="0"/>
              <a:t>mail, Internet </a:t>
            </a:r>
            <a:r>
              <a:rPr lang="en-US" sz="2600" dirty="0"/>
              <a:t>etc.)</a:t>
            </a:r>
          </a:p>
          <a:p>
            <a:pPr marL="400050" lvl="1" indent="0">
              <a:lnSpc>
                <a:spcPts val="2500"/>
              </a:lnSpc>
              <a:buNone/>
            </a:pPr>
            <a:r>
              <a:rPr lang="en-US" sz="2600" dirty="0" smtClean="0"/>
              <a:t>2. </a:t>
            </a:r>
            <a:r>
              <a:rPr lang="en-US" sz="2600" b="1" dirty="0"/>
              <a:t>Clients go through a platform or through a third party business </a:t>
            </a:r>
            <a:r>
              <a:rPr lang="en-US" sz="2600" b="1" dirty="0" smtClean="0"/>
              <a:t>that redirect </a:t>
            </a:r>
            <a:r>
              <a:rPr lang="en-US" sz="2600" b="1" dirty="0"/>
              <a:t>them to you.</a:t>
            </a:r>
          </a:p>
          <a:p>
            <a:pPr marL="400050" lvl="1" indent="0">
              <a:lnSpc>
                <a:spcPts val="2500"/>
              </a:lnSpc>
              <a:buNone/>
            </a:pPr>
            <a:r>
              <a:rPr lang="en-US" sz="2600" dirty="0"/>
              <a:t>3. You're directly looking for clients / contact yourself the clients.</a:t>
            </a:r>
          </a:p>
          <a:p>
            <a:pPr marL="400050" lvl="1" indent="0">
              <a:lnSpc>
                <a:spcPts val="2500"/>
              </a:lnSpc>
              <a:buNone/>
            </a:pPr>
            <a:r>
              <a:rPr lang="en-US" sz="2600" dirty="0"/>
              <a:t>4. Other</a:t>
            </a:r>
          </a:p>
          <a:p>
            <a:pPr marL="400050" lvl="1" indent="0">
              <a:lnSpc>
                <a:spcPts val="2500"/>
              </a:lnSpc>
              <a:buNone/>
            </a:pPr>
            <a:r>
              <a:rPr lang="en-US" sz="2600" dirty="0"/>
              <a:t>5. Not meaningful</a:t>
            </a:r>
            <a:endParaRPr lang="en-US" sz="26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418511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640114"/>
            <a:ext cx="8229600" cy="4074886"/>
          </a:xfrm>
        </p:spPr>
        <p:txBody>
          <a:bodyPr/>
          <a:lstStyle/>
          <a:p>
            <a:pPr>
              <a:lnSpc>
                <a:spcPts val="3000"/>
              </a:lnSpc>
            </a:pPr>
            <a:r>
              <a:rPr lang="en-US" sz="3000" dirty="0"/>
              <a:t>I</a:t>
            </a:r>
            <a:r>
              <a:rPr lang="en-US" sz="3000" dirty="0" smtClean="0"/>
              <a:t>nvolved in obtaining clients/work  (Eurostat) </a:t>
            </a:r>
          </a:p>
          <a:p>
            <a:pPr>
              <a:lnSpc>
                <a:spcPts val="3000"/>
              </a:lnSpc>
            </a:pPr>
            <a:endParaRPr lang="en-US" sz="3000" dirty="0" smtClean="0"/>
          </a:p>
          <a:p>
            <a:pPr marL="400050" lvl="1" indent="0">
              <a:buNone/>
            </a:pPr>
            <a:r>
              <a:rPr lang="en-US" b="1" dirty="0"/>
              <a:t>Have you obtained paid work by using an intermediary website or apps (e.g. Upwork, TaskRabbit, Freelancer, Amazon Mechanical Turk) in the last 12 months? </a:t>
            </a:r>
            <a:endParaRPr lang="en-US" b="1" dirty="0" smtClean="0"/>
          </a:p>
          <a:p>
            <a:pPr marL="0" indent="0">
              <a:buNone/>
            </a:pPr>
            <a:endParaRPr lang="en-US" sz="2400" dirty="0" smtClean="0"/>
          </a:p>
          <a:p>
            <a:pPr marL="0" indent="0">
              <a:buNone/>
            </a:pPr>
            <a:endParaRPr lang="en-US" sz="2400" dirty="0"/>
          </a:p>
          <a:p>
            <a:pPr marL="0" indent="0">
              <a:buNone/>
            </a:pPr>
            <a:endParaRPr lang="en-US" sz="2400" dirty="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3338230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300" dirty="0" smtClean="0"/>
              <a:t>Understanding Term Platform Work</a:t>
            </a:r>
            <a:br>
              <a:rPr lang="en-US" sz="3300" dirty="0" smtClean="0"/>
            </a:br>
            <a:r>
              <a:rPr lang="en-US" sz="3300" dirty="0" smtClean="0"/>
              <a:t>Describe and Ask About Platform Attributes</a:t>
            </a:r>
            <a:endParaRPr lang="en-US" sz="3300" dirty="0"/>
          </a:p>
        </p:txBody>
      </p:sp>
      <p:sp>
        <p:nvSpPr>
          <p:cNvPr id="3" name="Content Placeholder 2"/>
          <p:cNvSpPr>
            <a:spLocks noGrp="1"/>
          </p:cNvSpPr>
          <p:nvPr>
            <p:ph idx="1"/>
          </p:nvPr>
        </p:nvSpPr>
        <p:spPr>
          <a:xfrm>
            <a:off x="457200" y="1436914"/>
            <a:ext cx="8229600" cy="4278086"/>
          </a:xfrm>
        </p:spPr>
        <p:txBody>
          <a:bodyPr/>
          <a:lstStyle/>
          <a:p>
            <a:pPr>
              <a:lnSpc>
                <a:spcPts val="3000"/>
              </a:lnSpc>
            </a:pPr>
            <a:r>
              <a:rPr lang="en-US" sz="2800" dirty="0" smtClean="0"/>
              <a:t>Connecting workers to clients (Gallop Education Consumer Pulse Surveys - Abraham, Hershbein and Houseman 1</a:t>
            </a:r>
            <a:r>
              <a:rPr lang="en-US" sz="2800" baseline="30000" dirty="0" smtClean="0"/>
              <a:t>st</a:t>
            </a:r>
            <a:r>
              <a:rPr lang="en-US" sz="2800" dirty="0" smtClean="0"/>
              <a:t> half) </a:t>
            </a:r>
          </a:p>
          <a:p>
            <a:pPr marL="857250" lvl="2" indent="0">
              <a:lnSpc>
                <a:spcPts val="3000"/>
              </a:lnSpc>
              <a:buNone/>
            </a:pPr>
            <a:r>
              <a:rPr lang="en-US" sz="2600" b="1" dirty="0" smtClean="0"/>
              <a:t>For any of the work you did in the past seven days, did you connect directly with new customers or clients through a mobile app or online platform? </a:t>
            </a:r>
          </a:p>
          <a:p>
            <a:pPr marL="857250" lvl="2" indent="0">
              <a:lnSpc>
                <a:spcPts val="300"/>
              </a:lnSpc>
              <a:buNone/>
            </a:pPr>
            <a:endParaRPr lang="en-US" sz="2600" dirty="0" smtClean="0"/>
          </a:p>
          <a:p>
            <a:pPr marL="857250" lvl="2" indent="0">
              <a:lnSpc>
                <a:spcPts val="3000"/>
              </a:lnSpc>
              <a:buNone/>
            </a:pPr>
            <a:r>
              <a:rPr lang="en-US" sz="2600" dirty="0" smtClean="0"/>
              <a:t>(Added on for half of sample) </a:t>
            </a:r>
            <a:r>
              <a:rPr lang="en-US" sz="2600" b="1" dirty="0" smtClean="0"/>
              <a:t>For example, you might have given rides to people using a ridesharing app; used an app to find people looking for cleaning, delivery or handyman services; or used an online platform where people can bid on data entry or other tasks  </a:t>
            </a:r>
            <a:endParaRPr lang="en-US" sz="2600" b="1" dirty="0"/>
          </a:p>
          <a:p>
            <a:pPr marL="857250" lvl="2" indent="0">
              <a:lnSpc>
                <a:spcPts val="3500"/>
              </a:lnSpc>
              <a:buNone/>
            </a:pPr>
            <a:endParaRPr lang="en-US" dirty="0" smtClean="0"/>
          </a:p>
          <a:p>
            <a:pPr marL="857250" lvl="2" indent="0">
              <a:lnSpc>
                <a:spcPts val="3500"/>
              </a:lnSpc>
              <a:buNone/>
            </a:pPr>
            <a:endParaRPr lang="en-US" dirty="0" smtClean="0"/>
          </a:p>
          <a:p>
            <a:pPr>
              <a:lnSpc>
                <a:spcPts val="1000"/>
              </a:lnSpc>
            </a:pPr>
            <a:endParaRPr lang="en-US"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9595503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674914" y="1393372"/>
            <a:ext cx="8229600" cy="4292600"/>
          </a:xfrm>
        </p:spPr>
        <p:txBody>
          <a:bodyPr/>
          <a:lstStyle/>
          <a:p>
            <a:pPr>
              <a:lnSpc>
                <a:spcPts val="3500"/>
              </a:lnSpc>
            </a:pPr>
            <a:r>
              <a:rPr lang="en-US" dirty="0" smtClean="0"/>
              <a:t>Connecting Workers Plus Other Functions (COLLEEM)</a:t>
            </a:r>
          </a:p>
          <a:p>
            <a:pPr>
              <a:lnSpc>
                <a:spcPts val="200"/>
              </a:lnSpc>
            </a:pPr>
            <a:endParaRPr lang="en-US" dirty="0" smtClean="0"/>
          </a:p>
          <a:p>
            <a:pPr marL="857250" lvl="2" indent="0">
              <a:lnSpc>
                <a:spcPts val="2800"/>
              </a:lnSpc>
              <a:buNone/>
            </a:pPr>
            <a:r>
              <a:rPr lang="en-US" sz="2600" b="1" dirty="0" smtClean="0"/>
              <a:t>Have you </a:t>
            </a:r>
            <a:r>
              <a:rPr lang="en-US" sz="2600" b="1" u="sng" dirty="0" smtClean="0"/>
              <a:t>ever</a:t>
            </a:r>
            <a:r>
              <a:rPr lang="en-US" sz="2600" b="1" dirty="0"/>
              <a:t> </a:t>
            </a:r>
            <a:r>
              <a:rPr lang="en-US" sz="2600" b="1" dirty="0" smtClean="0"/>
              <a:t>gained income by providing services via online platforms, where you and the client are matched digitally, payment is conducted via the platform and the work is </a:t>
            </a:r>
            <a:r>
              <a:rPr lang="en-US" sz="2600" b="1" i="1" dirty="0" smtClean="0"/>
              <a:t>location-independent, web-based?  </a:t>
            </a:r>
          </a:p>
          <a:p>
            <a:pPr marL="857250" lvl="2" indent="0">
              <a:lnSpc>
                <a:spcPts val="500"/>
              </a:lnSpc>
              <a:buNone/>
            </a:pPr>
            <a:endParaRPr lang="en-US" sz="2600" b="1" dirty="0" smtClean="0"/>
          </a:p>
          <a:p>
            <a:pPr marL="857250" lvl="2" indent="0">
              <a:lnSpc>
                <a:spcPts val="2800"/>
              </a:lnSpc>
              <a:buNone/>
            </a:pPr>
            <a:r>
              <a:rPr lang="en-US" sz="2600" b="1" dirty="0" smtClean="0"/>
              <a:t>Have </a:t>
            </a:r>
            <a:r>
              <a:rPr lang="en-US" sz="2600" b="1" dirty="0"/>
              <a:t>you </a:t>
            </a:r>
            <a:r>
              <a:rPr lang="en-US" sz="2600" b="1" u="sng" dirty="0"/>
              <a:t>ever</a:t>
            </a:r>
            <a:r>
              <a:rPr lang="en-US" sz="2600" b="1" dirty="0"/>
              <a:t> gained income by providing services via online platforms, where you and the client are matched digitally, payment is conducted via the </a:t>
            </a:r>
            <a:r>
              <a:rPr lang="en-US" sz="2600" b="1" dirty="0" smtClean="0"/>
              <a:t>platform, </a:t>
            </a:r>
            <a:r>
              <a:rPr lang="en-US" sz="2600" b="1" i="1" dirty="0" smtClean="0"/>
              <a:t>but the work is performed on-location</a:t>
            </a:r>
            <a:r>
              <a:rPr lang="en-US" sz="2600" b="1" dirty="0" smtClean="0"/>
              <a:t>?    </a:t>
            </a:r>
            <a:endParaRPr lang="en-US" sz="2600" b="1" dirty="0"/>
          </a:p>
          <a:p>
            <a:pPr marL="857250" lvl="2" indent="0">
              <a:lnSpc>
                <a:spcPts val="3500"/>
              </a:lnSpc>
              <a:buNone/>
            </a:pPr>
            <a:endParaRPr lang="en-US" dirty="0" smtClean="0"/>
          </a:p>
          <a:p>
            <a:pPr>
              <a:lnSpc>
                <a:spcPts val="1000"/>
              </a:lnSpc>
            </a:pPr>
            <a:endParaRPr lang="en-US" dirty="0" smtClean="0"/>
          </a:p>
          <a:p>
            <a:pPr marL="0" indent="0">
              <a:lnSpc>
                <a:spcPts val="500"/>
              </a:lnSpc>
              <a:buNone/>
            </a:pPr>
            <a:endParaRPr lang="en-US" sz="3000" dirty="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5766286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422400"/>
            <a:ext cx="8229600" cy="4292600"/>
          </a:xfrm>
        </p:spPr>
        <p:txBody>
          <a:bodyPr/>
          <a:lstStyle/>
          <a:p>
            <a:pPr>
              <a:lnSpc>
                <a:spcPts val="3500"/>
              </a:lnSpc>
            </a:pPr>
            <a:r>
              <a:rPr lang="en-US" sz="3000" dirty="0" smtClean="0"/>
              <a:t>Connecting Workers Plus Other Functions (PEW)</a:t>
            </a:r>
          </a:p>
          <a:p>
            <a:pPr>
              <a:lnSpc>
                <a:spcPts val="200"/>
              </a:lnSpc>
            </a:pPr>
            <a:endParaRPr lang="en-US" dirty="0" smtClean="0"/>
          </a:p>
          <a:p>
            <a:pPr marL="400050" lvl="1" indent="0">
              <a:lnSpc>
                <a:spcPts val="3000"/>
              </a:lnSpc>
              <a:buNone/>
            </a:pPr>
            <a:r>
              <a:rPr lang="en-US" sz="2700" b="1" dirty="0"/>
              <a:t>Some people find paid jobs or tasks </a:t>
            </a:r>
            <a:r>
              <a:rPr lang="en-US" sz="2700" b="1" dirty="0" smtClean="0"/>
              <a:t>by connecting </a:t>
            </a:r>
            <a:r>
              <a:rPr lang="en-US" sz="2700" b="1" dirty="0"/>
              <a:t>directly with people </a:t>
            </a:r>
            <a:r>
              <a:rPr lang="en-US" sz="2700" b="1" dirty="0" smtClean="0"/>
              <a:t>who want </a:t>
            </a:r>
            <a:r>
              <a:rPr lang="en-US" sz="2700" b="1" dirty="0"/>
              <a:t>to hire them using a </a:t>
            </a:r>
            <a:r>
              <a:rPr lang="en-US" sz="2700" b="1" dirty="0" smtClean="0"/>
              <a:t>particular type </a:t>
            </a:r>
            <a:r>
              <a:rPr lang="en-US" sz="2700" b="1" dirty="0"/>
              <a:t>of website or mobile app. </a:t>
            </a:r>
            <a:r>
              <a:rPr lang="en-US" sz="2700" b="1" dirty="0" smtClean="0"/>
              <a:t>These sites </a:t>
            </a:r>
            <a:r>
              <a:rPr lang="en-US" sz="2700" b="1" dirty="0"/>
              <a:t>require workers to create a </a:t>
            </a:r>
            <a:r>
              <a:rPr lang="en-US" sz="2700" b="1" dirty="0" smtClean="0"/>
              <a:t>user profile </a:t>
            </a:r>
            <a:r>
              <a:rPr lang="en-US" sz="2700" b="1" dirty="0"/>
              <a:t>in order to find and </a:t>
            </a:r>
            <a:r>
              <a:rPr lang="en-US" sz="2700" b="1" dirty="0" smtClean="0"/>
              <a:t>accept assignments</a:t>
            </a:r>
            <a:r>
              <a:rPr lang="en-US" sz="2700" b="1" dirty="0"/>
              <a:t>, and they also </a:t>
            </a:r>
            <a:r>
              <a:rPr lang="en-US" sz="2700" b="1" dirty="0" smtClean="0"/>
              <a:t>coordinate payment </a:t>
            </a:r>
            <a:r>
              <a:rPr lang="en-US" sz="2700" b="1" dirty="0"/>
              <a:t>once the work is complete</a:t>
            </a:r>
            <a:r>
              <a:rPr lang="en-US" sz="2700" b="1" dirty="0" smtClean="0"/>
              <a:t>. In </a:t>
            </a:r>
            <a:r>
              <a:rPr lang="en-US" sz="2700" b="1" dirty="0"/>
              <a:t>the last year, have you </a:t>
            </a:r>
            <a:r>
              <a:rPr lang="en-US" sz="2700" b="1" dirty="0" smtClean="0"/>
              <a:t>earned money </a:t>
            </a:r>
            <a:r>
              <a:rPr lang="en-US" sz="2700" b="1" dirty="0"/>
              <a:t>by taking on jobs through </a:t>
            </a:r>
            <a:r>
              <a:rPr lang="en-US" sz="2700" b="1" dirty="0" smtClean="0"/>
              <a:t>this type </a:t>
            </a:r>
            <a:r>
              <a:rPr lang="en-US" sz="2700" b="1" dirty="0"/>
              <a:t>of website or mobile app (</a:t>
            </a:r>
            <a:r>
              <a:rPr lang="en-US" sz="2700" b="1" dirty="0" smtClean="0"/>
              <a:t>for example</a:t>
            </a:r>
            <a:r>
              <a:rPr lang="en-US" sz="2700" b="1" dirty="0"/>
              <a:t>, by driving someone from </a:t>
            </a:r>
            <a:r>
              <a:rPr lang="en-US" sz="2700" b="1" dirty="0" smtClean="0"/>
              <a:t>one place </a:t>
            </a:r>
            <a:r>
              <a:rPr lang="en-US" sz="2700" b="1" dirty="0"/>
              <a:t>to another, cleaning </a:t>
            </a:r>
            <a:r>
              <a:rPr lang="en-US" sz="2700" b="1" dirty="0" smtClean="0"/>
              <a:t>someone’s home</a:t>
            </a:r>
            <a:r>
              <a:rPr lang="en-US" sz="2700" b="1" dirty="0"/>
              <a:t>, or doing online </a:t>
            </a:r>
            <a:r>
              <a:rPr lang="en-US" sz="2700" b="1" dirty="0" smtClean="0"/>
              <a:t>tasks)?    </a:t>
            </a:r>
            <a:endParaRPr lang="en-US" sz="2700" b="1" dirty="0"/>
          </a:p>
          <a:p>
            <a:pPr marL="857250" lvl="2" indent="0">
              <a:lnSpc>
                <a:spcPts val="3500"/>
              </a:lnSpc>
              <a:buNone/>
            </a:pPr>
            <a:endParaRPr lang="en-US" dirty="0" smtClean="0"/>
          </a:p>
          <a:p>
            <a:pPr>
              <a:lnSpc>
                <a:spcPts val="1000"/>
              </a:lnSpc>
            </a:pPr>
            <a:endParaRPr lang="en-US" dirty="0" smtClean="0"/>
          </a:p>
          <a:p>
            <a:pPr marL="0" indent="0">
              <a:lnSpc>
                <a:spcPts val="500"/>
              </a:lnSpc>
              <a:buNone/>
            </a:pPr>
            <a:endParaRPr lang="en-US" sz="3000" dirty="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12193098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422400"/>
            <a:ext cx="8229600" cy="4292600"/>
          </a:xfrm>
        </p:spPr>
        <p:txBody>
          <a:bodyPr/>
          <a:lstStyle/>
          <a:p>
            <a:pPr>
              <a:lnSpc>
                <a:spcPts val="3500"/>
              </a:lnSpc>
            </a:pPr>
            <a:r>
              <a:rPr lang="en-US" sz="3000" dirty="0" smtClean="0"/>
              <a:t>Connecting Workers Plus Other Functions (CWS)</a:t>
            </a:r>
          </a:p>
          <a:p>
            <a:pPr>
              <a:lnSpc>
                <a:spcPts val="200"/>
              </a:lnSpc>
            </a:pPr>
            <a:endParaRPr lang="en-US" dirty="0" smtClean="0"/>
          </a:p>
          <a:p>
            <a:pPr marL="400050" lvl="1" indent="0">
              <a:lnSpc>
                <a:spcPts val="2700"/>
              </a:lnSpc>
              <a:buNone/>
            </a:pPr>
            <a:r>
              <a:rPr lang="en-US" sz="2600" b="1" dirty="0"/>
              <a:t>Some people find short, IN-PERSON tasks or jobs through </a:t>
            </a:r>
            <a:r>
              <a:rPr lang="en-US" sz="2600" b="1" dirty="0" smtClean="0"/>
              <a:t>companies that </a:t>
            </a:r>
            <a:r>
              <a:rPr lang="en-US" sz="2600" b="1" dirty="0"/>
              <a:t>connect them directly with customers using a website or </a:t>
            </a:r>
            <a:r>
              <a:rPr lang="en-US" sz="2600" b="1" dirty="0" smtClean="0"/>
              <a:t>mobile app</a:t>
            </a:r>
            <a:r>
              <a:rPr lang="en-US" sz="2600" b="1" dirty="0"/>
              <a:t>. These companies also coordinate payment for the service </a:t>
            </a:r>
            <a:r>
              <a:rPr lang="en-US" sz="2600" b="1" dirty="0" smtClean="0"/>
              <a:t>through the </a:t>
            </a:r>
            <a:r>
              <a:rPr lang="en-US" sz="2600" b="1" dirty="0"/>
              <a:t>app or website. </a:t>
            </a:r>
            <a:endParaRPr lang="en-US" sz="2600" b="1" dirty="0" smtClean="0"/>
          </a:p>
          <a:p>
            <a:pPr marL="800100" lvl="2" indent="0">
              <a:lnSpc>
                <a:spcPts val="2300"/>
              </a:lnSpc>
              <a:buNone/>
            </a:pPr>
            <a:r>
              <a:rPr lang="en-US" b="1" dirty="0" smtClean="0"/>
              <a:t>For </a:t>
            </a:r>
            <a:r>
              <a:rPr lang="en-US" b="1" dirty="0"/>
              <a:t>example, using your own car to drive </a:t>
            </a:r>
            <a:r>
              <a:rPr lang="en-US" b="1" dirty="0" smtClean="0"/>
              <a:t>people from </a:t>
            </a:r>
            <a:r>
              <a:rPr lang="en-US" b="1" dirty="0"/>
              <a:t>one place to another, delivering something, or doing </a:t>
            </a:r>
            <a:r>
              <a:rPr lang="en-US" b="1" dirty="0" smtClean="0"/>
              <a:t>someone’s household </a:t>
            </a:r>
            <a:r>
              <a:rPr lang="en-US" b="1" dirty="0"/>
              <a:t>tasks or errands. </a:t>
            </a:r>
            <a:endParaRPr lang="en-US" b="1" dirty="0" smtClean="0"/>
          </a:p>
          <a:p>
            <a:pPr marL="400050" lvl="1" indent="0">
              <a:buNone/>
            </a:pPr>
            <a:r>
              <a:rPr lang="en-US" sz="2600" b="1" dirty="0" smtClean="0"/>
              <a:t>Does </a:t>
            </a:r>
            <a:r>
              <a:rPr lang="en-US" sz="2600" b="1" dirty="0"/>
              <a:t>this describe ANY work you </a:t>
            </a:r>
            <a:r>
              <a:rPr lang="en-US" sz="2600" b="1" dirty="0" smtClean="0"/>
              <a:t>did LAST </a:t>
            </a:r>
            <a:r>
              <a:rPr lang="en-US" sz="2600" b="1" dirty="0"/>
              <a:t>WEEK? </a:t>
            </a:r>
            <a:r>
              <a:rPr lang="en-US" b="1" dirty="0" smtClean="0"/>
              <a:t>Y/N</a:t>
            </a:r>
          </a:p>
          <a:p>
            <a:pPr marL="400050" lvl="1" indent="0">
              <a:lnSpc>
                <a:spcPts val="800"/>
              </a:lnSpc>
              <a:buNone/>
            </a:pPr>
            <a:endParaRPr lang="en-US" b="1" dirty="0"/>
          </a:p>
          <a:p>
            <a:pPr marL="400050" lvl="1" indent="0">
              <a:lnSpc>
                <a:spcPts val="2700"/>
              </a:lnSpc>
              <a:buNone/>
            </a:pPr>
            <a:r>
              <a:rPr lang="en-US" sz="2600" b="1" dirty="0"/>
              <a:t>Was that for your main job, your second job, or other additional </a:t>
            </a:r>
            <a:r>
              <a:rPr lang="en-US" sz="2600" b="1" dirty="0" smtClean="0"/>
              <a:t>work </a:t>
            </a:r>
            <a:r>
              <a:rPr lang="en-US" b="1" dirty="0" smtClean="0"/>
              <a:t>for </a:t>
            </a:r>
            <a:r>
              <a:rPr lang="en-US" b="1" dirty="0"/>
              <a:t>pay?</a:t>
            </a:r>
          </a:p>
          <a:p>
            <a:pPr>
              <a:lnSpc>
                <a:spcPts val="1000"/>
              </a:lnSpc>
            </a:pPr>
            <a:endParaRPr lang="en-US" dirty="0" smtClean="0"/>
          </a:p>
          <a:p>
            <a:pPr marL="0" indent="0">
              <a:lnSpc>
                <a:spcPts val="500"/>
              </a:lnSpc>
              <a:buNone/>
            </a:pPr>
            <a:endParaRPr lang="en-US" sz="3000" dirty="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14776976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346"/>
            <a:ext cx="8229600" cy="949739"/>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422400"/>
            <a:ext cx="8229600" cy="4292600"/>
          </a:xfrm>
        </p:spPr>
        <p:txBody>
          <a:bodyPr/>
          <a:lstStyle/>
          <a:p>
            <a:pPr>
              <a:lnSpc>
                <a:spcPts val="3500"/>
              </a:lnSpc>
            </a:pPr>
            <a:r>
              <a:rPr lang="en-US" sz="3000" dirty="0" smtClean="0"/>
              <a:t>Connecting Workers Plus Other Functions (CWS)</a:t>
            </a:r>
          </a:p>
          <a:p>
            <a:pPr>
              <a:lnSpc>
                <a:spcPts val="200"/>
              </a:lnSpc>
            </a:pPr>
            <a:endParaRPr lang="en-US" dirty="0" smtClean="0"/>
          </a:p>
          <a:p>
            <a:pPr marL="400050" lvl="1" indent="0">
              <a:lnSpc>
                <a:spcPts val="2800"/>
              </a:lnSpc>
              <a:buNone/>
            </a:pPr>
            <a:r>
              <a:rPr lang="en-US" sz="2600" b="1" dirty="0"/>
              <a:t>Some people select short, ONLINE tasks or projects through </a:t>
            </a:r>
            <a:r>
              <a:rPr lang="en-US" sz="2600" b="1" dirty="0" smtClean="0"/>
              <a:t>companies that </a:t>
            </a:r>
            <a:r>
              <a:rPr lang="en-US" sz="2600" b="1" dirty="0"/>
              <a:t>maintain lists that are accessed through an app or a website. </a:t>
            </a:r>
            <a:r>
              <a:rPr lang="en-US" sz="2600" b="1" dirty="0" smtClean="0"/>
              <a:t>These tasks </a:t>
            </a:r>
            <a:r>
              <a:rPr lang="en-US" sz="2600" b="1" dirty="0"/>
              <a:t>are done entirely online and the companies coordinate payment </a:t>
            </a:r>
            <a:r>
              <a:rPr lang="en-US" sz="2600" b="1" dirty="0" smtClean="0"/>
              <a:t>for </a:t>
            </a:r>
            <a:r>
              <a:rPr lang="en-US" sz="2600" b="1" dirty="0"/>
              <a:t>the </a:t>
            </a:r>
            <a:r>
              <a:rPr lang="en-US" sz="2600" b="1" dirty="0" smtClean="0"/>
              <a:t>work. </a:t>
            </a:r>
          </a:p>
          <a:p>
            <a:pPr marL="800100" lvl="2" indent="0">
              <a:buNone/>
            </a:pPr>
            <a:r>
              <a:rPr lang="en-US" b="1" dirty="0" smtClean="0"/>
              <a:t>For </a:t>
            </a:r>
            <a:r>
              <a:rPr lang="en-US" b="1" dirty="0"/>
              <a:t>example, data entry, translating text, web or </a:t>
            </a:r>
            <a:r>
              <a:rPr lang="en-US" b="1" dirty="0" smtClean="0"/>
              <a:t>software development</a:t>
            </a:r>
            <a:r>
              <a:rPr lang="en-US" b="1" dirty="0"/>
              <a:t>, or graphic design</a:t>
            </a:r>
            <a:r>
              <a:rPr lang="en-US" b="1" dirty="0" smtClean="0"/>
              <a:t>. </a:t>
            </a:r>
          </a:p>
          <a:p>
            <a:pPr marL="400050" lvl="1" indent="0">
              <a:buNone/>
            </a:pPr>
            <a:r>
              <a:rPr lang="en-US" sz="2600" b="1" dirty="0" smtClean="0"/>
              <a:t>Does </a:t>
            </a:r>
            <a:r>
              <a:rPr lang="en-US" sz="2600" b="1" dirty="0"/>
              <a:t>this describe ANY work you </a:t>
            </a:r>
            <a:r>
              <a:rPr lang="en-US" sz="2600" b="1" dirty="0" smtClean="0"/>
              <a:t>did LAST </a:t>
            </a:r>
            <a:r>
              <a:rPr lang="en-US" sz="2600" b="1" dirty="0"/>
              <a:t>WEEK? </a:t>
            </a:r>
            <a:r>
              <a:rPr lang="en-US" b="1" dirty="0" smtClean="0"/>
              <a:t>Y/N</a:t>
            </a:r>
          </a:p>
          <a:p>
            <a:pPr marL="400050" lvl="1" indent="0">
              <a:lnSpc>
                <a:spcPts val="800"/>
              </a:lnSpc>
              <a:buNone/>
            </a:pPr>
            <a:endParaRPr lang="en-US" b="1" dirty="0"/>
          </a:p>
          <a:p>
            <a:pPr marL="400050" lvl="1" indent="0">
              <a:lnSpc>
                <a:spcPts val="2700"/>
              </a:lnSpc>
              <a:buNone/>
            </a:pPr>
            <a:r>
              <a:rPr lang="en-US" sz="2600" b="1" dirty="0"/>
              <a:t>Was that for your main job, your second job, or other additional </a:t>
            </a:r>
            <a:r>
              <a:rPr lang="en-US" sz="2600" b="1" dirty="0" smtClean="0"/>
              <a:t>work </a:t>
            </a:r>
            <a:r>
              <a:rPr lang="en-US" b="1" dirty="0" smtClean="0"/>
              <a:t>for </a:t>
            </a:r>
            <a:r>
              <a:rPr lang="en-US" b="1" dirty="0"/>
              <a:t>pay?</a:t>
            </a:r>
          </a:p>
          <a:p>
            <a:pPr>
              <a:lnSpc>
                <a:spcPts val="1000"/>
              </a:lnSpc>
            </a:pPr>
            <a:endParaRPr lang="en-US" dirty="0" smtClean="0"/>
          </a:p>
          <a:p>
            <a:pPr marL="0" indent="0">
              <a:lnSpc>
                <a:spcPts val="500"/>
              </a:lnSpc>
              <a:buNone/>
            </a:pPr>
            <a:endParaRPr lang="en-US" sz="3000" dirty="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31821658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39086"/>
          </a:xfrm>
        </p:spPr>
        <p:txBody>
          <a:bodyPr/>
          <a:lstStyle/>
          <a:p>
            <a:pPr>
              <a:lnSpc>
                <a:spcPts val="3600"/>
              </a:lnSpc>
            </a:pPr>
            <a:r>
              <a:rPr lang="en-US" sz="3000" dirty="0" smtClean="0"/>
              <a:t>Understanding Term Platform Work</a:t>
            </a:r>
            <a:br>
              <a:rPr lang="en-US" sz="3000" dirty="0" smtClean="0"/>
            </a:br>
            <a:r>
              <a:rPr lang="en-US" sz="3000" dirty="0" smtClean="0"/>
              <a:t>Describe and Ask About Platform Attributes</a:t>
            </a:r>
            <a:endParaRPr lang="en-US" sz="3000" dirty="0"/>
          </a:p>
        </p:txBody>
      </p:sp>
      <p:sp>
        <p:nvSpPr>
          <p:cNvPr id="3" name="Content Placeholder 2"/>
          <p:cNvSpPr>
            <a:spLocks noGrp="1"/>
          </p:cNvSpPr>
          <p:nvPr>
            <p:ph idx="1"/>
          </p:nvPr>
        </p:nvSpPr>
        <p:spPr>
          <a:xfrm>
            <a:off x="457200" y="1030514"/>
            <a:ext cx="8229600" cy="4684486"/>
          </a:xfrm>
        </p:spPr>
        <p:txBody>
          <a:bodyPr/>
          <a:lstStyle/>
          <a:p>
            <a:pPr>
              <a:lnSpc>
                <a:spcPts val="3000"/>
              </a:lnSpc>
            </a:pPr>
            <a:r>
              <a:rPr lang="en-US" sz="3000" dirty="0" smtClean="0"/>
              <a:t>Connecting Workers Plus Other Functions (CWS)</a:t>
            </a:r>
          </a:p>
          <a:p>
            <a:pPr lvl="1">
              <a:lnSpc>
                <a:spcPts val="3000"/>
              </a:lnSpc>
            </a:pPr>
            <a:r>
              <a:rPr lang="en-US" sz="2600" dirty="0"/>
              <a:t>Unfortunately the questions did not work as intended</a:t>
            </a:r>
          </a:p>
          <a:p>
            <a:pPr lvl="2">
              <a:lnSpc>
                <a:spcPts val="2400"/>
              </a:lnSpc>
            </a:pPr>
            <a:r>
              <a:rPr lang="en-US" dirty="0"/>
              <a:t>Captured workers who could not have been in </a:t>
            </a:r>
            <a:r>
              <a:rPr lang="en-US" dirty="0" smtClean="0"/>
              <a:t>an EME </a:t>
            </a:r>
            <a:r>
              <a:rPr lang="en-US" dirty="0"/>
              <a:t>arrangement e.g</a:t>
            </a:r>
            <a:r>
              <a:rPr lang="en-US" dirty="0" smtClean="0"/>
              <a:t>. </a:t>
            </a:r>
            <a:r>
              <a:rPr lang="en-US" dirty="0" smtClean="0"/>
              <a:t>a local </a:t>
            </a:r>
            <a:r>
              <a:rPr lang="en-US" dirty="0" smtClean="0"/>
              <a:t>police officer, </a:t>
            </a:r>
            <a:r>
              <a:rPr lang="en-US" dirty="0" smtClean="0"/>
              <a:t> a surgeon </a:t>
            </a:r>
            <a:r>
              <a:rPr lang="en-US" dirty="0" smtClean="0"/>
              <a:t>at a large hospital, </a:t>
            </a:r>
            <a:r>
              <a:rPr lang="en-US" dirty="0" smtClean="0"/>
              <a:t>a railroad </a:t>
            </a:r>
            <a:r>
              <a:rPr lang="en-US" dirty="0" smtClean="0"/>
              <a:t>engineer </a:t>
            </a:r>
            <a:endParaRPr lang="en-US" dirty="0" smtClean="0"/>
          </a:p>
          <a:p>
            <a:pPr lvl="2">
              <a:lnSpc>
                <a:spcPts val="200"/>
              </a:lnSpc>
            </a:pPr>
            <a:endParaRPr lang="en-US" dirty="0"/>
          </a:p>
          <a:p>
            <a:pPr lvl="1">
              <a:lnSpc>
                <a:spcPts val="1500"/>
              </a:lnSpc>
            </a:pPr>
            <a:r>
              <a:rPr lang="en-US" sz="2600" dirty="0"/>
              <a:t>Complicated complex question </a:t>
            </a:r>
          </a:p>
          <a:p>
            <a:pPr lvl="2">
              <a:lnSpc>
                <a:spcPts val="1500"/>
              </a:lnSpc>
            </a:pPr>
            <a:r>
              <a:rPr lang="en-US" sz="2200" dirty="0"/>
              <a:t>Respondents and interviewers focused on the examples</a:t>
            </a:r>
          </a:p>
          <a:p>
            <a:pPr lvl="2">
              <a:lnSpc>
                <a:spcPts val="2200"/>
              </a:lnSpc>
            </a:pPr>
            <a:r>
              <a:rPr lang="en-US" sz="2200" dirty="0"/>
              <a:t>Respondents whose worked involved some digital assistance answered affirmatively e.g. a gravel delivery person who used an app for directions,  a real estate agent who obtained customers through the web, fast food worker who prepared orders placed through an app </a:t>
            </a:r>
          </a:p>
          <a:p>
            <a:pPr lvl="2">
              <a:lnSpc>
                <a:spcPts val="2200"/>
              </a:lnSpc>
            </a:pPr>
            <a:r>
              <a:rPr lang="en-US" sz="2200" dirty="0"/>
              <a:t>Workers who used a computer at work answered “yes</a:t>
            </a:r>
            <a:r>
              <a:rPr lang="en-US" sz="2200" dirty="0" smtClean="0"/>
              <a:t>”</a:t>
            </a:r>
          </a:p>
          <a:p>
            <a:pPr lvl="2">
              <a:lnSpc>
                <a:spcPts val="100"/>
              </a:lnSpc>
            </a:pPr>
            <a:endParaRPr lang="en-US" sz="2200" dirty="0"/>
          </a:p>
          <a:p>
            <a:pPr lvl="1">
              <a:lnSpc>
                <a:spcPts val="2400"/>
              </a:lnSpc>
            </a:pPr>
            <a:r>
              <a:rPr lang="en-US" sz="2600" dirty="0" smtClean="0"/>
              <a:t>Team </a:t>
            </a:r>
            <a:r>
              <a:rPr lang="en-US" sz="2600" dirty="0" smtClean="0"/>
              <a:t>manually recoded false positive answers based on other </a:t>
            </a:r>
            <a:r>
              <a:rPr lang="en-US" sz="2600" dirty="0" smtClean="0"/>
              <a:t>collected information </a:t>
            </a:r>
            <a:r>
              <a:rPr lang="en-US" sz="2600" dirty="0" smtClean="0"/>
              <a:t>in the </a:t>
            </a:r>
            <a:r>
              <a:rPr lang="en-US" sz="2600" dirty="0" smtClean="0"/>
              <a:t>CPS</a:t>
            </a:r>
            <a:endParaRPr lang="en-US" sz="2200" dirty="0" smtClean="0"/>
          </a:p>
          <a:p>
            <a:pPr>
              <a:lnSpc>
                <a:spcPts val="200"/>
              </a:lnSpc>
            </a:pPr>
            <a:endParaRPr lang="en-US" dirty="0" smtClean="0"/>
          </a:p>
          <a:p>
            <a:pPr>
              <a:lnSpc>
                <a:spcPts val="1000"/>
              </a:lnSpc>
            </a:pPr>
            <a:endParaRPr lang="en-US" dirty="0" smtClean="0"/>
          </a:p>
          <a:p>
            <a:pPr marL="0" indent="0">
              <a:lnSpc>
                <a:spcPts val="500"/>
              </a:lnSpc>
              <a:buNone/>
            </a:pPr>
            <a:endParaRPr lang="en-US" sz="3000" dirty="0"/>
          </a:p>
          <a:p>
            <a:pPr>
              <a:lnSpc>
                <a:spcPts val="200"/>
              </a:lnSpc>
            </a:pPr>
            <a:endParaRPr lang="en-US" sz="3400" dirty="0" smtClean="0"/>
          </a:p>
          <a:p>
            <a:pPr marL="0" indent="0">
              <a:buNone/>
            </a:pPr>
            <a:endParaRPr lang="en-US" sz="2200"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0260103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114"/>
            <a:ext cx="8229600" cy="1022971"/>
          </a:xfrm>
        </p:spPr>
        <p:txBody>
          <a:bodyPr/>
          <a:lstStyle/>
          <a:p>
            <a:r>
              <a:rPr lang="en-US" sz="3400" dirty="0" smtClean="0"/>
              <a:t>Understanding Term Platform Work</a:t>
            </a:r>
            <a:br>
              <a:rPr lang="en-US" sz="3400" dirty="0" smtClean="0"/>
            </a:br>
            <a:r>
              <a:rPr lang="en-US" sz="3400" dirty="0" smtClean="0"/>
              <a:t>Describe and Ask About Platform Attributes</a:t>
            </a:r>
            <a:endParaRPr lang="en-US" sz="3400" dirty="0"/>
          </a:p>
        </p:txBody>
      </p:sp>
      <p:sp>
        <p:nvSpPr>
          <p:cNvPr id="3" name="Content Placeholder 2"/>
          <p:cNvSpPr>
            <a:spLocks noGrp="1"/>
          </p:cNvSpPr>
          <p:nvPr>
            <p:ph idx="1"/>
          </p:nvPr>
        </p:nvSpPr>
        <p:spPr>
          <a:xfrm>
            <a:off x="457200" y="1139085"/>
            <a:ext cx="8229600" cy="4575915"/>
          </a:xfrm>
        </p:spPr>
        <p:txBody>
          <a:bodyPr/>
          <a:lstStyle/>
          <a:p>
            <a:pPr>
              <a:lnSpc>
                <a:spcPts val="3500"/>
              </a:lnSpc>
            </a:pPr>
            <a:r>
              <a:rPr lang="en-US" sz="2800" dirty="0" smtClean="0"/>
              <a:t>Questions can get long when describing attributes </a:t>
            </a:r>
          </a:p>
          <a:p>
            <a:pPr lvl="1">
              <a:lnSpc>
                <a:spcPts val="3100"/>
              </a:lnSpc>
            </a:pPr>
            <a:r>
              <a:rPr lang="en-US" sz="2600" dirty="0" smtClean="0"/>
              <a:t>Knew CWS questions were complex</a:t>
            </a:r>
            <a:endParaRPr lang="en-US" sz="2600" dirty="0"/>
          </a:p>
          <a:p>
            <a:pPr lvl="2">
              <a:lnSpc>
                <a:spcPts val="2600"/>
              </a:lnSpc>
            </a:pPr>
            <a:r>
              <a:rPr lang="en-US" sz="2600" dirty="0" smtClean="0"/>
              <a:t>Would have been better to split the attributes up into separate questions</a:t>
            </a:r>
          </a:p>
          <a:p>
            <a:pPr lvl="2">
              <a:lnSpc>
                <a:spcPts val="200"/>
              </a:lnSpc>
            </a:pPr>
            <a:endParaRPr lang="en-US" sz="2600" dirty="0" smtClean="0"/>
          </a:p>
          <a:p>
            <a:pPr lvl="3">
              <a:lnSpc>
                <a:spcPts val="2600"/>
              </a:lnSpc>
            </a:pPr>
            <a:r>
              <a:rPr lang="en-US" sz="2400" dirty="0" smtClean="0"/>
              <a:t>But restricted to 4 questions, and tests via cognitive </a:t>
            </a:r>
            <a:r>
              <a:rPr lang="en-US" sz="2400" dirty="0"/>
              <a:t>i</a:t>
            </a:r>
            <a:r>
              <a:rPr lang="en-US" sz="2400" dirty="0" smtClean="0"/>
              <a:t>nterviewing indicated questions worked </a:t>
            </a:r>
            <a:r>
              <a:rPr lang="en-US" sz="2400" dirty="0" smtClean="0"/>
              <a:t>“okay”</a:t>
            </a:r>
            <a:endParaRPr lang="en-US" sz="2400" dirty="0" smtClean="0"/>
          </a:p>
          <a:p>
            <a:r>
              <a:rPr lang="en-US" sz="3000" dirty="0" smtClean="0"/>
              <a:t>May need to add additional attributes that more uniquely defined EME</a:t>
            </a:r>
          </a:p>
          <a:p>
            <a:pPr>
              <a:lnSpc>
                <a:spcPts val="200"/>
              </a:lnSpc>
            </a:pPr>
            <a:endParaRPr lang="en-US" sz="3000" dirty="0" smtClean="0"/>
          </a:p>
          <a:p>
            <a:pPr lvl="1">
              <a:lnSpc>
                <a:spcPts val="2600"/>
              </a:lnSpc>
            </a:pPr>
            <a:r>
              <a:rPr lang="en-US" sz="2600" dirty="0" smtClean="0"/>
              <a:t>I.e., Can </a:t>
            </a:r>
            <a:r>
              <a:rPr lang="en-US" sz="2600" dirty="0" smtClean="0"/>
              <a:t>choose when to work by turning on app, need to have app or website on in order to work, need a profile in order to use app or website, can be rated by customers through app or website </a:t>
            </a:r>
            <a:endParaRPr lang="en-US" sz="2600" dirty="0"/>
          </a:p>
          <a:p>
            <a:pPr marL="0" indent="0">
              <a:buNone/>
            </a:pPr>
            <a:endParaRPr lang="en-US" sz="3400" dirty="0" smtClean="0"/>
          </a:p>
          <a:p>
            <a:pPr marL="0" indent="0">
              <a:buNone/>
            </a:pPr>
            <a:endParaRPr lang="en-US" sz="2200" dirty="0" smtClean="0"/>
          </a:p>
          <a:p>
            <a:pPr marL="0" indent="0">
              <a:buNone/>
            </a:pPr>
            <a:r>
              <a:rPr lang="en-US" sz="3800" dirty="0" smtClean="0"/>
              <a:t>    </a:t>
            </a:r>
            <a:endParaRPr lang="en-US" sz="3800" dirty="0"/>
          </a:p>
        </p:txBody>
      </p:sp>
    </p:spTree>
    <p:extLst>
      <p:ext uri="{BB962C8B-B14F-4D97-AF65-F5344CB8AC3E}">
        <p14:creationId xmlns:p14="http://schemas.microsoft.com/office/powerpoint/2010/main" val="16698300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114"/>
            <a:ext cx="8229600" cy="1022971"/>
          </a:xfrm>
        </p:spPr>
        <p:txBody>
          <a:bodyPr/>
          <a:lstStyle/>
          <a:p>
            <a:r>
              <a:rPr lang="en-US" sz="3200" dirty="0" smtClean="0"/>
              <a:t>Understanding Term Platform Work</a:t>
            </a:r>
            <a:br>
              <a:rPr lang="en-US" sz="3200" dirty="0" smtClean="0"/>
            </a:br>
            <a:r>
              <a:rPr lang="en-US" sz="3200" dirty="0" smtClean="0"/>
              <a:t>“Mixed” Ask Platform Attributes and Activities</a:t>
            </a:r>
            <a:endParaRPr lang="en-US" sz="3200" dirty="0"/>
          </a:p>
        </p:txBody>
      </p:sp>
      <p:sp>
        <p:nvSpPr>
          <p:cNvPr id="3" name="Content Placeholder 2"/>
          <p:cNvSpPr>
            <a:spLocks noGrp="1"/>
          </p:cNvSpPr>
          <p:nvPr>
            <p:ph idx="1"/>
          </p:nvPr>
        </p:nvSpPr>
        <p:spPr>
          <a:xfrm>
            <a:off x="457200" y="1139085"/>
            <a:ext cx="8229600" cy="4575915"/>
          </a:xfrm>
        </p:spPr>
        <p:txBody>
          <a:bodyPr/>
          <a:lstStyle/>
          <a:p>
            <a:r>
              <a:rPr lang="en-US" sz="3000" dirty="0" smtClean="0"/>
              <a:t>Explain attributes and then ask about specific activities (Swiss Labor Force Survey)  </a:t>
            </a:r>
          </a:p>
          <a:p>
            <a:pPr>
              <a:lnSpc>
                <a:spcPts val="500"/>
              </a:lnSpc>
            </a:pPr>
            <a:endParaRPr lang="en-US" sz="3000" dirty="0" smtClean="0"/>
          </a:p>
          <a:p>
            <a:pPr marL="857250" lvl="2" indent="0">
              <a:lnSpc>
                <a:spcPts val="2800"/>
              </a:lnSpc>
              <a:buNone/>
            </a:pPr>
            <a:r>
              <a:rPr lang="en-US" sz="2600" b="1" dirty="0" smtClean="0"/>
              <a:t>Internet platforms and apps make new income opportunities possible today.  You are put in contact with the client and generally paid directly via the platform </a:t>
            </a:r>
          </a:p>
          <a:p>
            <a:pPr marL="1771650" lvl="3" indent="-457200">
              <a:lnSpc>
                <a:spcPts val="2400"/>
              </a:lnSpc>
              <a:buAutoNum type="alphaLcPeriod"/>
            </a:pPr>
            <a:r>
              <a:rPr lang="en-US" sz="2500" b="1" dirty="0" smtClean="0"/>
              <a:t>Have you rented a room, apartment, or a house to somebody via an internet platform or app such as Airbnb or Flipkey in the past 12 months?</a:t>
            </a:r>
          </a:p>
          <a:p>
            <a:pPr marL="1771650" lvl="3" indent="-457200">
              <a:lnSpc>
                <a:spcPts val="500"/>
              </a:lnSpc>
              <a:buAutoNum type="alphaLcPeriod"/>
            </a:pPr>
            <a:endParaRPr lang="en-US" sz="2500" b="1" dirty="0" smtClean="0"/>
          </a:p>
          <a:p>
            <a:pPr marL="1771650" lvl="3" indent="-457200">
              <a:lnSpc>
                <a:spcPts val="2400"/>
              </a:lnSpc>
              <a:buAutoNum type="alphaLcPeriod"/>
            </a:pPr>
            <a:r>
              <a:rPr lang="en-US" sz="2500" b="1" dirty="0" smtClean="0"/>
              <a:t>Have you provided taxi services via an internet platform or app such as for example Uber or Lyft in the past 12 months?</a:t>
            </a:r>
          </a:p>
        </p:txBody>
      </p:sp>
    </p:spTree>
    <p:extLst>
      <p:ext uri="{BB962C8B-B14F-4D97-AF65-F5344CB8AC3E}">
        <p14:creationId xmlns:p14="http://schemas.microsoft.com/office/powerpoint/2010/main" val="238111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03565"/>
          </a:xfrm>
        </p:spPr>
        <p:txBody>
          <a:bodyPr/>
          <a:lstStyle/>
          <a:p>
            <a:r>
              <a:rPr lang="en-US" sz="4000" dirty="0" smtClean="0"/>
              <a:t>General Conceptual “Definitions” </a:t>
            </a:r>
            <a:endParaRPr lang="en-US" sz="4000" dirty="0"/>
          </a:p>
        </p:txBody>
      </p:sp>
      <p:sp>
        <p:nvSpPr>
          <p:cNvPr id="3" name="Content Placeholder 2"/>
          <p:cNvSpPr>
            <a:spLocks noGrp="1"/>
          </p:cNvSpPr>
          <p:nvPr>
            <p:ph idx="1"/>
          </p:nvPr>
        </p:nvSpPr>
        <p:spPr>
          <a:xfrm>
            <a:off x="457200" y="817418"/>
            <a:ext cx="8229600" cy="4897583"/>
          </a:xfrm>
        </p:spPr>
        <p:txBody>
          <a:bodyPr/>
          <a:lstStyle/>
          <a:p>
            <a:r>
              <a:rPr lang="en-US" sz="3600" dirty="0" smtClean="0"/>
              <a:t>EU describes the main features of </a:t>
            </a:r>
            <a:r>
              <a:rPr lang="en-US" sz="3600" b="1" dirty="0" smtClean="0"/>
              <a:t>platform work </a:t>
            </a:r>
            <a:r>
              <a:rPr lang="en-US" sz="3600" dirty="0" smtClean="0"/>
              <a:t>as:  </a:t>
            </a:r>
          </a:p>
          <a:p>
            <a:pPr lvl="1"/>
            <a:r>
              <a:rPr lang="en-US" sz="3200" dirty="0" smtClean="0"/>
              <a:t>Paid work organized through platforms </a:t>
            </a:r>
          </a:p>
          <a:p>
            <a:pPr lvl="1"/>
            <a:r>
              <a:rPr lang="en-US" sz="3200" dirty="0" smtClean="0"/>
              <a:t>Three parties involved: platform, </a:t>
            </a:r>
            <a:r>
              <a:rPr lang="en-US" sz="3200" dirty="0" smtClean="0"/>
              <a:t>client, </a:t>
            </a:r>
            <a:r>
              <a:rPr lang="en-US" sz="3200" dirty="0" smtClean="0"/>
              <a:t>worker</a:t>
            </a:r>
          </a:p>
          <a:p>
            <a:pPr lvl="1"/>
            <a:r>
              <a:rPr lang="en-US" sz="3200" dirty="0" smtClean="0"/>
              <a:t>Aim is to conduct specific task or solve specific problem </a:t>
            </a:r>
          </a:p>
          <a:p>
            <a:pPr lvl="1"/>
            <a:r>
              <a:rPr lang="en-US" sz="3200" dirty="0" smtClean="0"/>
              <a:t>Form of outsourcing/contracting out</a:t>
            </a:r>
          </a:p>
          <a:p>
            <a:pPr lvl="1"/>
            <a:r>
              <a:rPr lang="en-US" sz="3200" dirty="0" smtClean="0"/>
              <a:t>Break-down of ‘jobs’ into tasks </a:t>
            </a:r>
          </a:p>
          <a:p>
            <a:pPr lvl="1"/>
            <a:r>
              <a:rPr lang="en-US" sz="3200" dirty="0" smtClean="0"/>
              <a:t>On-demand services </a:t>
            </a:r>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5618904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114"/>
            <a:ext cx="8229600" cy="1022971"/>
          </a:xfrm>
        </p:spPr>
        <p:txBody>
          <a:bodyPr/>
          <a:lstStyle/>
          <a:p>
            <a:r>
              <a:rPr lang="en-US" sz="3200" dirty="0" smtClean="0"/>
              <a:t>Understanding Term Platform Work</a:t>
            </a:r>
            <a:br>
              <a:rPr lang="en-US" sz="3200" dirty="0" smtClean="0"/>
            </a:br>
            <a:r>
              <a:rPr lang="en-US" sz="3200" dirty="0" smtClean="0"/>
              <a:t>“Mixed” Ask Platform Attributes and Activities</a:t>
            </a:r>
            <a:endParaRPr lang="en-US" sz="3200" dirty="0"/>
          </a:p>
        </p:txBody>
      </p:sp>
      <p:sp>
        <p:nvSpPr>
          <p:cNvPr id="3" name="Content Placeholder 2"/>
          <p:cNvSpPr>
            <a:spLocks noGrp="1"/>
          </p:cNvSpPr>
          <p:nvPr>
            <p:ph idx="1"/>
          </p:nvPr>
        </p:nvSpPr>
        <p:spPr>
          <a:xfrm>
            <a:off x="457200" y="1030514"/>
            <a:ext cx="8229600" cy="4684487"/>
          </a:xfrm>
        </p:spPr>
        <p:txBody>
          <a:bodyPr/>
          <a:lstStyle/>
          <a:p>
            <a:r>
              <a:rPr lang="en-US" sz="3000" dirty="0" smtClean="0"/>
              <a:t>Explain attributes and then ask about specific activities (Swiss Labor Force Survey) - continued</a:t>
            </a:r>
          </a:p>
          <a:p>
            <a:pPr marL="857250" lvl="2" indent="0">
              <a:lnSpc>
                <a:spcPts val="2800"/>
              </a:lnSpc>
              <a:buNone/>
            </a:pPr>
            <a:r>
              <a:rPr lang="en-US" sz="2600" b="1" dirty="0" smtClean="0"/>
              <a:t>Internet platforms and apps make new income opportunities possible today.  You are put in contact with the client and generally paid directly via the platform </a:t>
            </a:r>
          </a:p>
          <a:p>
            <a:pPr marL="1314450" lvl="3" indent="0">
              <a:lnSpc>
                <a:spcPts val="2400"/>
              </a:lnSpc>
              <a:buNone/>
            </a:pPr>
            <a:r>
              <a:rPr lang="en-US" sz="2200" b="1" dirty="0" smtClean="0"/>
              <a:t>c</a:t>
            </a:r>
            <a:r>
              <a:rPr lang="en-US" sz="2400" b="1" dirty="0" smtClean="0"/>
              <a:t>. Have you sold goods via an internet platform or app such as Ricardo or Ebay in the past 12 months? Please only answer “yes” if you previously collected or bought the goods with the specific aim of reselling them </a:t>
            </a:r>
          </a:p>
          <a:p>
            <a:pPr marL="1314450" lvl="3" indent="0">
              <a:lnSpc>
                <a:spcPts val="200"/>
              </a:lnSpc>
              <a:buNone/>
            </a:pPr>
            <a:endParaRPr lang="en-US" sz="2400" b="1" dirty="0" smtClean="0"/>
          </a:p>
          <a:p>
            <a:pPr marL="1314450" lvl="3" indent="0">
              <a:lnSpc>
                <a:spcPts val="2400"/>
              </a:lnSpc>
              <a:buNone/>
            </a:pPr>
            <a:r>
              <a:rPr lang="en-US" sz="2200" b="1" dirty="0" smtClean="0"/>
              <a:t>d</a:t>
            </a:r>
            <a:r>
              <a:rPr lang="en-US" sz="2400" b="1" dirty="0" smtClean="0"/>
              <a:t>. Have you provided other services via an internet platform or app such as cleaning, handiwork, deliver services or online programming in the past 12 months</a:t>
            </a:r>
            <a:r>
              <a:rPr lang="en-US" sz="2200" b="1" dirty="0" smtClean="0"/>
              <a:t>?    </a:t>
            </a:r>
          </a:p>
          <a:p>
            <a:pPr marL="0" indent="0">
              <a:buNone/>
            </a:pPr>
            <a:endParaRPr lang="en-US" sz="2200" dirty="0" smtClean="0"/>
          </a:p>
          <a:p>
            <a:pPr marL="0" indent="0">
              <a:buNone/>
            </a:pPr>
            <a:r>
              <a:rPr lang="en-US" sz="3800" dirty="0" smtClean="0"/>
              <a:t>    </a:t>
            </a:r>
            <a:endParaRPr lang="en-US" sz="3800" dirty="0"/>
          </a:p>
        </p:txBody>
      </p:sp>
    </p:spTree>
    <p:extLst>
      <p:ext uri="{BB962C8B-B14F-4D97-AF65-F5344CB8AC3E}">
        <p14:creationId xmlns:p14="http://schemas.microsoft.com/office/powerpoint/2010/main" val="11253331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114"/>
            <a:ext cx="8229600" cy="1022971"/>
          </a:xfrm>
        </p:spPr>
        <p:txBody>
          <a:bodyPr/>
          <a:lstStyle/>
          <a:p>
            <a:r>
              <a:rPr lang="en-US" sz="3200" dirty="0" smtClean="0"/>
              <a:t>Understanding Term Platform Work</a:t>
            </a:r>
            <a:br>
              <a:rPr lang="en-US" sz="3200" dirty="0" smtClean="0"/>
            </a:br>
            <a:r>
              <a:rPr lang="en-US" sz="3200" dirty="0" smtClean="0"/>
              <a:t>“Mixed” Ask Platform Attributes and Activities</a:t>
            </a:r>
            <a:endParaRPr lang="en-US" sz="3200" dirty="0"/>
          </a:p>
        </p:txBody>
      </p:sp>
      <p:sp>
        <p:nvSpPr>
          <p:cNvPr id="3" name="Content Placeholder 2"/>
          <p:cNvSpPr>
            <a:spLocks noGrp="1"/>
          </p:cNvSpPr>
          <p:nvPr>
            <p:ph idx="1"/>
          </p:nvPr>
        </p:nvSpPr>
        <p:spPr>
          <a:xfrm>
            <a:off x="457200" y="1335314"/>
            <a:ext cx="8229600" cy="4379686"/>
          </a:xfrm>
        </p:spPr>
        <p:txBody>
          <a:bodyPr/>
          <a:lstStyle/>
          <a:p>
            <a:pPr>
              <a:lnSpc>
                <a:spcPts val="3500"/>
              </a:lnSpc>
            </a:pPr>
            <a:r>
              <a:rPr lang="en-US" sz="3000" dirty="0" smtClean="0"/>
              <a:t>Ask about specific activities and then ask if work was electronically intermediated (SHED)  </a:t>
            </a:r>
          </a:p>
          <a:p>
            <a:pPr>
              <a:lnSpc>
                <a:spcPts val="200"/>
              </a:lnSpc>
            </a:pPr>
            <a:endParaRPr lang="en-US" sz="3400" dirty="0" smtClean="0"/>
          </a:p>
          <a:p>
            <a:pPr marL="0" indent="-914400">
              <a:buNone/>
            </a:pPr>
            <a:r>
              <a:rPr lang="en-US" sz="2400" dirty="0" smtClean="0"/>
              <a:t> 1. In </a:t>
            </a:r>
            <a:r>
              <a:rPr lang="en-US" sz="2400" dirty="0"/>
              <a:t>the past month, </a:t>
            </a:r>
            <a:r>
              <a:rPr lang="en-US" sz="2400" b="1" dirty="0"/>
              <a:t>have you been paid for </a:t>
            </a:r>
            <a:r>
              <a:rPr lang="en-US" sz="2400" dirty="0"/>
              <a:t>each of the </a:t>
            </a:r>
            <a:r>
              <a:rPr lang="en-US" sz="2400" dirty="0" smtClean="0"/>
              <a:t>following </a:t>
            </a:r>
            <a:r>
              <a:rPr lang="en-US" sz="2400" dirty="0"/>
              <a:t>activities?</a:t>
            </a:r>
          </a:p>
          <a:p>
            <a:pPr marL="400050" lvl="1" indent="0">
              <a:buNone/>
            </a:pPr>
            <a:r>
              <a:rPr lang="en-US" sz="2400" dirty="0" smtClean="0"/>
              <a:t>a</a:t>
            </a:r>
            <a:r>
              <a:rPr lang="en-US" sz="2400" dirty="0"/>
              <a:t>. Child or elder care </a:t>
            </a:r>
            <a:r>
              <a:rPr lang="en-US" sz="2400" dirty="0" smtClean="0"/>
              <a:t>services, b</a:t>
            </a:r>
            <a:r>
              <a:rPr lang="en-US" sz="2400" dirty="0"/>
              <a:t>. Dog walking, feeding pets, or house </a:t>
            </a:r>
            <a:r>
              <a:rPr lang="en-US" sz="2400" dirty="0" smtClean="0"/>
              <a:t>sitting, c</a:t>
            </a:r>
            <a:r>
              <a:rPr lang="en-US" sz="2400" dirty="0"/>
              <a:t>. House cleaning, yard work, or other property maintenance </a:t>
            </a:r>
            <a:r>
              <a:rPr lang="en-US" sz="2400" dirty="0" smtClean="0"/>
              <a:t>work, d</a:t>
            </a:r>
            <a:r>
              <a:rPr lang="en-US" sz="2400" dirty="0"/>
              <a:t>. Driving or ride-sharing, such as with Uber or </a:t>
            </a:r>
            <a:r>
              <a:rPr lang="en-US" sz="2400" dirty="0" smtClean="0"/>
              <a:t>Lyft, e</a:t>
            </a:r>
            <a:r>
              <a:rPr lang="en-US" sz="2400" dirty="0"/>
              <a:t>. Paid tasks online, such as posting YouTube videos (do </a:t>
            </a:r>
            <a:r>
              <a:rPr lang="en-US" sz="2400" b="1" dirty="0"/>
              <a:t>not </a:t>
            </a:r>
            <a:r>
              <a:rPr lang="en-US" sz="2400" dirty="0"/>
              <a:t>include </a:t>
            </a:r>
            <a:r>
              <a:rPr lang="en-US" sz="2400" dirty="0" smtClean="0"/>
              <a:t>GfK surveys), f</a:t>
            </a:r>
            <a:r>
              <a:rPr lang="en-US" sz="2400" dirty="0"/>
              <a:t>. Other personal tasks, such as deliveries, running errands, or </a:t>
            </a:r>
            <a:r>
              <a:rPr lang="en-US" sz="2400" dirty="0" smtClean="0"/>
              <a:t>helping people </a:t>
            </a:r>
            <a:r>
              <a:rPr lang="en-US" sz="2400" dirty="0"/>
              <a:t>move</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27787364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39085"/>
          </a:xfrm>
        </p:spPr>
        <p:txBody>
          <a:bodyPr/>
          <a:lstStyle/>
          <a:p>
            <a:r>
              <a:rPr lang="en-US" sz="3000" dirty="0" smtClean="0"/>
              <a:t>Understanding Term Platform Work</a:t>
            </a:r>
            <a:br>
              <a:rPr lang="en-US" sz="3000" dirty="0" smtClean="0"/>
            </a:br>
            <a:r>
              <a:rPr lang="en-US" sz="3000" dirty="0" smtClean="0"/>
              <a:t>“Mixed” Ask Platform Attributes and Activities</a:t>
            </a:r>
            <a:endParaRPr lang="en-US" sz="3000" dirty="0"/>
          </a:p>
        </p:txBody>
      </p:sp>
      <p:sp>
        <p:nvSpPr>
          <p:cNvPr id="3" name="Content Placeholder 2"/>
          <p:cNvSpPr>
            <a:spLocks noGrp="1"/>
          </p:cNvSpPr>
          <p:nvPr>
            <p:ph idx="1"/>
          </p:nvPr>
        </p:nvSpPr>
        <p:spPr>
          <a:xfrm>
            <a:off x="457200" y="928914"/>
            <a:ext cx="8229600" cy="4786086"/>
          </a:xfrm>
        </p:spPr>
        <p:txBody>
          <a:bodyPr/>
          <a:lstStyle/>
          <a:p>
            <a:pPr>
              <a:lnSpc>
                <a:spcPts val="3500"/>
              </a:lnSpc>
            </a:pPr>
            <a:r>
              <a:rPr lang="en-US" sz="2800" dirty="0" smtClean="0"/>
              <a:t>Ask about specific activities and then ask if work was electronically intermediated (SHED) continued  </a:t>
            </a:r>
          </a:p>
          <a:p>
            <a:pPr>
              <a:lnSpc>
                <a:spcPts val="200"/>
              </a:lnSpc>
            </a:pPr>
            <a:endParaRPr lang="en-US" sz="3400" dirty="0" smtClean="0"/>
          </a:p>
          <a:p>
            <a:pPr marL="0" indent="0">
              <a:lnSpc>
                <a:spcPts val="2500"/>
              </a:lnSpc>
              <a:buNone/>
            </a:pPr>
            <a:r>
              <a:rPr lang="en-US" sz="2400" dirty="0" smtClean="0"/>
              <a:t> 2. </a:t>
            </a:r>
            <a:r>
              <a:rPr lang="en-US" sz="2600" dirty="0" smtClean="0"/>
              <a:t>In </a:t>
            </a:r>
            <a:r>
              <a:rPr lang="en-US" sz="2600" dirty="0"/>
              <a:t>addition, in the past month, </a:t>
            </a:r>
            <a:r>
              <a:rPr lang="en-US" sz="2600" b="1" dirty="0"/>
              <a:t>have you been paid for </a:t>
            </a:r>
            <a:r>
              <a:rPr lang="en-US" sz="2600" dirty="0"/>
              <a:t>each of the </a:t>
            </a:r>
            <a:r>
              <a:rPr lang="en-US" sz="2600" dirty="0" smtClean="0"/>
              <a:t>following activities</a:t>
            </a:r>
            <a:r>
              <a:rPr lang="en-US" sz="2600" dirty="0"/>
              <a:t>?</a:t>
            </a:r>
          </a:p>
          <a:p>
            <a:pPr marL="400050" lvl="1" indent="0">
              <a:lnSpc>
                <a:spcPts val="2500"/>
              </a:lnSpc>
              <a:buNone/>
            </a:pPr>
            <a:r>
              <a:rPr lang="en-US" sz="2600" dirty="0" smtClean="0"/>
              <a:t>a. Sold </a:t>
            </a:r>
            <a:r>
              <a:rPr lang="en-US" sz="2600" dirty="0"/>
              <a:t>goods yourself at flea markets or garage </a:t>
            </a:r>
            <a:r>
              <a:rPr lang="en-US" sz="2600" dirty="0" smtClean="0"/>
              <a:t>sales, b</a:t>
            </a:r>
            <a:r>
              <a:rPr lang="en-US" sz="2600" dirty="0"/>
              <a:t>. Sold goods at consignment shops or thrift </a:t>
            </a:r>
            <a:r>
              <a:rPr lang="en-US" sz="2600" dirty="0" smtClean="0"/>
              <a:t>stores, c</a:t>
            </a:r>
            <a:r>
              <a:rPr lang="en-US" sz="2600" dirty="0"/>
              <a:t>. Sold goods on-line, such as on eBay or </a:t>
            </a:r>
            <a:r>
              <a:rPr lang="en-US" sz="2600" dirty="0" smtClean="0"/>
              <a:t>Craigslist, d</a:t>
            </a:r>
            <a:r>
              <a:rPr lang="en-US" sz="2600" dirty="0"/>
              <a:t>. Rented out property, such as your car or your </a:t>
            </a:r>
            <a:r>
              <a:rPr lang="en-US" sz="2600" dirty="0" smtClean="0"/>
              <a:t>house, e</a:t>
            </a:r>
            <a:r>
              <a:rPr lang="en-US" sz="2600" dirty="0"/>
              <a:t>. Any other paid activities that you have not already mentioned in the </a:t>
            </a:r>
            <a:r>
              <a:rPr lang="en-US" sz="2600" dirty="0" smtClean="0"/>
              <a:t>survey</a:t>
            </a:r>
          </a:p>
          <a:p>
            <a:pPr marL="0" lvl="1" indent="0">
              <a:lnSpc>
                <a:spcPts val="2300"/>
              </a:lnSpc>
              <a:buNone/>
            </a:pPr>
            <a:r>
              <a:rPr lang="en-US" sz="2600" dirty="0" smtClean="0"/>
              <a:t>3. Some people doing these activities use companies that connect them directly with customers using a website or mobile app.  For example, Uber and Lyft help drivers find riders.  Last month did you find any paid work or customers using a company like this </a:t>
            </a:r>
          </a:p>
          <a:p>
            <a:pPr marL="400050" lvl="1" indent="0">
              <a:buNone/>
            </a:pPr>
            <a:endParaRPr lang="en-US" sz="2400" dirty="0" smtClean="0"/>
          </a:p>
          <a:p>
            <a:pPr marL="0" indent="0">
              <a:buNone/>
            </a:pPr>
            <a:endParaRPr lang="en-US" sz="3800" dirty="0"/>
          </a:p>
        </p:txBody>
      </p:sp>
    </p:spTree>
    <p:extLst>
      <p:ext uri="{BB962C8B-B14F-4D97-AF65-F5344CB8AC3E}">
        <p14:creationId xmlns:p14="http://schemas.microsoft.com/office/powerpoint/2010/main" val="22665737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658"/>
            <a:ext cx="8229600" cy="696685"/>
          </a:xfrm>
        </p:spPr>
        <p:txBody>
          <a:bodyPr/>
          <a:lstStyle/>
          <a:p>
            <a:r>
              <a:rPr lang="en-US" sz="4000" dirty="0" smtClean="0"/>
              <a:t>Household Survey Data </a:t>
            </a:r>
            <a:endParaRPr lang="en-US" sz="4000" dirty="0"/>
          </a:p>
        </p:txBody>
      </p:sp>
      <p:sp>
        <p:nvSpPr>
          <p:cNvPr id="3" name="Content Placeholder 2"/>
          <p:cNvSpPr>
            <a:spLocks noGrp="1"/>
          </p:cNvSpPr>
          <p:nvPr>
            <p:ph idx="1"/>
          </p:nvPr>
        </p:nvSpPr>
        <p:spPr>
          <a:xfrm>
            <a:off x="457200" y="725714"/>
            <a:ext cx="8389257" cy="5047344"/>
          </a:xfrm>
        </p:spPr>
        <p:txBody>
          <a:bodyPr/>
          <a:lstStyle/>
          <a:p>
            <a:r>
              <a:rPr lang="en-US" sz="3600" dirty="0" smtClean="0"/>
              <a:t>Online samples</a:t>
            </a:r>
          </a:p>
          <a:p>
            <a:pPr lvl="1"/>
            <a:r>
              <a:rPr lang="en-US" dirty="0" smtClean="0"/>
              <a:t>A few explicitly exclude completing online surveys.  Most do not and at least one explicitly said to include completing the survey </a:t>
            </a:r>
          </a:p>
          <a:p>
            <a:pPr lvl="1"/>
            <a:r>
              <a:rPr lang="en-US" dirty="0"/>
              <a:t>Sometimes weight to demographic </a:t>
            </a:r>
            <a:r>
              <a:rPr lang="en-US" dirty="0" smtClean="0"/>
              <a:t>characteristics </a:t>
            </a:r>
            <a:r>
              <a:rPr lang="en-US" dirty="0"/>
              <a:t>of the entire population or proportion of population that have internet access. Some do </a:t>
            </a:r>
            <a:r>
              <a:rPr lang="en-US" dirty="0" smtClean="0"/>
              <a:t>not</a:t>
            </a:r>
          </a:p>
          <a:p>
            <a:pPr lvl="2">
              <a:lnSpc>
                <a:spcPts val="2600"/>
              </a:lnSpc>
            </a:pPr>
            <a:r>
              <a:rPr lang="en-US" dirty="0" smtClean="0"/>
              <a:t>Do not believe weighting will completely counter biases, selectivity of online samples (those who do not have internet access should be included as “no’s”) </a:t>
            </a:r>
          </a:p>
          <a:p>
            <a:pPr lvl="2">
              <a:lnSpc>
                <a:spcPts val="2600"/>
              </a:lnSpc>
            </a:pPr>
            <a:r>
              <a:rPr lang="en-US" dirty="0" smtClean="0"/>
              <a:t>Quota samples particularly prone </a:t>
            </a:r>
            <a:r>
              <a:rPr lang="en-US" dirty="0" smtClean="0"/>
              <a:t>to biases because </a:t>
            </a:r>
            <a:r>
              <a:rPr lang="en-US" dirty="0" smtClean="0"/>
              <a:t>more frequent users more likely to answer and probably more likely to do platform work </a:t>
            </a:r>
            <a:endParaRPr lang="en-US" dirty="0"/>
          </a:p>
          <a:p>
            <a:pPr lvl="1"/>
            <a:endParaRPr lang="en-US"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782429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9658"/>
            <a:ext cx="8229600" cy="696685"/>
          </a:xfrm>
        </p:spPr>
        <p:txBody>
          <a:bodyPr/>
          <a:lstStyle/>
          <a:p>
            <a:r>
              <a:rPr lang="en-US" sz="3800" dirty="0" smtClean="0"/>
              <a:t>Household Survey Data </a:t>
            </a:r>
            <a:endParaRPr lang="en-US" sz="3800" dirty="0"/>
          </a:p>
        </p:txBody>
      </p:sp>
      <p:sp>
        <p:nvSpPr>
          <p:cNvPr id="3" name="Content Placeholder 2"/>
          <p:cNvSpPr>
            <a:spLocks noGrp="1"/>
          </p:cNvSpPr>
          <p:nvPr>
            <p:ph idx="1"/>
          </p:nvPr>
        </p:nvSpPr>
        <p:spPr>
          <a:xfrm>
            <a:off x="457200" y="725714"/>
            <a:ext cx="8389257" cy="5047344"/>
          </a:xfrm>
        </p:spPr>
        <p:txBody>
          <a:bodyPr/>
          <a:lstStyle/>
          <a:p>
            <a:pPr>
              <a:lnSpc>
                <a:spcPts val="2900"/>
              </a:lnSpc>
            </a:pPr>
            <a:r>
              <a:rPr lang="en-US" sz="2800" dirty="0" smtClean="0"/>
              <a:t>Online samples –Respondents frequency of Internet Use vs. General Public </a:t>
            </a:r>
            <a:r>
              <a:rPr lang="en-US" sz="2800" dirty="0" smtClean="0"/>
              <a:t>(Select countries) </a:t>
            </a:r>
            <a:endParaRPr lang="en-US" sz="2800" dirty="0" smtClean="0"/>
          </a:p>
          <a:p>
            <a:pPr marL="0" indent="0">
              <a:buNone/>
            </a:pPr>
            <a:endParaRPr lang="en-US" sz="3600" dirty="0" smtClean="0"/>
          </a:p>
          <a:p>
            <a:endParaRPr lang="en-US" sz="3600" dirty="0" smtClean="0"/>
          </a:p>
          <a:p>
            <a:endParaRPr lang="en-US" sz="3600" dirty="0"/>
          </a:p>
          <a:p>
            <a:endParaRPr lang="en-US" sz="3600" dirty="0" smtClean="0"/>
          </a:p>
          <a:p>
            <a:endParaRPr lang="en-US" sz="3000" dirty="0" smtClean="0"/>
          </a:p>
          <a:p>
            <a:pPr marL="0" indent="0">
              <a:lnSpc>
                <a:spcPts val="2000"/>
              </a:lnSpc>
              <a:buNone/>
            </a:pPr>
            <a:r>
              <a:rPr lang="en-US" sz="3800" dirty="0" smtClean="0"/>
              <a:t>    </a:t>
            </a:r>
            <a:endParaRPr lang="en-US" sz="3800" dirty="0"/>
          </a:p>
        </p:txBody>
      </p:sp>
      <p:graphicFrame>
        <p:nvGraphicFramePr>
          <p:cNvPr id="4" name="Table 3"/>
          <p:cNvGraphicFramePr>
            <a:graphicFrameLocks noGrp="1"/>
          </p:cNvGraphicFramePr>
          <p:nvPr>
            <p:extLst>
              <p:ext uri="{D42A27DB-BD31-4B8C-83A1-F6EECF244321}">
                <p14:modId xmlns:p14="http://schemas.microsoft.com/office/powerpoint/2010/main" val="1697510787"/>
              </p:ext>
            </p:extLst>
          </p:nvPr>
        </p:nvGraphicFramePr>
        <p:xfrm>
          <a:off x="130629" y="1640113"/>
          <a:ext cx="8824686" cy="5341257"/>
        </p:xfrm>
        <a:graphic>
          <a:graphicData uri="http://schemas.openxmlformats.org/drawingml/2006/table">
            <a:tbl>
              <a:tblPr firstRow="1" firstCol="1" bandRow="1">
                <a:tableStyleId>{5C22544A-7EE6-4342-B048-85BDC9FD1C3A}</a:tableStyleId>
              </a:tblPr>
              <a:tblGrid>
                <a:gridCol w="1315835"/>
                <a:gridCol w="700826"/>
                <a:gridCol w="972575"/>
                <a:gridCol w="836821"/>
                <a:gridCol w="961607"/>
                <a:gridCol w="975187"/>
                <a:gridCol w="957363"/>
                <a:gridCol w="2104472"/>
              </a:tblGrid>
              <a:tr h="1364813">
                <a:tc gridSpan="4">
                  <a:txBody>
                    <a:bodyPr/>
                    <a:lstStyle/>
                    <a:p>
                      <a:pPr marL="0" marR="0" algn="ctr">
                        <a:lnSpc>
                          <a:spcPct val="107000"/>
                        </a:lnSpc>
                        <a:spcBef>
                          <a:spcPts val="0"/>
                        </a:spcBef>
                        <a:spcAft>
                          <a:spcPts val="0"/>
                        </a:spcAft>
                      </a:pPr>
                      <a:r>
                        <a:rPr lang="en-US" sz="2000" dirty="0">
                          <a:effectLst/>
                        </a:rPr>
                        <a:t>EU Community Survey on Internet Usage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2000" dirty="0">
                          <a:effectLst/>
                        </a:rPr>
                        <a:t>COLLEEM Survey</a:t>
                      </a:r>
                    </a:p>
                    <a:p>
                      <a:pPr marL="0" marR="0" algn="ctr">
                        <a:lnSpc>
                          <a:spcPct val="107000"/>
                        </a:lnSpc>
                        <a:spcBef>
                          <a:spcPts val="0"/>
                        </a:spcBef>
                        <a:spcAft>
                          <a:spcPts val="0"/>
                        </a:spcAft>
                      </a:pPr>
                      <a:r>
                        <a:rPr lang="en-US" sz="2000" dirty="0">
                          <a:effectLst/>
                        </a:rPr>
                        <a:t>(sampled of internet users)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0"/>
                        </a:spcAft>
                      </a:pPr>
                      <a:r>
                        <a:rPr lang="en-US" sz="2000" dirty="0">
                          <a:effectLst/>
                        </a:rPr>
                        <a:t>COLLEEM/ICT Daily Use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91879">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Daily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Weekly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Less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Daily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Weekly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Less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4937">
                <a:tc>
                  <a:txBody>
                    <a:bodyPr/>
                    <a:lstStyle/>
                    <a:p>
                      <a:pPr marL="0" marR="0">
                        <a:lnSpc>
                          <a:spcPct val="107000"/>
                        </a:lnSpc>
                        <a:spcBef>
                          <a:spcPts val="0"/>
                        </a:spcBef>
                        <a:spcAft>
                          <a:spcPts val="0"/>
                        </a:spcAft>
                      </a:pPr>
                      <a:r>
                        <a:rPr lang="en-US" sz="2000" dirty="0">
                          <a:effectLst/>
                        </a:rPr>
                        <a:t>U.K.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88%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93%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4937">
                <a:tc>
                  <a:txBody>
                    <a:bodyPr/>
                    <a:lstStyle/>
                    <a:p>
                      <a:pPr marL="0" marR="0">
                        <a:lnSpc>
                          <a:spcPct val="107000"/>
                        </a:lnSpc>
                        <a:spcBef>
                          <a:spcPts val="0"/>
                        </a:spcBef>
                        <a:spcAft>
                          <a:spcPts val="0"/>
                        </a:spcAft>
                      </a:pPr>
                      <a:r>
                        <a:rPr lang="en-US" sz="2000" dirty="0">
                          <a:effectLst/>
                        </a:rPr>
                        <a:t>Spain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67%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23%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87%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130%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9877">
                <a:tc>
                  <a:txBody>
                    <a:bodyPr/>
                    <a:lstStyle/>
                    <a:p>
                      <a:pPr marL="0" marR="0">
                        <a:lnSpc>
                          <a:spcPct val="107000"/>
                        </a:lnSpc>
                        <a:spcBef>
                          <a:spcPts val="0"/>
                        </a:spcBef>
                        <a:spcAft>
                          <a:spcPts val="0"/>
                        </a:spcAft>
                      </a:pPr>
                      <a:r>
                        <a:rPr lang="en-US" sz="2000" dirty="0">
                          <a:effectLst/>
                        </a:rPr>
                        <a:t>Germany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87%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4937">
                <a:tc>
                  <a:txBody>
                    <a:bodyPr/>
                    <a:lstStyle/>
                    <a:p>
                      <a:pPr marL="0" marR="0">
                        <a:lnSpc>
                          <a:spcPct val="107000"/>
                        </a:lnSpc>
                        <a:spcBef>
                          <a:spcPts val="0"/>
                        </a:spcBef>
                        <a:spcAft>
                          <a:spcPts val="0"/>
                        </a:spcAft>
                      </a:pPr>
                      <a:r>
                        <a:rPr lang="en-US" sz="2000" dirty="0">
                          <a:effectLst/>
                        </a:rPr>
                        <a:t>Italy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66%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33%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96%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145%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09877">
                <a:tc>
                  <a:txBody>
                    <a:bodyPr/>
                    <a:lstStyle/>
                    <a:p>
                      <a:pPr marL="0" marR="0">
                        <a:lnSpc>
                          <a:spcPct val="107000"/>
                        </a:lnSpc>
                        <a:spcBef>
                          <a:spcPts val="0"/>
                        </a:spcBef>
                        <a:spcAft>
                          <a:spcPts val="0"/>
                        </a:spcAft>
                      </a:pPr>
                      <a:r>
                        <a:rPr lang="en-US" sz="2000" dirty="0">
                          <a:effectLst/>
                        </a:rPr>
                        <a:t>Romania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42%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44%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92%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219%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072651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marL="0" indent="0" algn="ctr">
              <a:buNone/>
            </a:pPr>
            <a:r>
              <a:rPr lang="en-US" sz="4400" b="1" dirty="0" smtClean="0"/>
              <a:t>Comparison of Estimates </a:t>
            </a:r>
            <a:endParaRPr lang="en-US" sz="4400" b="1" dirty="0"/>
          </a:p>
        </p:txBody>
      </p:sp>
    </p:spTree>
    <p:extLst>
      <p:ext uri="{BB962C8B-B14F-4D97-AF65-F5344CB8AC3E}">
        <p14:creationId xmlns:p14="http://schemas.microsoft.com/office/powerpoint/2010/main" val="3371676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Results of Measurements</a:t>
            </a:r>
            <a:endParaRPr lang="en-US" sz="4000" dirty="0"/>
          </a:p>
        </p:txBody>
      </p:sp>
      <p:sp>
        <p:nvSpPr>
          <p:cNvPr id="3" name="Content Placeholder 2"/>
          <p:cNvSpPr>
            <a:spLocks noGrp="1"/>
          </p:cNvSpPr>
          <p:nvPr>
            <p:ph idx="1"/>
          </p:nvPr>
        </p:nvSpPr>
        <p:spPr>
          <a:xfrm>
            <a:off x="457200" y="1030515"/>
            <a:ext cx="8229600" cy="4684486"/>
          </a:xfrm>
        </p:spPr>
        <p:txBody>
          <a:bodyPr/>
          <a:lstStyle/>
          <a:p>
            <a:pPr>
              <a:lnSpc>
                <a:spcPts val="3800"/>
              </a:lnSpc>
            </a:pPr>
            <a:r>
              <a:rPr lang="en-US" sz="3600" dirty="0" smtClean="0"/>
              <a:t>Measurements have intentionally or implicitly addressed differently the decision about what to measure </a:t>
            </a:r>
          </a:p>
          <a:p>
            <a:pPr marL="0" indent="0">
              <a:lnSpc>
                <a:spcPts val="500"/>
              </a:lnSpc>
              <a:buNone/>
            </a:pPr>
            <a:r>
              <a:rPr lang="en-US" sz="3600" dirty="0" smtClean="0"/>
              <a:t> </a:t>
            </a:r>
          </a:p>
          <a:p>
            <a:pPr>
              <a:lnSpc>
                <a:spcPts val="500"/>
              </a:lnSpc>
            </a:pPr>
            <a:endParaRPr lang="en-US" sz="3600" dirty="0" smtClean="0"/>
          </a:p>
          <a:p>
            <a:pPr>
              <a:lnSpc>
                <a:spcPts val="3800"/>
              </a:lnSpc>
            </a:pPr>
            <a:r>
              <a:rPr lang="en-US" sz="3600" dirty="0" smtClean="0"/>
              <a:t>There have been a wide range of measures, even for the same country and same time periods </a:t>
            </a:r>
          </a:p>
          <a:p>
            <a:pPr lvl="1">
              <a:lnSpc>
                <a:spcPts val="3000"/>
              </a:lnSpc>
            </a:pPr>
            <a:r>
              <a:rPr lang="en-US" dirty="0" smtClean="0"/>
              <a:t>Undoubtedly related to methodological differences not real differences </a:t>
            </a:r>
          </a:p>
          <a:p>
            <a:pPr marL="0" indent="0">
              <a:buNone/>
            </a:pPr>
            <a:r>
              <a:rPr lang="en-US" sz="3600" dirty="0"/>
              <a:t>	</a:t>
            </a:r>
            <a:r>
              <a:rPr lang="en-US" sz="2800" dirty="0" smtClean="0"/>
              <a:t>-</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4387646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261714"/>
            <a:ext cx="8229600" cy="848139"/>
          </a:xfrm>
        </p:spPr>
        <p:txBody>
          <a:bodyPr/>
          <a:lstStyle/>
          <a:p>
            <a:r>
              <a:rPr lang="en-US" sz="4000" dirty="0" smtClean="0"/>
              <a:t>Range of Estimates for the U.S. </a:t>
            </a:r>
            <a:endParaRPr lang="en-US" sz="4000" dirty="0"/>
          </a:p>
        </p:txBody>
      </p:sp>
      <p:sp>
        <p:nvSpPr>
          <p:cNvPr id="3" name="Content Placeholder 2"/>
          <p:cNvSpPr>
            <a:spLocks noGrp="1"/>
          </p:cNvSpPr>
          <p:nvPr>
            <p:ph idx="1"/>
          </p:nvPr>
        </p:nvSpPr>
        <p:spPr>
          <a:xfrm>
            <a:off x="457179" y="1032909"/>
            <a:ext cx="8503920" cy="4684486"/>
          </a:xfrm>
        </p:spPr>
        <p:txBody>
          <a:bodyPr/>
          <a:lstStyle/>
          <a:p>
            <a:pPr marL="0" indent="0">
              <a:lnSpc>
                <a:spcPts val="2500"/>
              </a:lnSpc>
              <a:buNone/>
            </a:pPr>
            <a:r>
              <a:rPr lang="en-US" sz="3600" dirty="0"/>
              <a:t>	</a:t>
            </a:r>
            <a:endParaRPr lang="en-US" sz="2800" dirty="0" smtClean="0"/>
          </a:p>
          <a:p>
            <a:pPr marL="0" indent="0">
              <a:buNone/>
            </a:pPr>
            <a:endParaRPr lang="en-US" sz="2800" dirty="0" smtClean="0"/>
          </a:p>
          <a:p>
            <a:pPr marL="0" indent="0">
              <a:lnSpc>
                <a:spcPts val="2000"/>
              </a:lnSpc>
              <a:buNone/>
            </a:pPr>
            <a:r>
              <a:rPr lang="en-US" sz="3800" dirty="0"/>
              <a:t> </a:t>
            </a:r>
            <a:r>
              <a:rPr lang="en-US" sz="3800" dirty="0" smtClean="0"/>
              <a:t>   </a:t>
            </a:r>
          </a:p>
          <a:p>
            <a:pPr marL="0" indent="0">
              <a:lnSpc>
                <a:spcPts val="2000"/>
              </a:lnSpc>
              <a:buNone/>
            </a:pPr>
            <a:endParaRPr lang="en-US" sz="3800" dirty="0"/>
          </a:p>
        </p:txBody>
      </p:sp>
      <p:cxnSp>
        <p:nvCxnSpPr>
          <p:cNvPr id="13" name="Straight Arrow Connector 12"/>
          <p:cNvCxnSpPr/>
          <p:nvPr/>
        </p:nvCxnSpPr>
        <p:spPr>
          <a:xfrm>
            <a:off x="1163785" y="1143745"/>
            <a:ext cx="13851" cy="481371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330015" y="927873"/>
            <a:ext cx="7631084" cy="5286062"/>
          </a:xfrm>
          <a:prstGeom prst="rect">
            <a:avLst/>
          </a:prstGeom>
        </p:spPr>
        <p:txBody>
          <a:bodyPr wrap="square">
            <a:spAutoFit/>
          </a:bodyPr>
          <a:lstStyle/>
          <a:p>
            <a:pPr>
              <a:lnSpc>
                <a:spcPts val="2500"/>
              </a:lnSpc>
            </a:pPr>
            <a:endParaRPr lang="en-US" sz="2800" dirty="0" smtClean="0">
              <a:latin typeface="Calibri" panose="020F0502020204030204" pitchFamily="34" charset="0"/>
              <a:cs typeface="Calibri" panose="020F0502020204030204" pitchFamily="34" charset="0"/>
            </a:endParaRPr>
          </a:p>
          <a:p>
            <a:pPr>
              <a:lnSpc>
                <a:spcPts val="2500"/>
              </a:lnSpc>
            </a:pPr>
            <a:endParaRPr lang="en-US" sz="2800" dirty="0">
              <a:latin typeface="Calibri" panose="020F0502020204030204" pitchFamily="34" charset="0"/>
              <a:cs typeface="Calibri" panose="020F0502020204030204" pitchFamily="34" charset="0"/>
            </a:endParaRPr>
          </a:p>
          <a:p>
            <a:pPr>
              <a:lnSpc>
                <a:spcPts val="2500"/>
              </a:lnSpc>
            </a:pPr>
            <a:r>
              <a:rPr lang="en-US" sz="2800" dirty="0" smtClean="0">
                <a:latin typeface="Calibri" panose="020F0502020204030204" pitchFamily="34" charset="0"/>
                <a:cs typeface="Calibri" panose="020F0502020204030204" pitchFamily="34" charset="0"/>
              </a:rPr>
              <a:t> 24.0</a:t>
            </a:r>
            <a:r>
              <a:rPr lang="en-US" sz="2800" dirty="0">
                <a:latin typeface="Calibri" panose="020F0502020204030204" pitchFamily="34" charset="0"/>
                <a:cs typeface="Calibri" panose="020F0502020204030204" pitchFamily="34" charset="0"/>
              </a:rPr>
              <a:t>% PEW (any income from </a:t>
            </a:r>
            <a:r>
              <a:rPr lang="en-US" sz="2800" dirty="0" smtClean="0">
                <a:latin typeface="Calibri" panose="020F0502020204030204" pitchFamily="34" charset="0"/>
                <a:cs typeface="Calibri" panose="020F0502020204030204" pitchFamily="34" charset="0"/>
              </a:rPr>
              <a:t>a platform), </a:t>
            </a:r>
            <a:r>
              <a:rPr lang="en-US" dirty="0" smtClean="0">
                <a:latin typeface="Calibri" panose="020F0502020204030204" pitchFamily="34" charset="0"/>
                <a:cs typeface="Calibri" panose="020F0502020204030204" pitchFamily="34" charset="0"/>
              </a:rPr>
              <a:t>7,8,12/2016</a:t>
            </a:r>
            <a:endParaRPr lang="en-US" dirty="0">
              <a:latin typeface="Calibri" panose="020F0502020204030204" pitchFamily="34" charset="0"/>
              <a:cs typeface="Calibri" panose="020F0502020204030204" pitchFamily="34" charset="0"/>
            </a:endParaRPr>
          </a:p>
          <a:p>
            <a:pPr>
              <a:lnSpc>
                <a:spcPts val="2500"/>
              </a:lnSpc>
            </a:pPr>
            <a:r>
              <a:rPr lang="en-US" sz="2800" dirty="0" smtClean="0">
                <a:latin typeface="Calibri" panose="020F0502020204030204" pitchFamily="34" charset="0"/>
                <a:cs typeface="Calibri" panose="020F0502020204030204" pitchFamily="34" charset="0"/>
              </a:rPr>
              <a:t> 22.4%  </a:t>
            </a:r>
            <a:r>
              <a:rPr lang="en-US" sz="2800" dirty="0">
                <a:latin typeface="Calibri" panose="020F0502020204030204" pitchFamily="34" charset="0"/>
                <a:cs typeface="Calibri" panose="020F0502020204030204" pitchFamily="34" charset="0"/>
              </a:rPr>
              <a:t>Upwork &amp; Freelancers Union, </a:t>
            </a:r>
            <a:r>
              <a:rPr lang="en-US" sz="2800" dirty="0" smtClean="0">
                <a:latin typeface="Calibri" panose="020F0502020204030204" pitchFamily="34" charset="0"/>
                <a:cs typeface="Calibri" panose="020F0502020204030204" pitchFamily="34" charset="0"/>
              </a:rPr>
              <a:t> 2018</a:t>
            </a:r>
            <a:endParaRPr lang="en-US" sz="2800" dirty="0">
              <a:latin typeface="Calibri" panose="020F0502020204030204" pitchFamily="34" charset="0"/>
              <a:cs typeface="Calibri" panose="020F0502020204030204" pitchFamily="34" charset="0"/>
            </a:endParaRPr>
          </a:p>
          <a:p>
            <a:pPr>
              <a:lnSpc>
                <a:spcPts val="4000"/>
              </a:lnSpc>
            </a:pPr>
            <a:endParaRPr lang="en-US" sz="2800" dirty="0">
              <a:latin typeface="Calibri" panose="020F0502020204030204" pitchFamily="34" charset="0"/>
              <a:cs typeface="Calibri" panose="020F0502020204030204" pitchFamily="34" charset="0"/>
            </a:endParaRPr>
          </a:p>
          <a:p>
            <a:pPr>
              <a:lnSpc>
                <a:spcPts val="2500"/>
              </a:lnSpc>
            </a:pP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8.0%  PEW(only labor</a:t>
            </a:r>
            <a:r>
              <a:rPr lang="en-US" sz="2800" dirty="0" smtClean="0">
                <a:latin typeface="Calibri" panose="020F0502020204030204" pitchFamily="34" charset="0"/>
                <a:cs typeface="Calibri" panose="020F0502020204030204" pitchFamily="34" charset="0"/>
              </a:rPr>
              <a:t>),  July, Aug, Dec 2016</a:t>
            </a:r>
            <a:endParaRPr lang="en-US" sz="2800" dirty="0">
              <a:latin typeface="Calibri" panose="020F0502020204030204" pitchFamily="34" charset="0"/>
              <a:cs typeface="Calibri" panose="020F0502020204030204" pitchFamily="34" charset="0"/>
            </a:endParaRPr>
          </a:p>
          <a:p>
            <a:pPr>
              <a:lnSpc>
                <a:spcPts val="2500"/>
              </a:lnSpc>
            </a:pP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6.0%  CPS-Internet Use Supplement, </a:t>
            </a:r>
            <a:r>
              <a:rPr lang="en-US" sz="2800" dirty="0" smtClean="0">
                <a:latin typeface="Calibri" panose="020F0502020204030204" pitchFamily="34" charset="0"/>
                <a:cs typeface="Calibri" panose="020F0502020204030204" pitchFamily="34" charset="0"/>
              </a:rPr>
              <a:t> Nov</a:t>
            </a: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2017</a:t>
            </a:r>
          </a:p>
          <a:p>
            <a:pPr>
              <a:lnSpc>
                <a:spcPts val="2500"/>
              </a:lnSpc>
            </a:pPr>
            <a:endParaRPr lang="en-US" sz="2800" dirty="0">
              <a:latin typeface="Calibri" panose="020F0502020204030204" pitchFamily="34" charset="0"/>
              <a:cs typeface="Calibri" panose="020F0502020204030204" pitchFamily="34" charset="0"/>
            </a:endParaRPr>
          </a:p>
          <a:p>
            <a:pPr>
              <a:lnSpc>
                <a:spcPts val="500"/>
              </a:lnSpc>
            </a:pPr>
            <a:endParaRPr lang="en-US" sz="2800" dirty="0">
              <a:latin typeface="Calibri" panose="020F0502020204030204" pitchFamily="34" charset="0"/>
              <a:cs typeface="Calibri" panose="020F0502020204030204" pitchFamily="34" charset="0"/>
            </a:endParaRPr>
          </a:p>
          <a:p>
            <a:pPr>
              <a:lnSpc>
                <a:spcPts val="2500"/>
              </a:lnSpc>
            </a:pP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3.0%  </a:t>
            </a:r>
            <a:r>
              <a:rPr lang="en-US" sz="2800" dirty="0" smtClean="0">
                <a:latin typeface="Calibri" panose="020F0502020204030204" pitchFamily="34" charset="0"/>
                <a:cs typeface="Calibri" panose="020F0502020204030204" pitchFamily="34" charset="0"/>
              </a:rPr>
              <a:t>Gallop May 2017-May 2019?</a:t>
            </a:r>
            <a:endParaRPr lang="en-US" sz="2800" dirty="0">
              <a:latin typeface="Calibri" panose="020F0502020204030204" pitchFamily="34" charset="0"/>
              <a:cs typeface="Calibri" panose="020F0502020204030204" pitchFamily="34" charset="0"/>
            </a:endParaRPr>
          </a:p>
          <a:p>
            <a:pPr>
              <a:lnSpc>
                <a:spcPts val="2500"/>
              </a:lnSpc>
            </a:pP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  2.8</a:t>
            </a:r>
            <a:r>
              <a:rPr lang="en-US" sz="2800" dirty="0">
                <a:latin typeface="Calibri" panose="020F0502020204030204" pitchFamily="34" charset="0"/>
                <a:cs typeface="Calibri" panose="020F0502020204030204" pitchFamily="34" charset="0"/>
              </a:rPr>
              <a:t>%  SHED, </a:t>
            </a:r>
            <a:r>
              <a:rPr lang="en-US" sz="2800" dirty="0" smtClean="0">
                <a:latin typeface="Calibri" panose="020F0502020204030204" pitchFamily="34" charset="0"/>
                <a:cs typeface="Calibri" panose="020F0502020204030204" pitchFamily="34" charset="0"/>
              </a:rPr>
              <a:t> 2018</a:t>
            </a:r>
            <a:endParaRPr lang="en-US" sz="2800" dirty="0">
              <a:latin typeface="Calibri" panose="020F0502020204030204" pitchFamily="34" charset="0"/>
              <a:cs typeface="Calibri" panose="020F0502020204030204" pitchFamily="34" charset="0"/>
            </a:endParaRPr>
          </a:p>
          <a:p>
            <a:pPr>
              <a:lnSpc>
                <a:spcPts val="2700"/>
              </a:lnSpc>
            </a:pPr>
            <a:endParaRPr lang="en-US" sz="2800" dirty="0">
              <a:latin typeface="Calibri" panose="020F0502020204030204" pitchFamily="34" charset="0"/>
              <a:cs typeface="Calibri" panose="020F0502020204030204" pitchFamily="34" charset="0"/>
            </a:endParaRPr>
          </a:p>
          <a:p>
            <a:pPr>
              <a:lnSpc>
                <a:spcPts val="2700"/>
              </a:lnSpc>
            </a:pPr>
            <a:r>
              <a:rPr lang="en-US" sz="2800" dirty="0" smtClean="0">
                <a:latin typeface="Calibri" panose="020F0502020204030204" pitchFamily="34" charset="0"/>
                <a:cs typeface="Calibri" panose="020F0502020204030204" pitchFamily="34" charset="0"/>
              </a:rPr>
              <a:t>    1.4</a:t>
            </a:r>
            <a:r>
              <a:rPr lang="en-US" sz="2800" dirty="0">
                <a:latin typeface="Calibri" panose="020F0502020204030204" pitchFamily="34" charset="0"/>
                <a:cs typeface="Calibri" panose="020F0502020204030204" pitchFamily="34" charset="0"/>
              </a:rPr>
              <a:t>% JP Morgan Chase, </a:t>
            </a:r>
            <a:r>
              <a:rPr lang="en-US" sz="2800" dirty="0" smtClean="0">
                <a:latin typeface="Calibri" panose="020F0502020204030204" pitchFamily="34" charset="0"/>
                <a:cs typeface="Calibri" panose="020F0502020204030204" pitchFamily="34" charset="0"/>
              </a:rPr>
              <a:t> 1</a:t>
            </a:r>
            <a:r>
              <a:rPr lang="en-US" sz="2800" baseline="30000" dirty="0" smtClean="0">
                <a:latin typeface="Calibri" panose="020F0502020204030204" pitchFamily="34" charset="0"/>
                <a:cs typeface="Calibri" panose="020F0502020204030204" pitchFamily="34" charset="0"/>
              </a:rPr>
              <a:t>st</a:t>
            </a: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Q </a:t>
            </a:r>
            <a:r>
              <a:rPr lang="en-US" sz="2800" dirty="0" smtClean="0">
                <a:latin typeface="Calibri" panose="020F0502020204030204" pitchFamily="34" charset="0"/>
                <a:cs typeface="Calibri" panose="020F0502020204030204" pitchFamily="34" charset="0"/>
              </a:rPr>
              <a:t>2018</a:t>
            </a:r>
          </a:p>
          <a:p>
            <a:pPr>
              <a:lnSpc>
                <a:spcPts val="2700"/>
              </a:lnSpc>
            </a:pPr>
            <a:r>
              <a:rPr lang="en-US" sz="2800" dirty="0" smtClean="0">
                <a:latin typeface="Calibri" panose="020F0502020204030204" pitchFamily="34" charset="0"/>
                <a:cs typeface="Calibri" panose="020F0502020204030204" pitchFamily="34" charset="0"/>
              </a:rPr>
              <a:t>    1.1</a:t>
            </a:r>
            <a:r>
              <a:rPr lang="en-US" sz="2800" dirty="0">
                <a:latin typeface="Calibri" panose="020F0502020204030204" pitchFamily="34" charset="0"/>
                <a:cs typeface="Calibri" panose="020F0502020204030204" pitchFamily="34" charset="0"/>
              </a:rPr>
              <a:t>% IRS (Collins et. al),  2016</a:t>
            </a:r>
          </a:p>
          <a:p>
            <a:pPr>
              <a:lnSpc>
                <a:spcPts val="2700"/>
              </a:lnSpc>
            </a:pP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1.0% CPS-CWS, </a:t>
            </a:r>
            <a:r>
              <a:rPr lang="en-US" sz="2800" dirty="0" smtClean="0">
                <a:latin typeface="Calibri" panose="020F0502020204030204" pitchFamily="34" charset="0"/>
                <a:cs typeface="Calibri" panose="020F0502020204030204" pitchFamily="34" charset="0"/>
              </a:rPr>
              <a:t>  May </a:t>
            </a:r>
            <a:r>
              <a:rPr lang="en-US" sz="2800" dirty="0">
                <a:latin typeface="Calibri" panose="020F0502020204030204" pitchFamily="34" charset="0"/>
                <a:cs typeface="Calibri" panose="020F0502020204030204" pitchFamily="34" charset="0"/>
              </a:rPr>
              <a:t>2017</a:t>
            </a:r>
          </a:p>
          <a:p>
            <a:pPr>
              <a:lnSpc>
                <a:spcPts val="2700"/>
              </a:lnSpc>
            </a:pPr>
            <a:r>
              <a:rPr lang="en-US" sz="2800" dirty="0" smtClean="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0.5%  Rand </a:t>
            </a:r>
            <a:r>
              <a:rPr lang="en-US" sz="2800" dirty="0" smtClean="0">
                <a:latin typeface="Calibri" panose="020F0502020204030204" pitchFamily="34" charset="0"/>
                <a:cs typeface="Calibri" panose="020F0502020204030204" pitchFamily="34" charset="0"/>
              </a:rPr>
              <a:t>ALP,  Oct, Nov. 2015</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169178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86"/>
            <a:ext cx="8229600" cy="964253"/>
          </a:xfrm>
        </p:spPr>
        <p:txBody>
          <a:bodyPr/>
          <a:lstStyle/>
          <a:p>
            <a:pPr>
              <a:lnSpc>
                <a:spcPts val="3800"/>
              </a:lnSpc>
            </a:pPr>
            <a:r>
              <a:rPr lang="en-US" sz="3700" dirty="0" smtClean="0"/>
              <a:t>Results of Measurements </a:t>
            </a:r>
            <a:br>
              <a:rPr lang="en-US" sz="3700" dirty="0" smtClean="0"/>
            </a:br>
            <a:r>
              <a:rPr lang="en-US" sz="3700" dirty="0" smtClean="0"/>
              <a:t>Broader Concepts Yield Higher Estimates</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262743"/>
            <a:ext cx="8229600" cy="4452258"/>
          </a:xfrm>
        </p:spPr>
        <p:txBody>
          <a:bodyPr/>
          <a:lstStyle/>
          <a:p>
            <a:pPr>
              <a:lnSpc>
                <a:spcPts val="2600"/>
              </a:lnSpc>
            </a:pPr>
            <a:r>
              <a:rPr lang="en-US" sz="3000" dirty="0" smtClean="0"/>
              <a:t>CPS Internet Use Supplement just specifies a service has to be “offered” no work needs to have been </a:t>
            </a:r>
            <a:r>
              <a:rPr lang="en-US" sz="3000" dirty="0" smtClean="0"/>
              <a:t>done, </a:t>
            </a:r>
            <a:r>
              <a:rPr lang="en-US" sz="3000" dirty="0" smtClean="0"/>
              <a:t>combines labor and platform work, </a:t>
            </a:r>
            <a:r>
              <a:rPr lang="en-US" sz="3000" dirty="0" smtClean="0"/>
              <a:t>and can </a:t>
            </a:r>
            <a:r>
              <a:rPr lang="en-US" sz="3000" dirty="0" smtClean="0"/>
              <a:t>entail minimal platform company involvement  </a:t>
            </a:r>
          </a:p>
          <a:p>
            <a:pPr marL="400050" lvl="1" indent="0">
              <a:lnSpc>
                <a:spcPts val="2500"/>
              </a:lnSpc>
              <a:buNone/>
            </a:pPr>
            <a:r>
              <a:rPr lang="en-US" sz="2600" b="1" dirty="0"/>
              <a:t>Have you offered own services for sale via the </a:t>
            </a:r>
            <a:r>
              <a:rPr lang="en-US" sz="2600" b="1" dirty="0" smtClean="0"/>
              <a:t>Internet? </a:t>
            </a:r>
            <a:r>
              <a:rPr lang="en-US" sz="2600" b="1" dirty="0"/>
              <a:t>(</a:t>
            </a:r>
            <a:r>
              <a:rPr lang="en-US" sz="2600" b="1" dirty="0" smtClean="0"/>
              <a:t>Examples include </a:t>
            </a:r>
            <a:r>
              <a:rPr lang="en-US" sz="2600" b="1" dirty="0"/>
              <a:t>offering rentals on Airbnb and driving for Uber or Lyft. Do </a:t>
            </a:r>
            <a:r>
              <a:rPr lang="en-US" sz="2600" b="1" dirty="0" smtClean="0"/>
              <a:t>not include </a:t>
            </a:r>
            <a:r>
              <a:rPr lang="en-US" sz="2600" b="1" dirty="0"/>
              <a:t>any goods or </a:t>
            </a:r>
            <a:r>
              <a:rPr lang="en-US" sz="2600" b="1" dirty="0" smtClean="0"/>
              <a:t>possessions </a:t>
            </a:r>
            <a:r>
              <a:rPr lang="en-US" sz="2600" b="1" dirty="0"/>
              <a:t>sold online, such as clothing, shoes, </a:t>
            </a:r>
            <a:r>
              <a:rPr lang="en-US" sz="2600" b="1" dirty="0" smtClean="0"/>
              <a:t>or crafts.)</a:t>
            </a:r>
          </a:p>
          <a:p>
            <a:pPr marL="400050" lvl="1" indent="0">
              <a:lnSpc>
                <a:spcPts val="300"/>
              </a:lnSpc>
              <a:buNone/>
            </a:pPr>
            <a:endParaRPr lang="en-US" sz="2600" dirty="0" smtClean="0"/>
          </a:p>
          <a:p>
            <a:pPr>
              <a:lnSpc>
                <a:spcPts val="2600"/>
              </a:lnSpc>
            </a:pPr>
            <a:r>
              <a:rPr lang="en-US" sz="3000" dirty="0" smtClean="0"/>
              <a:t>CPS CWS asks about work </a:t>
            </a:r>
            <a:r>
              <a:rPr lang="en-US" sz="3000" dirty="0" smtClean="0"/>
              <a:t>done, </a:t>
            </a:r>
            <a:r>
              <a:rPr lang="en-US" sz="3000" dirty="0" smtClean="0"/>
              <a:t>restricts to labor platforms, intermediate company involvement</a:t>
            </a:r>
          </a:p>
          <a:p>
            <a:pPr>
              <a:lnSpc>
                <a:spcPts val="300"/>
              </a:lnSpc>
            </a:pPr>
            <a:endParaRPr lang="en-US" sz="3000" dirty="0" smtClean="0"/>
          </a:p>
          <a:p>
            <a:pPr>
              <a:lnSpc>
                <a:spcPts val="2600"/>
              </a:lnSpc>
            </a:pPr>
            <a:r>
              <a:rPr lang="en-US" sz="3000" dirty="0" smtClean="0"/>
              <a:t>Internet Use estimates 6% of employed, CWS 1% (after editing, 3.3% before) </a:t>
            </a:r>
          </a:p>
          <a:p>
            <a:pPr>
              <a:lnSpc>
                <a:spcPts val="500"/>
              </a:lnSpc>
            </a:pPr>
            <a:endParaRPr lang="en-US" sz="3600" dirty="0" smtClean="0"/>
          </a:p>
          <a:p>
            <a:pPr>
              <a:lnSpc>
                <a:spcPts val="3800"/>
              </a:lnSpc>
            </a:pPr>
            <a:endParaRPr lang="en-US" dirty="0" smtClean="0"/>
          </a:p>
          <a:p>
            <a:pPr marL="0" indent="0">
              <a:buNone/>
            </a:pPr>
            <a:r>
              <a:rPr lang="en-US" sz="3600" dirty="0"/>
              <a:t>	</a:t>
            </a:r>
            <a:r>
              <a:rPr lang="en-US" sz="2800" dirty="0" smtClean="0"/>
              <a:t>-</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6310475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800" dirty="0" smtClean="0"/>
              <a:t>Results of Measurements </a:t>
            </a:r>
            <a:br>
              <a:rPr lang="en-US" sz="3800" dirty="0" smtClean="0"/>
            </a:br>
            <a:r>
              <a:rPr lang="en-US" sz="3800" dirty="0" smtClean="0"/>
              <a:t>Online Surveys Yield Higher Estimates</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436915"/>
            <a:ext cx="8229600" cy="4278086"/>
          </a:xfrm>
        </p:spPr>
        <p:txBody>
          <a:bodyPr/>
          <a:lstStyle/>
          <a:p>
            <a:pPr marL="0" indent="0">
              <a:buNone/>
            </a:pPr>
            <a:r>
              <a:rPr lang="en-US" sz="2600" dirty="0" smtClean="0"/>
              <a:t>COLLEEM Online Survey/Eurobarometer phone interviews</a:t>
            </a:r>
          </a:p>
          <a:p>
            <a:pPr marL="0" indent="0">
              <a:buNone/>
            </a:pPr>
            <a:endParaRPr lang="en-US" sz="2800" dirty="0" smtClean="0"/>
          </a:p>
          <a:p>
            <a:pPr marL="0" indent="0">
              <a:buNone/>
            </a:pPr>
            <a:endParaRPr lang="en-US" sz="2800" dirty="0"/>
          </a:p>
          <a:p>
            <a:pPr marL="0" indent="0">
              <a:buNone/>
            </a:pPr>
            <a:endParaRPr lang="en-US" sz="2600" dirty="0" smtClean="0"/>
          </a:p>
          <a:p>
            <a:pPr marL="0" indent="0">
              <a:lnSpc>
                <a:spcPts val="2000"/>
              </a:lnSpc>
              <a:buNone/>
            </a:pPr>
            <a:r>
              <a:rPr lang="en-US" sz="3800" dirty="0"/>
              <a:t> </a:t>
            </a:r>
            <a:r>
              <a:rPr lang="en-US" sz="3800" dirty="0" smtClean="0"/>
              <a:t>   </a:t>
            </a:r>
            <a:endParaRPr lang="en-US" sz="3800" dirty="0"/>
          </a:p>
        </p:txBody>
      </p:sp>
      <p:pic>
        <p:nvPicPr>
          <p:cNvPr id="4" name="Picture 3"/>
          <p:cNvPicPr>
            <a:picLocks noChangeAspect="1"/>
          </p:cNvPicPr>
          <p:nvPr/>
        </p:nvPicPr>
        <p:blipFill>
          <a:blip r:embed="rId3"/>
          <a:stretch>
            <a:fillRect/>
          </a:stretch>
        </p:blipFill>
        <p:spPr>
          <a:xfrm>
            <a:off x="145144" y="2046512"/>
            <a:ext cx="8766628" cy="4811488"/>
          </a:xfrm>
          <a:prstGeom prst="rect">
            <a:avLst/>
          </a:prstGeom>
        </p:spPr>
      </p:pic>
    </p:spTree>
    <p:extLst>
      <p:ext uri="{BB962C8B-B14F-4D97-AF65-F5344CB8AC3E}">
        <p14:creationId xmlns:p14="http://schemas.microsoft.com/office/powerpoint/2010/main" val="159174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4000" dirty="0" smtClean="0"/>
              <a:t>General Conceptual “Definitions”  </a:t>
            </a:r>
            <a:endParaRPr lang="en-US" sz="4000" dirty="0"/>
          </a:p>
        </p:txBody>
      </p:sp>
      <p:sp>
        <p:nvSpPr>
          <p:cNvPr id="3" name="Content Placeholder 2"/>
          <p:cNvSpPr>
            <a:spLocks noGrp="1"/>
          </p:cNvSpPr>
          <p:nvPr>
            <p:ph idx="1"/>
          </p:nvPr>
        </p:nvSpPr>
        <p:spPr>
          <a:xfrm>
            <a:off x="457200" y="983673"/>
            <a:ext cx="8229600" cy="4731328"/>
          </a:xfrm>
        </p:spPr>
        <p:txBody>
          <a:bodyPr/>
          <a:lstStyle/>
          <a:p>
            <a:r>
              <a:rPr lang="en-US" sz="3600" dirty="0" smtClean="0"/>
              <a:t>BLS describes </a:t>
            </a:r>
            <a:r>
              <a:rPr lang="en-US" sz="3600" b="1" dirty="0" smtClean="0"/>
              <a:t>electronically mediated work </a:t>
            </a:r>
            <a:r>
              <a:rPr lang="en-US" sz="3600" dirty="0" smtClean="0"/>
              <a:t>as arrangements where workers </a:t>
            </a:r>
          </a:p>
          <a:p>
            <a:pPr lvl="1"/>
            <a:r>
              <a:rPr lang="en-US" sz="3200" dirty="0" smtClean="0"/>
              <a:t>Use a company’s website or mobile app to connect to clients or customers and obtain short jobs, projects or tasks</a:t>
            </a:r>
          </a:p>
          <a:p>
            <a:pPr lvl="1"/>
            <a:r>
              <a:rPr lang="en-US" sz="3200" dirty="0" smtClean="0"/>
              <a:t>Are paid by or through the company that owns the website or mobile app </a:t>
            </a:r>
          </a:p>
          <a:p>
            <a:pPr lvl="1"/>
            <a:r>
              <a:rPr lang="en-US" sz="3200" dirty="0" smtClean="0"/>
              <a:t>May </a:t>
            </a:r>
            <a:r>
              <a:rPr lang="en-US" sz="3200" dirty="0" smtClean="0"/>
              <a:t>do short jobs, project or tasks in person or online </a:t>
            </a:r>
            <a:endParaRPr lang="en-US" sz="3200" dirty="0" smtClean="0"/>
          </a:p>
          <a:p>
            <a:pPr lvl="1"/>
            <a:r>
              <a:rPr lang="en-US" sz="3200" dirty="0"/>
              <a:t>Chooses when and whether to work </a:t>
            </a:r>
          </a:p>
          <a:p>
            <a:pPr lvl="1"/>
            <a:endParaRPr lang="en-US" sz="3200" dirty="0" smtClean="0"/>
          </a:p>
          <a:p>
            <a:pPr lvl="1"/>
            <a:endParaRPr lang="en-US" sz="3400" dirty="0" smtClean="0"/>
          </a:p>
          <a:p>
            <a:pPr marL="0" indent="0">
              <a:buNone/>
            </a:pPr>
            <a:r>
              <a:rPr lang="en-US" sz="3800" dirty="0" smtClean="0"/>
              <a:t>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8926221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74172"/>
            <a:ext cx="8229600" cy="856344"/>
          </a:xfrm>
        </p:spPr>
        <p:txBody>
          <a:bodyPr/>
          <a:lstStyle/>
          <a:p>
            <a:r>
              <a:rPr lang="en-US" sz="3800" dirty="0" smtClean="0"/>
              <a:t>Results of Measurements</a:t>
            </a:r>
            <a:br>
              <a:rPr lang="en-US" sz="3800" dirty="0" smtClean="0"/>
            </a:br>
            <a:r>
              <a:rPr lang="en-US" sz="3800" dirty="0" smtClean="0"/>
              <a:t>Including Selling Items Boast Estimates</a:t>
            </a:r>
            <a:br>
              <a:rPr lang="en-US" sz="3800" dirty="0" smtClean="0"/>
            </a:br>
            <a:endParaRPr lang="en-US" sz="3800" dirty="0"/>
          </a:p>
        </p:txBody>
      </p:sp>
      <p:sp>
        <p:nvSpPr>
          <p:cNvPr id="3" name="Content Placeholder 2"/>
          <p:cNvSpPr>
            <a:spLocks noGrp="1"/>
          </p:cNvSpPr>
          <p:nvPr>
            <p:ph idx="1"/>
          </p:nvPr>
        </p:nvSpPr>
        <p:spPr>
          <a:xfrm>
            <a:off x="457200" y="1480457"/>
            <a:ext cx="8229600" cy="4234544"/>
          </a:xfrm>
        </p:spPr>
        <p:txBody>
          <a:bodyPr/>
          <a:lstStyle/>
          <a:p>
            <a:pPr>
              <a:lnSpc>
                <a:spcPts val="3800"/>
              </a:lnSpc>
            </a:pPr>
            <a:r>
              <a:rPr lang="en-US" sz="3600" dirty="0" smtClean="0"/>
              <a:t>PEW</a:t>
            </a:r>
          </a:p>
          <a:p>
            <a:pPr lvl="1">
              <a:lnSpc>
                <a:spcPts val="3000"/>
              </a:lnSpc>
            </a:pPr>
            <a:r>
              <a:rPr lang="en-US" dirty="0" smtClean="0"/>
              <a:t>24% of Americans earned money in the platform economy in 2016</a:t>
            </a:r>
          </a:p>
          <a:p>
            <a:pPr lvl="1">
              <a:lnSpc>
                <a:spcPts val="800"/>
              </a:lnSpc>
            </a:pPr>
            <a:endParaRPr lang="en-US" dirty="0" smtClean="0"/>
          </a:p>
          <a:p>
            <a:pPr lvl="2">
              <a:lnSpc>
                <a:spcPts val="2200"/>
              </a:lnSpc>
            </a:pPr>
            <a:r>
              <a:rPr lang="en-US" sz="2600" dirty="0" smtClean="0"/>
              <a:t>18% by selling something online </a:t>
            </a:r>
          </a:p>
          <a:p>
            <a:pPr lvl="2">
              <a:lnSpc>
                <a:spcPts val="2200"/>
              </a:lnSpc>
            </a:pPr>
            <a:r>
              <a:rPr lang="en-US" sz="2600" dirty="0" smtClean="0"/>
              <a:t>  8% from taking on a job or task </a:t>
            </a:r>
          </a:p>
          <a:p>
            <a:pPr lvl="2">
              <a:lnSpc>
                <a:spcPts val="2200"/>
              </a:lnSpc>
            </a:pPr>
            <a:r>
              <a:rPr lang="en-US" sz="2600" dirty="0" smtClean="0"/>
              <a:t>  1% from renting out accommodations </a:t>
            </a:r>
          </a:p>
          <a:p>
            <a:pPr marL="0" indent="0">
              <a:lnSpc>
                <a:spcPts val="500"/>
              </a:lnSpc>
              <a:buNone/>
            </a:pPr>
            <a:r>
              <a:rPr lang="en-US" sz="3600" dirty="0" smtClean="0"/>
              <a:t> </a:t>
            </a:r>
          </a:p>
          <a:p>
            <a:pPr>
              <a:lnSpc>
                <a:spcPts val="3800"/>
              </a:lnSpc>
            </a:pPr>
            <a:r>
              <a:rPr lang="en-US" dirty="0" smtClean="0"/>
              <a:t>Canadians </a:t>
            </a:r>
          </a:p>
          <a:p>
            <a:pPr lvl="1">
              <a:lnSpc>
                <a:spcPts val="3800"/>
              </a:lnSpc>
            </a:pPr>
            <a:r>
              <a:rPr lang="en-US" dirty="0" smtClean="0"/>
              <a:t>28% made money through an online platform </a:t>
            </a:r>
          </a:p>
          <a:p>
            <a:pPr lvl="1">
              <a:lnSpc>
                <a:spcPts val="500"/>
              </a:lnSpc>
            </a:pPr>
            <a:endParaRPr lang="en-US" dirty="0" smtClean="0"/>
          </a:p>
          <a:p>
            <a:pPr lvl="2">
              <a:lnSpc>
                <a:spcPts val="2400"/>
              </a:lnSpc>
            </a:pPr>
            <a:r>
              <a:rPr lang="en-US" sz="2600" dirty="0" smtClean="0"/>
              <a:t>Most common means was selling through an online bulletin board </a:t>
            </a:r>
          </a:p>
          <a:p>
            <a:pPr marL="0" indent="0">
              <a:buNone/>
            </a:pPr>
            <a:r>
              <a:rPr lang="en-US" sz="3600" dirty="0"/>
              <a:t>	</a:t>
            </a:r>
            <a:r>
              <a:rPr lang="en-US" sz="2800" dirty="0" smtClean="0"/>
              <a:t>-</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30029489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74172"/>
            <a:ext cx="8229600" cy="856344"/>
          </a:xfrm>
        </p:spPr>
        <p:txBody>
          <a:bodyPr/>
          <a:lstStyle/>
          <a:p>
            <a:r>
              <a:rPr lang="en-US" sz="3800" dirty="0" smtClean="0"/>
              <a:t>Results of Measurements</a:t>
            </a:r>
            <a:br>
              <a:rPr lang="en-US" sz="3800" dirty="0" smtClean="0"/>
            </a:br>
            <a:r>
              <a:rPr lang="en-US" sz="3800" dirty="0" smtClean="0"/>
              <a:t>Including Selling Items Boast Estimates</a:t>
            </a:r>
            <a:br>
              <a:rPr lang="en-US" sz="3800" dirty="0" smtClean="0"/>
            </a:br>
            <a:endParaRPr lang="en-US" sz="3800" dirty="0"/>
          </a:p>
        </p:txBody>
      </p:sp>
      <p:sp>
        <p:nvSpPr>
          <p:cNvPr id="3" name="Content Placeholder 2"/>
          <p:cNvSpPr>
            <a:spLocks noGrp="1"/>
          </p:cNvSpPr>
          <p:nvPr>
            <p:ph idx="1"/>
          </p:nvPr>
        </p:nvSpPr>
        <p:spPr>
          <a:xfrm>
            <a:off x="457200" y="1553029"/>
            <a:ext cx="8229600" cy="4161972"/>
          </a:xfrm>
        </p:spPr>
        <p:txBody>
          <a:bodyPr/>
          <a:lstStyle/>
          <a:p>
            <a:pPr>
              <a:lnSpc>
                <a:spcPts val="3800"/>
              </a:lnSpc>
            </a:pPr>
            <a:r>
              <a:rPr lang="en-US" sz="3600" dirty="0" smtClean="0"/>
              <a:t>Finland</a:t>
            </a:r>
          </a:p>
          <a:p>
            <a:pPr lvl="1">
              <a:lnSpc>
                <a:spcPts val="3000"/>
              </a:lnSpc>
            </a:pPr>
            <a:r>
              <a:rPr lang="en-US" dirty="0" smtClean="0"/>
              <a:t>0.3% of Finns earned income through a digital platform when impose the ¼ of income rule</a:t>
            </a:r>
          </a:p>
          <a:p>
            <a:pPr lvl="1">
              <a:lnSpc>
                <a:spcPts val="800"/>
              </a:lnSpc>
            </a:pPr>
            <a:endParaRPr lang="en-US" dirty="0" smtClean="0"/>
          </a:p>
          <a:p>
            <a:pPr lvl="2">
              <a:lnSpc>
                <a:spcPts val="2200"/>
              </a:lnSpc>
            </a:pPr>
            <a:r>
              <a:rPr lang="en-US" sz="2600" dirty="0" smtClean="0"/>
              <a:t>Half of this is from people selling items online </a:t>
            </a:r>
          </a:p>
          <a:p>
            <a:pPr lvl="1">
              <a:lnSpc>
                <a:spcPts val="3800"/>
              </a:lnSpc>
            </a:pPr>
            <a:r>
              <a:rPr lang="en-US" dirty="0" smtClean="0"/>
              <a:t>If do not impose ¼ of income rule the estimate increases to 7.0% of Finns </a:t>
            </a:r>
          </a:p>
          <a:p>
            <a:pPr lvl="1">
              <a:lnSpc>
                <a:spcPts val="500"/>
              </a:lnSpc>
            </a:pPr>
            <a:endParaRPr lang="en-US" dirty="0" smtClean="0"/>
          </a:p>
          <a:p>
            <a:pPr marL="0" indent="0">
              <a:buNone/>
            </a:pPr>
            <a:r>
              <a:rPr lang="en-US" sz="3600" dirty="0"/>
              <a:t>	</a:t>
            </a:r>
            <a:endParaRPr lang="en-US" sz="2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176733313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48139"/>
          </a:xfrm>
        </p:spPr>
        <p:txBody>
          <a:bodyPr/>
          <a:lstStyle/>
          <a:p>
            <a:r>
              <a:rPr lang="en-US" sz="3400" dirty="0" smtClean="0"/>
              <a:t>Results of Measurements </a:t>
            </a:r>
            <a:br>
              <a:rPr lang="en-US" sz="3400" dirty="0" smtClean="0"/>
            </a:br>
            <a:r>
              <a:rPr lang="en-US" sz="3400" dirty="0" smtClean="0"/>
              <a:t>Frequency and Intensity of Activity Affects</a:t>
            </a:r>
            <a:r>
              <a:rPr lang="en-US" sz="4000" dirty="0" smtClean="0"/>
              <a:t/>
            </a:r>
            <a:br>
              <a:rPr lang="en-US" sz="4000" dirty="0" smtClean="0"/>
            </a:b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770743"/>
            <a:ext cx="8229600" cy="3944258"/>
          </a:xfrm>
        </p:spPr>
        <p:txBody>
          <a:bodyPr/>
          <a:lstStyle/>
          <a:p>
            <a:pPr marL="0" indent="0">
              <a:buNone/>
            </a:pPr>
            <a:r>
              <a:rPr lang="en-US" sz="3600" dirty="0"/>
              <a:t>	</a:t>
            </a:r>
            <a:endParaRPr lang="en-US" sz="2800" dirty="0" smtClean="0"/>
          </a:p>
          <a:p>
            <a:pPr marL="0" indent="0">
              <a:lnSpc>
                <a:spcPts val="2000"/>
              </a:lnSpc>
              <a:buNone/>
            </a:pPr>
            <a:r>
              <a:rPr lang="en-US" sz="3800" dirty="0"/>
              <a:t> </a:t>
            </a:r>
            <a:r>
              <a:rPr lang="en-US" sz="3800" dirty="0" smtClean="0"/>
              <a:t>   </a:t>
            </a:r>
            <a:endParaRPr lang="en-US" sz="3800" dirty="0"/>
          </a:p>
        </p:txBody>
      </p:sp>
      <p:pic>
        <p:nvPicPr>
          <p:cNvPr id="4" name="Picture 3"/>
          <p:cNvPicPr>
            <a:picLocks noChangeAspect="1"/>
          </p:cNvPicPr>
          <p:nvPr/>
        </p:nvPicPr>
        <p:blipFill>
          <a:blip r:embed="rId3"/>
          <a:stretch>
            <a:fillRect/>
          </a:stretch>
        </p:blipFill>
        <p:spPr>
          <a:xfrm>
            <a:off x="232228" y="1611086"/>
            <a:ext cx="8911771" cy="5246913"/>
          </a:xfrm>
          <a:prstGeom prst="rect">
            <a:avLst/>
          </a:prstGeom>
        </p:spPr>
      </p:pic>
    </p:spTree>
    <p:extLst>
      <p:ext uri="{BB962C8B-B14F-4D97-AF65-F5344CB8AC3E}">
        <p14:creationId xmlns:p14="http://schemas.microsoft.com/office/powerpoint/2010/main" val="16663699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74171"/>
            <a:ext cx="8229600" cy="856345"/>
          </a:xfrm>
        </p:spPr>
        <p:txBody>
          <a:bodyPr/>
          <a:lstStyle/>
          <a:p>
            <a:r>
              <a:rPr lang="en-US" sz="3400" dirty="0" smtClean="0"/>
              <a:t>Results of Measurements</a:t>
            </a:r>
            <a:br>
              <a:rPr lang="en-US" sz="3400" dirty="0" smtClean="0"/>
            </a:br>
            <a:r>
              <a:rPr lang="en-US" sz="3400" dirty="0" smtClean="0"/>
              <a:t>Frequency and Intensity of Activity Affects </a:t>
            </a:r>
            <a:br>
              <a:rPr lang="en-US" sz="3400" dirty="0" smtClean="0"/>
            </a:br>
            <a:r>
              <a:rPr lang="en-US" sz="3400" dirty="0" smtClean="0"/>
              <a:t/>
            </a:r>
            <a:br>
              <a:rPr lang="en-US" sz="3400" dirty="0" smtClean="0"/>
            </a:br>
            <a:endParaRPr lang="en-US" sz="3400" dirty="0"/>
          </a:p>
        </p:txBody>
      </p:sp>
      <p:sp>
        <p:nvSpPr>
          <p:cNvPr id="3" name="Content Placeholder 2"/>
          <p:cNvSpPr>
            <a:spLocks noGrp="1"/>
          </p:cNvSpPr>
          <p:nvPr>
            <p:ph idx="1"/>
          </p:nvPr>
        </p:nvSpPr>
        <p:spPr>
          <a:xfrm>
            <a:off x="457200" y="1306286"/>
            <a:ext cx="8229600" cy="4408715"/>
          </a:xfrm>
        </p:spPr>
        <p:txBody>
          <a:bodyPr/>
          <a:lstStyle/>
          <a:p>
            <a:pPr>
              <a:lnSpc>
                <a:spcPts val="3800"/>
              </a:lnSpc>
            </a:pPr>
            <a:r>
              <a:rPr lang="en-US" sz="3600" dirty="0" smtClean="0"/>
              <a:t>Australia (March-April 2019)</a:t>
            </a:r>
          </a:p>
          <a:p>
            <a:pPr lvl="1">
              <a:lnSpc>
                <a:spcPts val="2600"/>
              </a:lnSpc>
            </a:pPr>
            <a:r>
              <a:rPr lang="en-US" dirty="0" smtClean="0"/>
              <a:t>7.1% of respondents worked (or offered to work) at the time of the survey or had done so within the past 12 months</a:t>
            </a:r>
          </a:p>
          <a:p>
            <a:pPr lvl="1">
              <a:lnSpc>
                <a:spcPts val="300"/>
              </a:lnSpc>
            </a:pPr>
            <a:endParaRPr lang="en-US" dirty="0" smtClean="0"/>
          </a:p>
          <a:p>
            <a:pPr lvl="1">
              <a:lnSpc>
                <a:spcPts val="3000"/>
              </a:lnSpc>
            </a:pPr>
            <a:r>
              <a:rPr lang="en-US" dirty="0" smtClean="0"/>
              <a:t>13.1% had at some point in the past</a:t>
            </a:r>
          </a:p>
          <a:p>
            <a:pPr lvl="1">
              <a:lnSpc>
                <a:spcPts val="300"/>
              </a:lnSpc>
            </a:pPr>
            <a:endParaRPr lang="en-US" dirty="0" smtClean="0"/>
          </a:p>
          <a:p>
            <a:pPr lvl="1">
              <a:lnSpc>
                <a:spcPts val="3000"/>
              </a:lnSpc>
            </a:pPr>
            <a:r>
              <a:rPr lang="en-US" dirty="0" smtClean="0"/>
              <a:t>80.7% report digital platform work makes up less than half of the their total annual income</a:t>
            </a:r>
          </a:p>
          <a:p>
            <a:pPr lvl="1">
              <a:lnSpc>
                <a:spcPts val="300"/>
              </a:lnSpc>
            </a:pPr>
            <a:endParaRPr lang="en-US" dirty="0" smtClean="0"/>
          </a:p>
          <a:p>
            <a:pPr lvl="1">
              <a:lnSpc>
                <a:spcPts val="3000"/>
              </a:lnSpc>
            </a:pPr>
            <a:r>
              <a:rPr lang="en-US" dirty="0" smtClean="0"/>
              <a:t>28.3% engage with the platform less than once a month</a:t>
            </a:r>
          </a:p>
          <a:p>
            <a:pPr lvl="1">
              <a:lnSpc>
                <a:spcPts val="300"/>
              </a:lnSpc>
            </a:pPr>
            <a:endParaRPr lang="en-US" dirty="0" smtClean="0"/>
          </a:p>
          <a:p>
            <a:pPr lvl="1">
              <a:lnSpc>
                <a:spcPts val="2300"/>
              </a:lnSpc>
            </a:pPr>
            <a:r>
              <a:rPr lang="en-US" dirty="0" smtClean="0"/>
              <a:t>47.2% spend less than 5 hours per week working or offering services</a:t>
            </a:r>
          </a:p>
          <a:p>
            <a:pPr lvl="1">
              <a:lnSpc>
                <a:spcPts val="800"/>
              </a:lnSpc>
            </a:pPr>
            <a:endParaRPr lang="en-US" dirty="0" smtClean="0"/>
          </a:p>
          <a:p>
            <a:pPr lvl="1">
              <a:lnSpc>
                <a:spcPts val="500"/>
              </a:lnSpc>
            </a:pPr>
            <a:endParaRPr lang="en-US" dirty="0" smtClean="0"/>
          </a:p>
          <a:p>
            <a:pPr marL="0" indent="0">
              <a:buNone/>
            </a:pPr>
            <a:r>
              <a:rPr lang="en-US" sz="3600" dirty="0"/>
              <a:t>	</a:t>
            </a:r>
            <a:endParaRPr lang="en-US" sz="2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93744136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74171"/>
            <a:ext cx="8229600" cy="856345"/>
          </a:xfrm>
        </p:spPr>
        <p:txBody>
          <a:bodyPr/>
          <a:lstStyle/>
          <a:p>
            <a:r>
              <a:rPr lang="en-US" sz="3400" dirty="0" smtClean="0"/>
              <a:t>Results of Measurements</a:t>
            </a:r>
            <a:br>
              <a:rPr lang="en-US" sz="3400" dirty="0" smtClean="0"/>
            </a:br>
            <a:r>
              <a:rPr lang="en-US" sz="3400" dirty="0" smtClean="0"/>
              <a:t>Frequency and Intensity of Activity Affects </a:t>
            </a:r>
            <a:br>
              <a:rPr lang="en-US" sz="3400" dirty="0" smtClean="0"/>
            </a:br>
            <a:r>
              <a:rPr lang="en-US" sz="3400" dirty="0" smtClean="0"/>
              <a:t/>
            </a:r>
            <a:br>
              <a:rPr lang="en-US" sz="3400" dirty="0" smtClean="0"/>
            </a:br>
            <a:endParaRPr lang="en-US" sz="3400" dirty="0"/>
          </a:p>
        </p:txBody>
      </p:sp>
      <p:sp>
        <p:nvSpPr>
          <p:cNvPr id="3" name="Content Placeholder 2"/>
          <p:cNvSpPr>
            <a:spLocks noGrp="1"/>
          </p:cNvSpPr>
          <p:nvPr>
            <p:ph idx="1"/>
          </p:nvPr>
        </p:nvSpPr>
        <p:spPr>
          <a:xfrm>
            <a:off x="457200" y="1306286"/>
            <a:ext cx="8229600" cy="4408715"/>
          </a:xfrm>
        </p:spPr>
        <p:txBody>
          <a:bodyPr/>
          <a:lstStyle/>
          <a:p>
            <a:pPr>
              <a:lnSpc>
                <a:spcPts val="3800"/>
              </a:lnSpc>
            </a:pPr>
            <a:r>
              <a:rPr lang="en-US" sz="3600" dirty="0" smtClean="0"/>
              <a:t>JP Morgan Chase, 2018 </a:t>
            </a:r>
          </a:p>
          <a:p>
            <a:pPr lvl="1">
              <a:lnSpc>
                <a:spcPts val="2600"/>
              </a:lnSpc>
            </a:pPr>
            <a:r>
              <a:rPr lang="en-US" dirty="0" smtClean="0"/>
              <a:t>58.3% working on a transportation platform had earnings in just 3 or fewer months </a:t>
            </a:r>
          </a:p>
          <a:p>
            <a:pPr lvl="1">
              <a:lnSpc>
                <a:spcPts val="500"/>
              </a:lnSpc>
            </a:pPr>
            <a:endParaRPr lang="en-US" dirty="0" smtClean="0"/>
          </a:p>
          <a:p>
            <a:pPr lvl="1">
              <a:lnSpc>
                <a:spcPts val="2600"/>
              </a:lnSpc>
            </a:pPr>
            <a:r>
              <a:rPr lang="en-US" dirty="0" smtClean="0"/>
              <a:t>68.1% of those working on a non-transportation platform had earnings in 3 or fewer months </a:t>
            </a:r>
          </a:p>
          <a:p>
            <a:pPr lvl="1">
              <a:lnSpc>
                <a:spcPts val="500"/>
              </a:lnSpc>
            </a:pPr>
            <a:endParaRPr lang="en-US" dirty="0" smtClean="0"/>
          </a:p>
          <a:p>
            <a:pPr lvl="1">
              <a:lnSpc>
                <a:spcPts val="3000"/>
              </a:lnSpc>
            </a:pPr>
            <a:r>
              <a:rPr lang="en-US" dirty="0" smtClean="0"/>
              <a:t>Platform earnings represent a major source of income for families during the months they participate</a:t>
            </a:r>
          </a:p>
          <a:p>
            <a:pPr lvl="1">
              <a:lnSpc>
                <a:spcPts val="500"/>
              </a:lnSpc>
            </a:pPr>
            <a:endParaRPr lang="en-US" dirty="0" smtClean="0"/>
          </a:p>
          <a:p>
            <a:pPr lvl="1">
              <a:lnSpc>
                <a:spcPts val="3000"/>
              </a:lnSpc>
            </a:pPr>
            <a:r>
              <a:rPr lang="en-US" dirty="0" smtClean="0"/>
              <a:t>But overall platform income represents 20% of income on average of those who have participated at any point in the year</a:t>
            </a:r>
          </a:p>
          <a:p>
            <a:pPr lvl="1">
              <a:lnSpc>
                <a:spcPts val="300"/>
              </a:lnSpc>
            </a:pPr>
            <a:endParaRPr lang="en-US" dirty="0" smtClean="0"/>
          </a:p>
          <a:p>
            <a:pPr lvl="1">
              <a:lnSpc>
                <a:spcPts val="800"/>
              </a:lnSpc>
            </a:pPr>
            <a:endParaRPr lang="en-US" dirty="0" smtClean="0"/>
          </a:p>
          <a:p>
            <a:pPr lvl="1">
              <a:lnSpc>
                <a:spcPts val="500"/>
              </a:lnSpc>
            </a:pPr>
            <a:endParaRPr lang="en-US" dirty="0" smtClean="0"/>
          </a:p>
          <a:p>
            <a:pPr marL="0" indent="0">
              <a:buNone/>
            </a:pPr>
            <a:r>
              <a:rPr lang="en-US" sz="3600" dirty="0"/>
              <a:t>	</a:t>
            </a:r>
            <a:endParaRPr lang="en-US" sz="2800" dirty="0" smtClean="0"/>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7231521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sz="4400" b="1" dirty="0" smtClean="0"/>
              <a:t>Concluding Thoughts  </a:t>
            </a:r>
            <a:endParaRPr lang="en-US" sz="4400" b="1" dirty="0"/>
          </a:p>
        </p:txBody>
      </p:sp>
    </p:spTree>
    <p:extLst>
      <p:ext uri="{BB962C8B-B14F-4D97-AF65-F5344CB8AC3E}">
        <p14:creationId xmlns:p14="http://schemas.microsoft.com/office/powerpoint/2010/main" val="42625940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2939"/>
          </a:xfrm>
        </p:spPr>
        <p:txBody>
          <a:bodyPr/>
          <a:lstStyle/>
          <a:p>
            <a:r>
              <a:rPr lang="en-US" sz="4000" dirty="0" smtClean="0"/>
              <a:t>Concluding Thoughts</a:t>
            </a:r>
            <a:endParaRPr lang="en-US" sz="4000" dirty="0"/>
          </a:p>
        </p:txBody>
      </p:sp>
      <p:sp>
        <p:nvSpPr>
          <p:cNvPr id="3" name="Content Placeholder 2"/>
          <p:cNvSpPr>
            <a:spLocks noGrp="1"/>
          </p:cNvSpPr>
          <p:nvPr>
            <p:ph idx="1"/>
          </p:nvPr>
        </p:nvSpPr>
        <p:spPr>
          <a:xfrm>
            <a:off x="457200" y="667658"/>
            <a:ext cx="8229600" cy="5047344"/>
          </a:xfrm>
        </p:spPr>
        <p:txBody>
          <a:bodyPr/>
          <a:lstStyle/>
          <a:p>
            <a:pPr>
              <a:lnSpc>
                <a:spcPts val="3800"/>
              </a:lnSpc>
            </a:pPr>
            <a:r>
              <a:rPr lang="en-US" sz="3600" dirty="0" smtClean="0"/>
              <a:t>Important to think about what want to or are measuring </a:t>
            </a:r>
          </a:p>
          <a:p>
            <a:pPr lvl="1">
              <a:lnSpc>
                <a:spcPts val="2700"/>
              </a:lnSpc>
            </a:pPr>
            <a:r>
              <a:rPr lang="en-US" dirty="0" smtClean="0"/>
              <a:t>Clearly label what have measured and think about what questions can answer with the </a:t>
            </a:r>
            <a:r>
              <a:rPr lang="en-US" dirty="0" smtClean="0"/>
              <a:t>measurement </a:t>
            </a:r>
            <a:endParaRPr lang="en-US" dirty="0" smtClean="0"/>
          </a:p>
          <a:p>
            <a:pPr lvl="1">
              <a:lnSpc>
                <a:spcPts val="2900"/>
              </a:lnSpc>
            </a:pPr>
            <a:r>
              <a:rPr lang="en-US" dirty="0" smtClean="0"/>
              <a:t>Think about whether want to include selling items </a:t>
            </a:r>
          </a:p>
          <a:p>
            <a:pPr lvl="1">
              <a:lnSpc>
                <a:spcPts val="2900"/>
              </a:lnSpc>
            </a:pPr>
            <a:r>
              <a:rPr lang="en-US" dirty="0" smtClean="0"/>
              <a:t>Is in-person, online distinction important </a:t>
            </a:r>
            <a:r>
              <a:rPr lang="en-US" sz="3600" dirty="0" smtClean="0"/>
              <a:t> </a:t>
            </a:r>
          </a:p>
          <a:p>
            <a:pPr>
              <a:lnSpc>
                <a:spcPts val="3800"/>
              </a:lnSpc>
            </a:pPr>
            <a:r>
              <a:rPr lang="en-US" sz="3600" dirty="0" smtClean="0"/>
              <a:t>Household survey data and administrative data are </a:t>
            </a:r>
            <a:r>
              <a:rPr lang="en-US" sz="3600" dirty="0" smtClean="0"/>
              <a:t>complements </a:t>
            </a:r>
            <a:endParaRPr lang="en-US" sz="3600" dirty="0" smtClean="0"/>
          </a:p>
          <a:p>
            <a:pPr lvl="1">
              <a:lnSpc>
                <a:spcPts val="3000"/>
              </a:lnSpc>
            </a:pPr>
            <a:r>
              <a:rPr lang="en-US" dirty="0" smtClean="0"/>
              <a:t>Each has strengths and weaknesses</a:t>
            </a:r>
          </a:p>
          <a:p>
            <a:pPr lvl="1">
              <a:lnSpc>
                <a:spcPts val="2700"/>
              </a:lnSpc>
            </a:pPr>
            <a:r>
              <a:rPr lang="en-US" sz="2800" dirty="0" smtClean="0"/>
              <a:t>Just because have had “growing pains” with survey questions does not mean good questions cannot be written </a:t>
            </a:r>
          </a:p>
          <a:p>
            <a:pPr marL="0" indent="0">
              <a:lnSpc>
                <a:spcPts val="2000"/>
              </a:lnSpc>
              <a:buNone/>
            </a:pPr>
            <a:r>
              <a:rPr lang="en-US" sz="3800" dirty="0"/>
              <a:t> </a:t>
            </a:r>
            <a:r>
              <a:rPr lang="en-US" sz="3800" dirty="0" smtClean="0"/>
              <a:t>   </a:t>
            </a:r>
            <a:endParaRPr lang="en-US" sz="3800" dirty="0"/>
          </a:p>
        </p:txBody>
      </p:sp>
    </p:spTree>
    <p:extLst>
      <p:ext uri="{BB962C8B-B14F-4D97-AF65-F5344CB8AC3E}">
        <p14:creationId xmlns:p14="http://schemas.microsoft.com/office/powerpoint/2010/main" val="27536543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2939"/>
          </a:xfrm>
        </p:spPr>
        <p:txBody>
          <a:bodyPr/>
          <a:lstStyle/>
          <a:p>
            <a:r>
              <a:rPr lang="en-US" sz="4000" dirty="0" smtClean="0"/>
              <a:t>Concluding Thoughts</a:t>
            </a:r>
            <a:endParaRPr lang="en-US" sz="4000" dirty="0"/>
          </a:p>
        </p:txBody>
      </p:sp>
      <p:sp>
        <p:nvSpPr>
          <p:cNvPr id="3" name="Content Placeholder 2"/>
          <p:cNvSpPr>
            <a:spLocks noGrp="1"/>
          </p:cNvSpPr>
          <p:nvPr>
            <p:ph idx="1"/>
          </p:nvPr>
        </p:nvSpPr>
        <p:spPr>
          <a:xfrm>
            <a:off x="457200" y="624114"/>
            <a:ext cx="8229600" cy="5090887"/>
          </a:xfrm>
        </p:spPr>
        <p:txBody>
          <a:bodyPr/>
          <a:lstStyle/>
          <a:p>
            <a:pPr>
              <a:lnSpc>
                <a:spcPts val="3500"/>
              </a:lnSpc>
            </a:pPr>
            <a:r>
              <a:rPr lang="en-US" sz="3600" dirty="0" smtClean="0"/>
              <a:t>The most promising avenues for identifying platform workers in surveys seem to be describing attributes or </a:t>
            </a:r>
            <a:r>
              <a:rPr lang="en-US" sz="3600" dirty="0" smtClean="0"/>
              <a:t>“mixed” attributes and activities, maybe just asking </a:t>
            </a:r>
            <a:r>
              <a:rPr lang="en-US" sz="3600" dirty="0" smtClean="0"/>
              <a:t>about specific activities </a:t>
            </a:r>
          </a:p>
          <a:p>
            <a:pPr marL="0" indent="0">
              <a:lnSpc>
                <a:spcPts val="500"/>
              </a:lnSpc>
              <a:buNone/>
            </a:pPr>
            <a:r>
              <a:rPr lang="en-US" sz="3600" dirty="0" smtClean="0"/>
              <a:t> </a:t>
            </a:r>
          </a:p>
          <a:p>
            <a:pPr>
              <a:lnSpc>
                <a:spcPts val="3500"/>
              </a:lnSpc>
            </a:pPr>
            <a:r>
              <a:rPr lang="en-US" sz="3600" dirty="0" smtClean="0"/>
              <a:t>Can have two reference periods in same survey for identification of workers</a:t>
            </a:r>
          </a:p>
          <a:p>
            <a:pPr lvl="1">
              <a:lnSpc>
                <a:spcPts val="2600"/>
              </a:lnSpc>
            </a:pPr>
            <a:r>
              <a:rPr lang="en-US" dirty="0" smtClean="0"/>
              <a:t>In Labor Force Surveys it is important to use the LFS reference period to match to other forms of employment </a:t>
            </a:r>
          </a:p>
          <a:p>
            <a:pPr lvl="1">
              <a:lnSpc>
                <a:spcPts val="3000"/>
              </a:lnSpc>
            </a:pPr>
            <a:r>
              <a:rPr lang="en-US" dirty="0" smtClean="0"/>
              <a:t>In the past year can also be asked </a:t>
            </a:r>
          </a:p>
          <a:p>
            <a:pPr lvl="1">
              <a:lnSpc>
                <a:spcPts val="2600"/>
              </a:lnSpc>
            </a:pPr>
            <a:r>
              <a:rPr lang="en-US" dirty="0" smtClean="0"/>
              <a:t>Care needs to be taken on order and reference period for other </a:t>
            </a:r>
            <a:r>
              <a:rPr lang="en-US" dirty="0" smtClean="0"/>
              <a:t>questions if use 2 periods</a:t>
            </a:r>
            <a:endParaRPr lang="en-US" dirty="0" smtClean="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9243003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
            <a:ext cx="8229600" cy="1051339"/>
          </a:xfrm>
        </p:spPr>
        <p:txBody>
          <a:bodyPr/>
          <a:lstStyle/>
          <a:p>
            <a:r>
              <a:rPr lang="en-US" sz="4000" dirty="0" smtClean="0"/>
              <a:t>Concluding Thoughts</a:t>
            </a:r>
            <a:endParaRPr lang="en-US" sz="4000" dirty="0"/>
          </a:p>
        </p:txBody>
      </p:sp>
      <p:sp>
        <p:nvSpPr>
          <p:cNvPr id="3" name="Content Placeholder 2"/>
          <p:cNvSpPr>
            <a:spLocks noGrp="1"/>
          </p:cNvSpPr>
          <p:nvPr>
            <p:ph idx="1"/>
          </p:nvPr>
        </p:nvSpPr>
        <p:spPr>
          <a:xfrm>
            <a:off x="457200" y="972457"/>
            <a:ext cx="8229600" cy="4742544"/>
          </a:xfrm>
        </p:spPr>
        <p:txBody>
          <a:bodyPr/>
          <a:lstStyle/>
          <a:p>
            <a:pPr>
              <a:lnSpc>
                <a:spcPts val="3800"/>
              </a:lnSpc>
            </a:pPr>
            <a:r>
              <a:rPr lang="en-US" sz="3600" dirty="0" smtClean="0"/>
              <a:t>Useful to ask additional questions in surveys about frequency and intensity of platform work</a:t>
            </a:r>
          </a:p>
          <a:p>
            <a:pPr lvl="1">
              <a:lnSpc>
                <a:spcPts val="3800"/>
              </a:lnSpc>
            </a:pPr>
            <a:r>
              <a:rPr lang="en-US" dirty="0" smtClean="0"/>
              <a:t>Particularly for policy analysis</a:t>
            </a:r>
          </a:p>
          <a:p>
            <a:pPr marL="0" indent="0">
              <a:lnSpc>
                <a:spcPts val="500"/>
              </a:lnSpc>
              <a:buNone/>
            </a:pPr>
            <a:r>
              <a:rPr lang="en-US" sz="3600" dirty="0" smtClean="0"/>
              <a:t> </a:t>
            </a:r>
          </a:p>
          <a:p>
            <a:pPr>
              <a:lnSpc>
                <a:spcPts val="3800"/>
              </a:lnSpc>
            </a:pPr>
            <a:r>
              <a:rPr lang="en-US" sz="3600" dirty="0" smtClean="0"/>
              <a:t>May be useful </a:t>
            </a:r>
            <a:r>
              <a:rPr lang="en-US" sz="3600" dirty="0" smtClean="0"/>
              <a:t>to ask about name of platforms used</a:t>
            </a:r>
            <a:endParaRPr lang="en-US" dirty="0"/>
          </a:p>
          <a:p>
            <a:pPr lvl="1">
              <a:lnSpc>
                <a:spcPts val="3800"/>
              </a:lnSpc>
            </a:pPr>
            <a:r>
              <a:rPr lang="en-US" dirty="0" smtClean="0"/>
              <a:t>Can help with editing and identify types of workers’ skills that are being used</a:t>
            </a:r>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771228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
            <a:ext cx="8229600" cy="1051339"/>
          </a:xfrm>
        </p:spPr>
        <p:txBody>
          <a:bodyPr/>
          <a:lstStyle/>
          <a:p>
            <a:r>
              <a:rPr lang="en-US" sz="4000" dirty="0" smtClean="0"/>
              <a:t>Concluding Thoughts</a:t>
            </a:r>
            <a:endParaRPr lang="en-US" sz="4000" dirty="0"/>
          </a:p>
        </p:txBody>
      </p:sp>
      <p:sp>
        <p:nvSpPr>
          <p:cNvPr id="3" name="Content Placeholder 2"/>
          <p:cNvSpPr>
            <a:spLocks noGrp="1"/>
          </p:cNvSpPr>
          <p:nvPr>
            <p:ph idx="1"/>
          </p:nvPr>
        </p:nvSpPr>
        <p:spPr>
          <a:xfrm>
            <a:off x="457200" y="711200"/>
            <a:ext cx="8229600" cy="5003801"/>
          </a:xfrm>
        </p:spPr>
        <p:txBody>
          <a:bodyPr/>
          <a:lstStyle/>
          <a:p>
            <a:pPr>
              <a:lnSpc>
                <a:spcPts val="3800"/>
              </a:lnSpc>
            </a:pPr>
            <a:r>
              <a:rPr lang="en-US" sz="3600" dirty="0" smtClean="0"/>
              <a:t>Focus on work having been completed </a:t>
            </a:r>
          </a:p>
          <a:p>
            <a:pPr lvl="1">
              <a:lnSpc>
                <a:spcPts val="2800"/>
              </a:lnSpc>
            </a:pPr>
            <a:r>
              <a:rPr lang="en-US" dirty="0" smtClean="0"/>
              <a:t>Just whether “offered” </a:t>
            </a:r>
            <a:r>
              <a:rPr lang="en-US" dirty="0" smtClean="0"/>
              <a:t>services, </a:t>
            </a:r>
            <a:r>
              <a:rPr lang="en-US" dirty="0" smtClean="0"/>
              <a:t>because workers can be unsuccessful, is not that useful</a:t>
            </a:r>
            <a:endParaRPr lang="en-US" sz="3600" dirty="0" smtClean="0"/>
          </a:p>
          <a:p>
            <a:pPr>
              <a:lnSpc>
                <a:spcPts val="3800"/>
              </a:lnSpc>
            </a:pPr>
            <a:r>
              <a:rPr lang="en-US" sz="3600" dirty="0" smtClean="0"/>
              <a:t>Can ask whether workers think of themselves as employees or independent contractors, satisfaction with platform, or reasons stopped working on platforms </a:t>
            </a:r>
          </a:p>
          <a:p>
            <a:pPr>
              <a:lnSpc>
                <a:spcPts val="3800"/>
              </a:lnSpc>
            </a:pPr>
            <a:r>
              <a:rPr lang="en-US" sz="3600" dirty="0" smtClean="0"/>
              <a:t>For an estimate representative of the entire population use address or phone samples</a:t>
            </a:r>
          </a:p>
          <a:p>
            <a:pPr lvl="1">
              <a:lnSpc>
                <a:spcPts val="3800"/>
              </a:lnSpc>
            </a:pPr>
            <a:r>
              <a:rPr lang="en-US" dirty="0" smtClean="0"/>
              <a:t>Online surveys have inherent biases</a:t>
            </a:r>
            <a:endParaRPr lang="en-US" dirty="0"/>
          </a:p>
          <a:p>
            <a:pPr marL="0" indent="0">
              <a:lnSpc>
                <a:spcPts val="2000"/>
              </a:lnSpc>
              <a:buNone/>
            </a:pPr>
            <a:r>
              <a:rPr lang="en-US" sz="3800" dirty="0" smtClean="0"/>
              <a:t>    </a:t>
            </a:r>
            <a:endParaRPr lang="en-US" sz="3800" dirty="0"/>
          </a:p>
        </p:txBody>
      </p:sp>
    </p:spTree>
    <p:extLst>
      <p:ext uri="{BB962C8B-B14F-4D97-AF65-F5344CB8AC3E}">
        <p14:creationId xmlns:p14="http://schemas.microsoft.com/office/powerpoint/2010/main" val="424478918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_core-standard-slides.potx" id="{B48101DD-A604-4E13-B4E6-7E6FF3A616E1}" vid="{F0218404-5B4E-4DCC-B1B3-DD86C7BB0E6A}"/>
    </a:ext>
  </a:extLst>
</a:theme>
</file>

<file path=ppt/theme/theme2.xml><?xml version="1.0" encoding="utf-8"?>
<a:theme xmlns:a="http://schemas.openxmlformats.org/drawingml/2006/main" name="BLS Trendline Content Slide">
  <a:themeElements>
    <a:clrScheme name="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00B0F0"/>
      </a:hlink>
      <a:folHlink>
        <a:srgbClr val="00B0F0"/>
      </a:folHlink>
    </a:clrScheme>
    <a:fontScheme name="BLS Fon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extLst>
    <a:ext uri="{05A4C25C-085E-4340-85A3-A5531E510DB2}">
      <thm15:themeFamily xmlns:thm15="http://schemas.microsoft.com/office/thememl/2012/main" name="BLS-Brand_core-standard-slides.potx" id="{B48101DD-A604-4E13-B4E6-7E6FF3A616E1}" vid="{A84D5705-D793-47EE-B444-DB1A83C73CF7}"/>
    </a:ext>
  </a:extLst>
</a:theme>
</file>

<file path=ppt/theme/theme3.xml><?xml version="1.0" encoding="utf-8"?>
<a:theme xmlns:a="http://schemas.openxmlformats.org/drawingml/2006/main" name="Contact Information">
  <a:themeElements>
    <a:clrScheme name="Custom 4">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_core-standard-slides.potx" id="{B48101DD-A604-4E13-B4E6-7E6FF3A616E1}" vid="{2FFE4CEF-C9F4-408E-A3EA-E08457239999}"/>
    </a:ext>
  </a:extLst>
</a:theme>
</file>

<file path=ppt/theme/theme4.xml><?xml version="1.0" encoding="utf-8"?>
<a:theme xmlns:a="http://schemas.openxmlformats.org/drawingml/2006/main" name="1_Contact Inform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S-Brand_core-widescreen-slides.potx" id="{8B463721-2292-4D51-8B29-E0D9271BDCA1}" vid="{F149C207-8401-411C-B548-ED4C19B32BC1}"/>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BLS_Brand_core_standard_slides (1)</Template>
  <TotalTime>18147</TotalTime>
  <Words>9743</Words>
  <Application>Microsoft Office PowerPoint</Application>
  <PresentationFormat>On-screen Show (4:3)</PresentationFormat>
  <Paragraphs>1178</Paragraphs>
  <Slides>100</Slides>
  <Notes>93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100</vt:i4>
      </vt:variant>
    </vt:vector>
  </HeadingPairs>
  <TitlesOfParts>
    <vt:vector size="112" baseType="lpstr">
      <vt:lpstr>Arial</vt:lpstr>
      <vt:lpstr>Calibri</vt:lpstr>
      <vt:lpstr>Cambria Math</vt:lpstr>
      <vt:lpstr>Century Gothic</vt:lpstr>
      <vt:lpstr>Tahoma</vt:lpstr>
      <vt:lpstr>Times New Roman</vt:lpstr>
      <vt:lpstr>Wingdings</vt:lpstr>
      <vt:lpstr>Wingdings 3</vt:lpstr>
      <vt:lpstr>Custom Design</vt:lpstr>
      <vt:lpstr>BLS Trendline Content Slide</vt:lpstr>
      <vt:lpstr>Contact Information</vt:lpstr>
      <vt:lpstr>1_Contact Information</vt:lpstr>
      <vt:lpstr>PowerPoint Presentation</vt:lpstr>
      <vt:lpstr>PowerPoint Presentation</vt:lpstr>
      <vt:lpstr>Outline of Talk</vt:lpstr>
      <vt:lpstr>What Included  in Review</vt:lpstr>
      <vt:lpstr>Included in Review</vt:lpstr>
      <vt:lpstr>PowerPoint Presentation</vt:lpstr>
      <vt:lpstr>What is Platform Work? </vt:lpstr>
      <vt:lpstr>General Conceptual “Definitions” </vt:lpstr>
      <vt:lpstr>General Conceptual “Definitions”  </vt:lpstr>
      <vt:lpstr>General Conceptual “Definitions”  </vt:lpstr>
      <vt:lpstr>General Conceptual “Definitions”  </vt:lpstr>
      <vt:lpstr>General Conceptual “Definitions”  </vt:lpstr>
      <vt:lpstr>In Determining What to Measure </vt:lpstr>
      <vt:lpstr>Does location of where work is done matter?   </vt:lpstr>
      <vt:lpstr>Does the type of customer matter?  </vt:lpstr>
      <vt:lpstr>How much labor services does the transaction need to involve?</vt:lpstr>
      <vt:lpstr>How much labor services does the transaction need to involve?</vt:lpstr>
      <vt:lpstr>How much control does  the platform company need to exhibit?</vt:lpstr>
      <vt:lpstr>How much control does the platform company need to exhibit ? </vt:lpstr>
      <vt:lpstr>How much control does the platform company need to exhibit? </vt:lpstr>
      <vt:lpstr>How much control does the platform company need to exhibit? </vt:lpstr>
      <vt:lpstr>How much control does the platform company need to exhibit?  </vt:lpstr>
      <vt:lpstr>How much control does the platform company need to exhibit? </vt:lpstr>
      <vt:lpstr>Over what time period does the activity need to have occurred?  </vt:lpstr>
      <vt:lpstr>How intensively did a person have to undertake the activity?  </vt:lpstr>
      <vt:lpstr>Does the proportion of income earned from the activities matter?  </vt:lpstr>
      <vt:lpstr>How much commitment to working and availability of work is there?  </vt:lpstr>
      <vt:lpstr>How much commitment to working and availability of work is there?  </vt:lpstr>
      <vt:lpstr>How much commitment to working and availability of work is there?  </vt:lpstr>
      <vt:lpstr>PowerPoint Presentation</vt:lpstr>
      <vt:lpstr>What question/issue is being addressed   </vt:lpstr>
      <vt:lpstr>What question/issue is being addressed  </vt:lpstr>
      <vt:lpstr>What question/issue is being addressed   </vt:lpstr>
      <vt:lpstr>PowerPoint Presentation</vt:lpstr>
      <vt:lpstr>Included in Review</vt:lpstr>
      <vt:lpstr>Early “Modeled” Estimates</vt:lpstr>
      <vt:lpstr>Early “Modeled” Estimates (cont.)</vt:lpstr>
      <vt:lpstr>Early “Modeled” Estimates (cont.)</vt:lpstr>
      <vt:lpstr>Private Company Data </vt:lpstr>
      <vt:lpstr>Private Company Data (continued)</vt:lpstr>
      <vt:lpstr>Private Company Data </vt:lpstr>
      <vt:lpstr>Government Administrative Data </vt:lpstr>
      <vt:lpstr>Government Administrative Data </vt:lpstr>
      <vt:lpstr>Government Administrative Data </vt:lpstr>
      <vt:lpstr>Government Administrative Data </vt:lpstr>
      <vt:lpstr>Government Administrative Data </vt:lpstr>
      <vt:lpstr>Household Survey Data </vt:lpstr>
      <vt:lpstr>Household Surveys–Common Understanding of Platform Work </vt:lpstr>
      <vt:lpstr>Understanding term Platform Work Using Term Directly or Technical  Terms</vt:lpstr>
      <vt:lpstr>Understanding term Platform Work Using Term Directly or Technical  Terms</vt:lpstr>
      <vt:lpstr>Understanding Term Platform Work Using Term Directly or Technical  Terms</vt:lpstr>
      <vt:lpstr>Understanding Term Platform Work Using Term Directly or Technical  Terms</vt:lpstr>
      <vt:lpstr>Understanding Term Platform Work Using Term Directly or Technical Terms </vt:lpstr>
      <vt:lpstr>Understanding Term Platform Work Asking About Specific Platforms  </vt:lpstr>
      <vt:lpstr>Understanding Term Platform Work Asking About Specific Platforms</vt:lpstr>
      <vt:lpstr>Understanding Term Platform Work Asking About Specific Platforms  </vt:lpstr>
      <vt:lpstr>Understanding Term Platform Work Asking About Specific Platforms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Asking About Specific Activities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Describe and Ask About Platform Attributes</vt:lpstr>
      <vt:lpstr>Understanding Term Platform Work “Mixed” Ask Platform Attributes and Activities</vt:lpstr>
      <vt:lpstr>Understanding Term Platform Work “Mixed” Ask Platform Attributes and Activities</vt:lpstr>
      <vt:lpstr>Understanding Term Platform Work “Mixed” Ask Platform Attributes and Activities</vt:lpstr>
      <vt:lpstr>Understanding Term Platform Work “Mixed” Ask Platform Attributes and Activities</vt:lpstr>
      <vt:lpstr>Household Survey Data </vt:lpstr>
      <vt:lpstr>Household Survey Data </vt:lpstr>
      <vt:lpstr>PowerPoint Presentation</vt:lpstr>
      <vt:lpstr>Results of Measurements</vt:lpstr>
      <vt:lpstr>Range of Estimates for the U.S. </vt:lpstr>
      <vt:lpstr>Results of Measurements  Broader Concepts Yield Higher Estimates </vt:lpstr>
      <vt:lpstr>Results of Measurements  Online Surveys Yield Higher Estimates </vt:lpstr>
      <vt:lpstr>Results of Measurements Including Selling Items Boast Estimates </vt:lpstr>
      <vt:lpstr>Results of Measurements Including Selling Items Boast Estimates </vt:lpstr>
      <vt:lpstr>Results of Measurements  Frequency and Intensity of Activity Affects  </vt:lpstr>
      <vt:lpstr>Results of Measurements Frequency and Intensity of Activity Affects   </vt:lpstr>
      <vt:lpstr>Results of Measurements Frequency and Intensity of Activity Affects   </vt:lpstr>
      <vt:lpstr>PowerPoint Presentation</vt:lpstr>
      <vt:lpstr>Concluding Thoughts</vt:lpstr>
      <vt:lpstr>Concluding Thoughts</vt:lpstr>
      <vt:lpstr>Concluding Thoughts</vt:lpstr>
      <vt:lpstr>Concluding Thoughts</vt:lpstr>
      <vt:lpstr>PowerPoint Presentation</vt:lpstr>
    </vt:vector>
  </TitlesOfParts>
  <Company>Bureau of Labor Statistics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Dunn, Megan - BLS</dc:creator>
  <cp:lastModifiedBy>Polivka, Anne - BLS</cp:lastModifiedBy>
  <cp:revision>1760</cp:revision>
  <cp:lastPrinted>2019-05-21T14:56:48Z</cp:lastPrinted>
  <dcterms:created xsi:type="dcterms:W3CDTF">2018-04-27T11:58:17Z</dcterms:created>
  <dcterms:modified xsi:type="dcterms:W3CDTF">2019-07-19T20:37:54Z</dcterms:modified>
</cp:coreProperties>
</file>