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ags/tag17.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310" r:id="rId2"/>
    <p:sldId id="331" r:id="rId3"/>
    <p:sldId id="304" r:id="rId4"/>
    <p:sldId id="257" r:id="rId5"/>
    <p:sldId id="258" r:id="rId6"/>
    <p:sldId id="330" r:id="rId7"/>
    <p:sldId id="335" r:id="rId8"/>
    <p:sldId id="323" r:id="rId9"/>
    <p:sldId id="272" r:id="rId10"/>
    <p:sldId id="270" r:id="rId11"/>
    <p:sldId id="271" r:id="rId12"/>
    <p:sldId id="269" r:id="rId13"/>
    <p:sldId id="311" r:id="rId14"/>
    <p:sldId id="295" r:id="rId15"/>
    <p:sldId id="277" r:id="rId16"/>
    <p:sldId id="276" r:id="rId17"/>
    <p:sldId id="305" r:id="rId18"/>
    <p:sldId id="332" r:id="rId19"/>
    <p:sldId id="282" r:id="rId20"/>
    <p:sldId id="289" r:id="rId21"/>
    <p:sldId id="296" r:id="rId22"/>
    <p:sldId id="297" r:id="rId23"/>
    <p:sldId id="298" r:id="rId24"/>
    <p:sldId id="299" r:id="rId25"/>
    <p:sldId id="309" r:id="rId26"/>
    <p:sldId id="316" r:id="rId27"/>
    <p:sldId id="333" r:id="rId28"/>
    <p:sldId id="317" r:id="rId29"/>
    <p:sldId id="320" r:id="rId30"/>
    <p:sldId id="322" r:id="rId31"/>
    <p:sldId id="321" r:id="rId32"/>
    <p:sldId id="324" r:id="rId33"/>
    <p:sldId id="325" r:id="rId34"/>
    <p:sldId id="326" r:id="rId35"/>
    <p:sldId id="327" r:id="rId36"/>
    <p:sldId id="318" r:id="rId37"/>
    <p:sldId id="319" r:id="rId38"/>
    <p:sldId id="336" r:id="rId39"/>
    <p:sldId id="334" r:id="rId40"/>
    <p:sldId id="329" r:id="rId41"/>
  </p:sldIdLst>
  <p:sldSz cx="9144000" cy="6858000" type="screen4x3"/>
  <p:notesSz cx="6946900" cy="9220200"/>
  <p:custDataLst>
    <p:tags r:id="rId43"/>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582" autoAdjust="0"/>
    <p:restoredTop sz="86894" autoAdjust="0"/>
  </p:normalViewPr>
  <p:slideViewPr>
    <p:cSldViewPr>
      <p:cViewPr>
        <p:scale>
          <a:sx n="70" d="100"/>
          <a:sy n="70" d="100"/>
        </p:scale>
        <p:origin x="-1092" y="-6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92" y="-96"/>
      </p:cViewPr>
      <p:guideLst>
        <p:guide orient="horz" pos="2904"/>
        <p:guide pos="218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0323" cy="461010"/>
          </a:xfrm>
          <a:prstGeom prst="rect">
            <a:avLst/>
          </a:prstGeom>
        </p:spPr>
        <p:txBody>
          <a:bodyPr vert="horz" lIns="92369" tIns="46184" rIns="92369" bIns="46184" rtlCol="0"/>
          <a:lstStyle>
            <a:lvl1pPr algn="l">
              <a:defRPr sz="1200"/>
            </a:lvl1pPr>
          </a:lstStyle>
          <a:p>
            <a:endParaRPr lang="es-MX"/>
          </a:p>
        </p:txBody>
      </p:sp>
      <p:sp>
        <p:nvSpPr>
          <p:cNvPr id="3" name="2 Marcador de fecha"/>
          <p:cNvSpPr>
            <a:spLocks noGrp="1"/>
          </p:cNvSpPr>
          <p:nvPr>
            <p:ph type="dt" idx="1"/>
          </p:nvPr>
        </p:nvSpPr>
        <p:spPr>
          <a:xfrm>
            <a:off x="3934971" y="0"/>
            <a:ext cx="3010323" cy="461010"/>
          </a:xfrm>
          <a:prstGeom prst="rect">
            <a:avLst/>
          </a:prstGeom>
        </p:spPr>
        <p:txBody>
          <a:bodyPr vert="horz" lIns="92369" tIns="46184" rIns="92369" bIns="46184" rtlCol="0"/>
          <a:lstStyle>
            <a:lvl1pPr algn="r">
              <a:defRPr sz="1200"/>
            </a:lvl1pPr>
          </a:lstStyle>
          <a:p>
            <a:fld id="{AF52945B-7B2E-485E-A8CC-5679892C6C56}" type="datetimeFigureOut">
              <a:rPr lang="es-MX" smtClean="0"/>
              <a:pPr/>
              <a:t>27/05/2011</a:t>
            </a:fld>
            <a:endParaRPr lang="es-MX"/>
          </a:p>
        </p:txBody>
      </p:sp>
      <p:sp>
        <p:nvSpPr>
          <p:cNvPr id="4" name="3 Marcador de imagen de diapositiva"/>
          <p:cNvSpPr>
            <a:spLocks noGrp="1" noRot="1" noChangeAspect="1"/>
          </p:cNvSpPr>
          <p:nvPr>
            <p:ph type="sldImg" idx="2"/>
          </p:nvPr>
        </p:nvSpPr>
        <p:spPr>
          <a:xfrm>
            <a:off x="1168400" y="690563"/>
            <a:ext cx="4610100" cy="3457575"/>
          </a:xfrm>
          <a:prstGeom prst="rect">
            <a:avLst/>
          </a:prstGeom>
          <a:noFill/>
          <a:ln w="12700">
            <a:solidFill>
              <a:prstClr val="black"/>
            </a:solidFill>
          </a:ln>
        </p:spPr>
        <p:txBody>
          <a:bodyPr vert="horz" lIns="92369" tIns="46184" rIns="92369" bIns="46184" rtlCol="0" anchor="ctr"/>
          <a:lstStyle/>
          <a:p>
            <a:endParaRPr lang="es-MX"/>
          </a:p>
        </p:txBody>
      </p:sp>
      <p:sp>
        <p:nvSpPr>
          <p:cNvPr id="5" name="4 Marcador de notas"/>
          <p:cNvSpPr>
            <a:spLocks noGrp="1"/>
          </p:cNvSpPr>
          <p:nvPr>
            <p:ph type="body" sz="quarter" idx="3"/>
          </p:nvPr>
        </p:nvSpPr>
        <p:spPr>
          <a:xfrm>
            <a:off x="694690" y="4379595"/>
            <a:ext cx="5557520" cy="4149090"/>
          </a:xfrm>
          <a:prstGeom prst="rect">
            <a:avLst/>
          </a:prstGeom>
        </p:spPr>
        <p:txBody>
          <a:bodyPr vert="horz" lIns="92369" tIns="46184" rIns="92369" bIns="46184"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5 Marcador de pie de página"/>
          <p:cNvSpPr>
            <a:spLocks noGrp="1"/>
          </p:cNvSpPr>
          <p:nvPr>
            <p:ph type="ftr" sz="quarter" idx="4"/>
          </p:nvPr>
        </p:nvSpPr>
        <p:spPr>
          <a:xfrm>
            <a:off x="0" y="8757590"/>
            <a:ext cx="3010323" cy="461010"/>
          </a:xfrm>
          <a:prstGeom prst="rect">
            <a:avLst/>
          </a:prstGeom>
        </p:spPr>
        <p:txBody>
          <a:bodyPr vert="horz" lIns="92369" tIns="46184" rIns="92369" bIns="46184"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34971" y="8757590"/>
            <a:ext cx="3010323" cy="461010"/>
          </a:xfrm>
          <a:prstGeom prst="rect">
            <a:avLst/>
          </a:prstGeom>
        </p:spPr>
        <p:txBody>
          <a:bodyPr vert="horz" lIns="92369" tIns="46184" rIns="92369" bIns="46184" rtlCol="0" anchor="b"/>
          <a:lstStyle>
            <a:lvl1pPr algn="r">
              <a:defRPr sz="1200"/>
            </a:lvl1pPr>
          </a:lstStyle>
          <a:p>
            <a:fld id="{ADA397DF-94D1-474D-AE54-7E508E8D2831}"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182563" indent="-182563" algn="just" defTabSz="914400" rtl="0" eaLnBrk="1" latinLnBrk="0" hangingPunct="1">
      <a:buFont typeface="Wingdings" pitchFamily="2" charset="2"/>
      <a:buChar char="§"/>
      <a:defRPr sz="1200" kern="1200">
        <a:solidFill>
          <a:schemeClr val="tx1"/>
        </a:solidFill>
        <a:latin typeface="+mn-lt"/>
        <a:ea typeface="+mn-ea"/>
        <a:cs typeface="+mn-cs"/>
      </a:defRPr>
    </a:lvl1pPr>
    <a:lvl2pPr marL="534988" indent="-77788" algn="just" defTabSz="914400" rtl="0" eaLnBrk="1" latinLnBrk="0" hangingPunct="1">
      <a:buFont typeface="Arial" pitchFamily="34" charset="0"/>
      <a:buChar char="•"/>
      <a:defRPr sz="1200" kern="1200">
        <a:solidFill>
          <a:schemeClr val="tx1"/>
        </a:solidFill>
        <a:latin typeface="+mn-lt"/>
        <a:ea typeface="+mn-ea"/>
        <a:cs typeface="+mn-cs"/>
      </a:defRPr>
    </a:lvl2pPr>
    <a:lvl3pPr marL="914400" algn="just" defTabSz="914400" rtl="0" eaLnBrk="1" latinLnBrk="0" hangingPunct="1">
      <a:defRPr sz="1200" kern="1200">
        <a:solidFill>
          <a:schemeClr val="tx1"/>
        </a:solidFill>
        <a:latin typeface="+mn-lt"/>
        <a:ea typeface="+mn-ea"/>
        <a:cs typeface="+mn-cs"/>
      </a:defRPr>
    </a:lvl3pPr>
    <a:lvl4pPr marL="1371600" algn="just" defTabSz="914400" rtl="0" eaLnBrk="1" latinLnBrk="0" hangingPunct="1">
      <a:defRPr sz="1200" kern="1200">
        <a:solidFill>
          <a:schemeClr val="tx1"/>
        </a:solidFill>
        <a:latin typeface="+mn-lt"/>
        <a:ea typeface="+mn-ea"/>
        <a:cs typeface="+mn-cs"/>
      </a:defRPr>
    </a:lvl4pPr>
    <a:lvl5pPr marL="1828800" algn="just"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solidFill>
                  <a:prstClr val="black"/>
                </a:solidFill>
              </a:rPr>
              <a:pPr/>
              <a:t>16</a:t>
            </a:fld>
            <a:endParaRPr lang="es-MX">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a:t>
            </a:fld>
            <a:endParaRPr 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20</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69988" y="217488"/>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21</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096963" y="217488"/>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22</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41425" y="217488"/>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23</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24</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25</a:t>
            </a:fld>
            <a:endParaRPr 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26</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9038" y="182563"/>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27</a:t>
            </a:fld>
            <a:endParaRPr lang="es-MX"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28</a:t>
            </a:fld>
            <a:endParaRPr lang="es-MX"/>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68400" y="73025"/>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a:t>
            </a:fld>
            <a:endParaRPr lang="es-MX"/>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69988" y="84138"/>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30</a:t>
            </a:fld>
            <a:endParaRPr lang="es-MX"/>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31</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68400" y="323850"/>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32</a:t>
            </a:fld>
            <a:endParaRPr lang="es-MX"/>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68400" y="182563"/>
            <a:ext cx="4610100"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33</a:t>
            </a:fld>
            <a:endParaRPr lang="es-MX"/>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34</a:t>
            </a:fld>
            <a:endParaRPr lang="es-MX"/>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35</a:t>
            </a:fld>
            <a:endParaRPr lang="es-MX"/>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36</a:t>
            </a:fld>
            <a:endParaRPr lang="es-MX"/>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37</a:t>
            </a:fld>
            <a:endParaRPr lang="es-MX"/>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38</a:t>
            </a:fld>
            <a:endParaRPr lang="es-MX"/>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39</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4</a:t>
            </a:fld>
            <a:endParaRPr lang="es-MX"/>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40</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ADA397DF-94D1-474D-AE54-7E508E8D2831}"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17600" y="39688"/>
            <a:ext cx="4608513" cy="3457575"/>
          </a:xfrm>
        </p:spPr>
      </p:sp>
      <p:sp>
        <p:nvSpPr>
          <p:cNvPr id="4" name="3 Marcador de número de diapositiva"/>
          <p:cNvSpPr>
            <a:spLocks noGrp="1"/>
          </p:cNvSpPr>
          <p:nvPr>
            <p:ph type="sldNum" sz="quarter" idx="10"/>
          </p:nvPr>
        </p:nvSpPr>
        <p:spPr/>
        <p:txBody>
          <a:bodyPr/>
          <a:lstStyle/>
          <a:p>
            <a:fld id="{ADA397DF-94D1-474D-AE54-7E508E8D2831}" type="slidenum">
              <a:rPr lang="es-MX" smtClean="0"/>
              <a:pPr/>
              <a:t>9</a:t>
            </a:fld>
            <a:endParaRPr lang="es-MX"/>
          </a:p>
        </p:txBody>
      </p:sp>
      <p:sp>
        <p:nvSpPr>
          <p:cNvPr id="399362" name="Rectangle 2"/>
          <p:cNvSpPr>
            <a:spLocks noChangeArrowheads="1"/>
          </p:cNvSpPr>
          <p:nvPr/>
        </p:nvSpPr>
        <p:spPr bwMode="auto">
          <a:xfrm>
            <a:off x="0" y="-184269"/>
            <a:ext cx="183143" cy="368538"/>
          </a:xfrm>
          <a:prstGeom prst="rect">
            <a:avLst/>
          </a:prstGeom>
          <a:noFill/>
          <a:ln w="9525">
            <a:noFill/>
            <a:miter lim="800000"/>
            <a:headEnd/>
            <a:tailEnd/>
          </a:ln>
          <a:effectLst/>
        </p:spPr>
        <p:txBody>
          <a:bodyPr vert="horz" wrap="none" lIns="90654" tIns="45327" rIns="90654" bIns="45327" numCol="1" anchor="ctr" anchorCtr="0" compatLnSpc="1">
            <a:prstTxWarp prst="textNoShape">
              <a:avLst/>
            </a:prstTxWarp>
            <a:spAutoFit/>
          </a:bodyPr>
          <a:lstStyle/>
          <a:p>
            <a:endParaRPr lang="es-MX"/>
          </a:p>
        </p:txBody>
      </p:sp>
      <p:sp>
        <p:nvSpPr>
          <p:cNvPr id="399364" name="Rectangle 4"/>
          <p:cNvSpPr>
            <a:spLocks noChangeArrowheads="1"/>
          </p:cNvSpPr>
          <p:nvPr/>
        </p:nvSpPr>
        <p:spPr bwMode="auto">
          <a:xfrm>
            <a:off x="0" y="-184269"/>
            <a:ext cx="183143" cy="368538"/>
          </a:xfrm>
          <a:prstGeom prst="rect">
            <a:avLst/>
          </a:prstGeom>
          <a:noFill/>
          <a:ln w="9525">
            <a:noFill/>
            <a:miter lim="800000"/>
            <a:headEnd/>
            <a:tailEnd/>
          </a:ln>
          <a:effectLst/>
        </p:spPr>
        <p:txBody>
          <a:bodyPr vert="horz" wrap="none" lIns="90654" tIns="45327" rIns="90654" bIns="45327" numCol="1" anchor="ctr" anchorCtr="0" compatLnSpc="1">
            <a:prstTxWarp prst="textNoShape">
              <a:avLst/>
            </a:prstTxWarp>
            <a:spAutoFit/>
          </a:bodyPr>
          <a:lstStyle/>
          <a:p>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BDFC11A-DC27-473C-996E-1CC206EDE15D}" type="datetime1">
              <a:rPr lang="es-MX" smtClean="0"/>
              <a:pPr/>
              <a:t>27/05/2011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8A168EE-3096-47E0-ACF5-F922F5C8197D}" type="datetime1">
              <a:rPr lang="es-MX" smtClean="0"/>
              <a:pPr/>
              <a:t>27/05/2011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EA63B9A-71AC-4D9B-B4E9-858C70EFABDD}" type="datetime1">
              <a:rPr lang="es-MX" smtClean="0"/>
              <a:pPr/>
              <a:t>27/05/2011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Rectángulo"/>
          <p:cNvSpPr/>
          <p:nvPr userDrawn="1"/>
        </p:nvSpPr>
        <p:spPr>
          <a:xfrm>
            <a:off x="0" y="6669360"/>
            <a:ext cx="9144000" cy="18864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0" y="15252"/>
            <a:ext cx="9144000" cy="389412"/>
          </a:xfrm>
        </p:spPr>
        <p:txBody>
          <a:bodyPr>
            <a:normAutofit/>
          </a:bodyPr>
          <a:lstStyle>
            <a:lvl1pPr algn="l">
              <a:defRPr sz="3200">
                <a:solidFill>
                  <a:schemeClr val="tx2">
                    <a:lumMod val="75000"/>
                  </a:schemeClr>
                </a:solidFill>
              </a:defRPr>
            </a:lvl1pPr>
          </a:lstStyle>
          <a:p>
            <a:r>
              <a:rPr lang="en-US" noProof="0" dirty="0" err="1" smtClean="0"/>
              <a:t>Haga</a:t>
            </a:r>
            <a:r>
              <a:rPr lang="en-US" noProof="0" dirty="0" smtClean="0"/>
              <a:t> </a:t>
            </a:r>
            <a:r>
              <a:rPr lang="en-US" noProof="0" dirty="0" err="1" smtClean="0"/>
              <a:t>clic</a:t>
            </a:r>
            <a:r>
              <a:rPr lang="en-US" noProof="0" dirty="0" smtClean="0"/>
              <a:t> </a:t>
            </a:r>
            <a:r>
              <a:rPr lang="en-US" noProof="0" dirty="0" err="1" smtClean="0"/>
              <a:t>para</a:t>
            </a:r>
            <a:r>
              <a:rPr lang="en-US" noProof="0" dirty="0" smtClean="0"/>
              <a:t> </a:t>
            </a:r>
            <a:r>
              <a:rPr lang="en-US" noProof="0" dirty="0" err="1" smtClean="0"/>
              <a:t>modificar</a:t>
            </a:r>
            <a:r>
              <a:rPr lang="en-US" noProof="0" dirty="0" smtClean="0"/>
              <a:t> el </a:t>
            </a:r>
            <a:r>
              <a:rPr lang="en-US" noProof="0" dirty="0" err="1" smtClean="0"/>
              <a:t>estilo</a:t>
            </a:r>
            <a:r>
              <a:rPr lang="en-US" noProof="0" dirty="0" smtClean="0"/>
              <a:t> de </a:t>
            </a:r>
            <a:r>
              <a:rPr lang="en-US" noProof="0" dirty="0" err="1" smtClean="0"/>
              <a:t>título</a:t>
            </a:r>
            <a:r>
              <a:rPr lang="en-US" noProof="0" dirty="0" smtClean="0"/>
              <a:t> del </a:t>
            </a:r>
            <a:r>
              <a:rPr lang="en-US" noProof="0" dirty="0" err="1" smtClean="0"/>
              <a:t>patrón</a:t>
            </a:r>
            <a:endParaRPr lang="en-US" noProof="0" dirty="0"/>
          </a:p>
        </p:txBody>
      </p:sp>
      <p:sp>
        <p:nvSpPr>
          <p:cNvPr id="3" name="2 Marcador de contenido"/>
          <p:cNvSpPr>
            <a:spLocks noGrp="1"/>
          </p:cNvSpPr>
          <p:nvPr>
            <p:ph idx="1"/>
          </p:nvPr>
        </p:nvSpPr>
        <p:spPr>
          <a:xfrm>
            <a:off x="179512" y="764704"/>
            <a:ext cx="8784976" cy="5472608"/>
          </a:xfrm>
        </p:spPr>
        <p:txBody>
          <a:bodyPr>
            <a:normAutofit/>
          </a:bodyPr>
          <a:lstStyle>
            <a:lvl1pPr algn="just">
              <a:buClr>
                <a:schemeClr val="tx2">
                  <a:lumMod val="75000"/>
                </a:schemeClr>
              </a:buClr>
              <a:buFont typeface="Wingdings" pitchFamily="2" charset="2"/>
              <a:buChar char="§"/>
              <a:defRPr sz="2400"/>
            </a:lvl1pPr>
            <a:lvl2pPr algn="just">
              <a:buClr>
                <a:schemeClr val="tx2">
                  <a:lumMod val="75000"/>
                </a:schemeClr>
              </a:buClr>
              <a:buFont typeface="Arial" pitchFamily="34" charset="0"/>
              <a:buChar char="•"/>
              <a:defRPr sz="2000"/>
            </a:lvl2pPr>
            <a:lvl3pPr algn="just">
              <a:buClr>
                <a:schemeClr val="tx2">
                  <a:lumMod val="75000"/>
                </a:schemeClr>
              </a:buClr>
              <a:buFont typeface="Wingdings" pitchFamily="2" charset="2"/>
              <a:buChar char="ü"/>
              <a:defRPr sz="1800"/>
            </a:lvl3pPr>
            <a:lvl4pPr algn="just">
              <a:buClr>
                <a:schemeClr val="tx2">
                  <a:lumMod val="75000"/>
                </a:schemeClr>
              </a:buClr>
              <a:defRPr sz="1600"/>
            </a:lvl4pPr>
            <a:lvl5pPr algn="just">
              <a:buClr>
                <a:schemeClr val="tx2">
                  <a:lumMod val="75000"/>
                </a:schemeClr>
              </a:buClr>
              <a:defRPr sz="1600"/>
            </a:lvl5pPr>
          </a:lstStyle>
          <a:p>
            <a:pPr lvl="0"/>
            <a:r>
              <a:rPr lang="en-US" noProof="0" dirty="0" err="1" smtClean="0"/>
              <a:t>Haga</a:t>
            </a:r>
            <a:r>
              <a:rPr lang="en-US" noProof="0" dirty="0" smtClean="0"/>
              <a:t> </a:t>
            </a:r>
            <a:r>
              <a:rPr lang="en-US" noProof="0" dirty="0" err="1" smtClean="0"/>
              <a:t>clic</a:t>
            </a:r>
            <a:r>
              <a:rPr lang="en-US" noProof="0" dirty="0" smtClean="0"/>
              <a:t> </a:t>
            </a:r>
            <a:r>
              <a:rPr lang="en-US" noProof="0" dirty="0" err="1" smtClean="0"/>
              <a:t>para</a:t>
            </a:r>
            <a:r>
              <a:rPr lang="en-US" noProof="0" dirty="0" smtClean="0"/>
              <a:t> </a:t>
            </a:r>
            <a:r>
              <a:rPr lang="en-US" noProof="0" dirty="0" err="1" smtClean="0"/>
              <a:t>modificar</a:t>
            </a:r>
            <a:r>
              <a:rPr lang="en-US" noProof="0" dirty="0" smtClean="0"/>
              <a:t> el </a:t>
            </a:r>
            <a:r>
              <a:rPr lang="en-US" noProof="0" dirty="0" err="1" smtClean="0"/>
              <a:t>estilo</a:t>
            </a:r>
            <a:r>
              <a:rPr lang="en-US" noProof="0" dirty="0" smtClean="0"/>
              <a:t> de </a:t>
            </a:r>
            <a:r>
              <a:rPr lang="en-US" noProof="0" dirty="0" err="1" smtClean="0"/>
              <a:t>texto</a:t>
            </a:r>
            <a:r>
              <a:rPr lang="en-US" noProof="0" dirty="0" smtClean="0"/>
              <a:t> del </a:t>
            </a:r>
            <a:r>
              <a:rPr lang="en-US" noProof="0" dirty="0" err="1" smtClean="0"/>
              <a:t>patrón</a:t>
            </a:r>
            <a:endParaRPr lang="en-US" noProof="0" dirty="0" smtClean="0"/>
          </a:p>
          <a:p>
            <a:pPr lvl="1"/>
            <a:r>
              <a:rPr lang="en-US" noProof="0" dirty="0" smtClean="0"/>
              <a:t>Segundo </a:t>
            </a:r>
            <a:r>
              <a:rPr lang="en-US" noProof="0" dirty="0" err="1" smtClean="0"/>
              <a:t>nivel</a:t>
            </a:r>
            <a:endParaRPr lang="en-US" noProof="0" dirty="0" smtClean="0"/>
          </a:p>
          <a:p>
            <a:pPr lvl="2"/>
            <a:r>
              <a:rPr lang="en-US" noProof="0" dirty="0" err="1" smtClean="0"/>
              <a:t>Tercer</a:t>
            </a:r>
            <a:r>
              <a:rPr lang="en-US" noProof="0" dirty="0" smtClean="0"/>
              <a:t> </a:t>
            </a:r>
            <a:r>
              <a:rPr lang="en-US" noProof="0" dirty="0" err="1" smtClean="0"/>
              <a:t>nivel</a:t>
            </a:r>
            <a:endParaRPr lang="en-US" noProof="0" dirty="0" smtClean="0"/>
          </a:p>
          <a:p>
            <a:pPr lvl="3"/>
            <a:r>
              <a:rPr lang="en-US" noProof="0" dirty="0" smtClean="0"/>
              <a:t>Cuarto </a:t>
            </a:r>
            <a:r>
              <a:rPr lang="en-US" noProof="0" dirty="0" err="1" smtClean="0"/>
              <a:t>nivel</a:t>
            </a:r>
            <a:endParaRPr lang="en-US" noProof="0" dirty="0" smtClean="0"/>
          </a:p>
          <a:p>
            <a:pPr lvl="4"/>
            <a:r>
              <a:rPr lang="en-US" noProof="0" dirty="0" err="1" smtClean="0"/>
              <a:t>Quinto</a:t>
            </a:r>
            <a:r>
              <a:rPr lang="en-US" noProof="0" dirty="0" smtClean="0"/>
              <a:t> </a:t>
            </a:r>
            <a:r>
              <a:rPr lang="en-US" noProof="0" dirty="0" err="1" smtClean="0"/>
              <a:t>nivel</a:t>
            </a:r>
            <a:endParaRPr lang="en-US" noProof="0" dirty="0"/>
          </a:p>
        </p:txBody>
      </p:sp>
      <p:sp>
        <p:nvSpPr>
          <p:cNvPr id="4" name="3 Marcador de fecha"/>
          <p:cNvSpPr>
            <a:spLocks noGrp="1"/>
          </p:cNvSpPr>
          <p:nvPr>
            <p:ph type="dt" sz="half" idx="10"/>
          </p:nvPr>
        </p:nvSpPr>
        <p:spPr/>
        <p:txBody>
          <a:bodyPr/>
          <a:lstStyle/>
          <a:p>
            <a:fld id="{71D8E614-F67B-45AE-B368-9054042659C9}" type="datetime1">
              <a:rPr lang="es-MX" smtClean="0"/>
              <a:pPr/>
              <a:t>27/05/2011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7010400" y="6669360"/>
            <a:ext cx="2133600" cy="188640"/>
          </a:xfrm>
        </p:spPr>
        <p:txBody>
          <a:bodyPr/>
          <a:lstStyle>
            <a:lvl1pPr>
              <a:defRPr>
                <a:solidFill>
                  <a:schemeClr val="bg1"/>
                </a:solidFill>
              </a:defRPr>
            </a:lvl1pPr>
          </a:lstStyle>
          <a:p>
            <a:fld id="{47B664DF-9378-49F9-B06C-23B6D835C639}" type="slidenum">
              <a:rPr lang="es-MX" smtClean="0"/>
              <a:pPr/>
              <a:t>‹Nº›</a:t>
            </a:fld>
            <a:endParaRPr lang="es-MX" dirty="0"/>
          </a:p>
        </p:txBody>
      </p:sp>
      <p:cxnSp>
        <p:nvCxnSpPr>
          <p:cNvPr id="8" name="7 Conector recto"/>
          <p:cNvCxnSpPr/>
          <p:nvPr userDrawn="1"/>
        </p:nvCxnSpPr>
        <p:spPr>
          <a:xfrm>
            <a:off x="0" y="476672"/>
            <a:ext cx="9144000" cy="0"/>
          </a:xfrm>
          <a:prstGeom prst="line">
            <a:avLst/>
          </a:prstGeom>
          <a:ln w="444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CB4EF6D-52DA-437B-9ED7-6D5ADB978CF5}" type="datetime1">
              <a:rPr lang="es-MX" smtClean="0"/>
              <a:pPr/>
              <a:t>27/05/2011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D3C99CC-D30F-4B67-B6BE-42257C831117}" type="datetime1">
              <a:rPr lang="es-MX" smtClean="0"/>
              <a:pPr/>
              <a:t>27/05/2011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FFA987E-2BF1-4678-AA0A-CB88BEA02D32}" type="datetime1">
              <a:rPr lang="es-MX" smtClean="0"/>
              <a:pPr/>
              <a:t>27/05/2011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4034C1F-2E45-4D4D-8BA6-82AA94A50608}" type="datetime1">
              <a:rPr lang="es-MX" smtClean="0"/>
              <a:pPr/>
              <a:t>27/05/2011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6CB17E-5D93-49D2-A3F5-F86335971323}" type="datetime1">
              <a:rPr lang="es-MX" smtClean="0"/>
              <a:pPr/>
              <a:t>27/05/2011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0E7473-6DD2-4A17-8033-3FD91A2F9DF6}" type="datetime1">
              <a:rPr lang="es-MX" smtClean="0"/>
              <a:pPr/>
              <a:t>27/05/2011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173B87-413A-436A-96B4-10F7167A8644}" type="datetime1">
              <a:rPr lang="es-MX" smtClean="0"/>
              <a:pPr/>
              <a:t>27/05/2011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B664DF-9378-49F9-B06C-23B6D835C63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2DF4B-BB3B-4BA3-B05C-50041AA71F58}" type="datetime1">
              <a:rPr lang="es-MX" smtClean="0"/>
              <a:pPr/>
              <a:t>27/05/2011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664DF-9378-49F9-B06C-23B6D835C639}"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1.xml"/><Relationship Id="rId7" Type="http://schemas.openxmlformats.org/officeDocument/2006/relationships/notesSlide" Target="../notesSlides/notesSlide18.xml"/><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2.xml"/><Relationship Id="rId5" Type="http://schemas.openxmlformats.org/officeDocument/2006/relationships/tags" Target="../tags/tag13.xml"/><Relationship Id="rId4"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notesSlide" Target="../notesSlides/notesSlide2.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26.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5.xml"/><Relationship Id="rId7" Type="http://schemas.openxmlformats.org/officeDocument/2006/relationships/notesSlide" Target="../notesSlides/notesSlide27.xml"/><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slideLayout" Target="../slideLayouts/slideLayout2.xml"/><Relationship Id="rId5" Type="http://schemas.openxmlformats.org/officeDocument/2006/relationships/tags" Target="../tags/tag17.xml"/><Relationship Id="rId4" Type="http://schemas.openxmlformats.org/officeDocument/2006/relationships/tags" Target="../tags/tag16.xml"/></Relationships>
</file>

<file path=ppt/slides/_rels/slide28.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29.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32.xml.rels><?xml version="1.0" encoding="UTF-8" standalone="yes"?>
<Relationships xmlns="http://schemas.openxmlformats.org/package/2006/relationships"><Relationship Id="rId8" Type="http://schemas.openxmlformats.org/officeDocument/2006/relationships/image" Target="../media/image38.emf"/><Relationship Id="rId3" Type="http://schemas.openxmlformats.org/officeDocument/2006/relationships/image" Target="../media/image33.emf"/><Relationship Id="rId7" Type="http://schemas.openxmlformats.org/officeDocument/2006/relationships/image" Target="../media/image37.emf"/><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33.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image" Target="../media/image39.emf"/><Relationship Id="rId7" Type="http://schemas.openxmlformats.org/officeDocument/2006/relationships/image" Target="../media/image43.emf"/><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42.emf"/><Relationship Id="rId5" Type="http://schemas.openxmlformats.org/officeDocument/2006/relationships/image" Target="../media/image41.emf"/><Relationship Id="rId4" Type="http://schemas.openxmlformats.org/officeDocument/2006/relationships/image" Target="../media/image40.emf"/></Relationships>
</file>

<file path=ppt/slides/_rels/slide34.xml.rels><?xml version="1.0" encoding="UTF-8" standalone="yes"?>
<Relationships xmlns="http://schemas.openxmlformats.org/package/2006/relationships"><Relationship Id="rId8" Type="http://schemas.openxmlformats.org/officeDocument/2006/relationships/image" Target="../media/image50.emf"/><Relationship Id="rId3" Type="http://schemas.openxmlformats.org/officeDocument/2006/relationships/image" Target="../media/image45.emf"/><Relationship Id="rId7" Type="http://schemas.openxmlformats.org/officeDocument/2006/relationships/image" Target="../media/image49.emf"/><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48.emf"/><Relationship Id="rId5" Type="http://schemas.openxmlformats.org/officeDocument/2006/relationships/image" Target="../media/image47.emf"/><Relationship Id="rId4" Type="http://schemas.openxmlformats.org/officeDocument/2006/relationships/image" Target="../media/image46.emf"/></Relationships>
</file>

<file path=ppt/slides/_rels/slide35.xml.rels><?xml version="1.0" encoding="UTF-8" standalone="yes"?>
<Relationships xmlns="http://schemas.openxmlformats.org/package/2006/relationships"><Relationship Id="rId8" Type="http://schemas.openxmlformats.org/officeDocument/2006/relationships/image" Target="../media/image56.emf"/><Relationship Id="rId3" Type="http://schemas.openxmlformats.org/officeDocument/2006/relationships/image" Target="../media/image51.emf"/><Relationship Id="rId7" Type="http://schemas.openxmlformats.org/officeDocument/2006/relationships/image" Target="../media/image55.emf"/><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54.emf"/><Relationship Id="rId5" Type="http://schemas.openxmlformats.org/officeDocument/2006/relationships/image" Target="../media/image53.emf"/><Relationship Id="rId4" Type="http://schemas.openxmlformats.org/officeDocument/2006/relationships/image" Target="../media/image52.e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59.emf"/><Relationship Id="rId4" Type="http://schemas.openxmlformats.org/officeDocument/2006/relationships/image" Target="../media/image58.emf"/></Relationships>
</file>

<file path=ppt/slides/_rels/slide38.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19.xml"/><Relationship Id="rId7" Type="http://schemas.openxmlformats.org/officeDocument/2006/relationships/notesSlide" Target="../notesSlides/notesSlide39.xml"/><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slideLayout" Target="../slideLayouts/slideLayout2.xml"/><Relationship Id="rId5" Type="http://schemas.openxmlformats.org/officeDocument/2006/relationships/tags" Target="../tags/tag21.xml"/><Relationship Id="rId4" Type="http://schemas.openxmlformats.org/officeDocument/2006/relationships/tags" Target="../tags/tag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7.xml"/><Relationship Id="rId7" Type="http://schemas.openxmlformats.org/officeDocument/2006/relationships/notesSlide" Target="../notesSlides/notesSlide6.xml"/><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2.xml"/><Relationship Id="rId5" Type="http://schemas.openxmlformats.org/officeDocument/2006/relationships/tags" Target="../tags/tag9.xml"/><Relationship Id="rId4"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268760"/>
            <a:ext cx="7772400" cy="1470025"/>
          </a:xfrm>
        </p:spPr>
        <p:txBody>
          <a:bodyPr/>
          <a:lstStyle/>
          <a:p>
            <a:r>
              <a:rPr lang="en-US" smtClean="0">
                <a:solidFill>
                  <a:schemeClr val="accent1">
                    <a:lumMod val="50000"/>
                  </a:schemeClr>
                </a:solidFill>
              </a:rPr>
              <a:t>The Determinants and the Selection of Mexico-US Migrants</a:t>
            </a:r>
            <a:endParaRPr lang="es-MX">
              <a:solidFill>
                <a:schemeClr val="accent1">
                  <a:lumMod val="50000"/>
                </a:schemeClr>
              </a:solidFill>
            </a:endParaRPr>
          </a:p>
        </p:txBody>
      </p:sp>
      <p:sp>
        <p:nvSpPr>
          <p:cNvPr id="3" name="2 Subtítulo"/>
          <p:cNvSpPr>
            <a:spLocks noGrp="1"/>
          </p:cNvSpPr>
          <p:nvPr>
            <p:ph type="subTitle" idx="1"/>
          </p:nvPr>
        </p:nvSpPr>
        <p:spPr>
          <a:xfrm>
            <a:off x="1359648" y="3212976"/>
            <a:ext cx="6400800" cy="1152128"/>
          </a:xfrm>
        </p:spPr>
        <p:txBody>
          <a:bodyPr>
            <a:normAutofit fontScale="92500" lnSpcReduction="20000"/>
          </a:bodyPr>
          <a:lstStyle/>
          <a:p>
            <a:pPr>
              <a:lnSpc>
                <a:spcPct val="120000"/>
              </a:lnSpc>
              <a:spcBef>
                <a:spcPts val="0"/>
              </a:spcBef>
              <a:spcAft>
                <a:spcPts val="600"/>
              </a:spcAft>
            </a:pPr>
            <a:r>
              <a:rPr lang="es-MX" sz="3900" smtClean="0">
                <a:solidFill>
                  <a:schemeClr val="accent1">
                    <a:lumMod val="50000"/>
                  </a:schemeClr>
                </a:solidFill>
              </a:rPr>
              <a:t>Daniel Chiquiar</a:t>
            </a:r>
          </a:p>
          <a:p>
            <a:pPr>
              <a:lnSpc>
                <a:spcPct val="120000"/>
              </a:lnSpc>
              <a:spcBef>
                <a:spcPts val="0"/>
              </a:spcBef>
              <a:spcAft>
                <a:spcPts val="600"/>
              </a:spcAft>
            </a:pPr>
            <a:r>
              <a:rPr lang="es-MX" sz="3000" smtClean="0">
                <a:solidFill>
                  <a:schemeClr val="accent1">
                    <a:lumMod val="50000"/>
                  </a:schemeClr>
                </a:solidFill>
              </a:rPr>
              <a:t>Banco de México</a:t>
            </a:r>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a:t>
            </a:fld>
            <a:endParaRPr lang="es-MX"/>
          </a:p>
        </p:txBody>
      </p:sp>
      <p:cxnSp>
        <p:nvCxnSpPr>
          <p:cNvPr id="6" name="5 Conector recto"/>
          <p:cNvCxnSpPr/>
          <p:nvPr/>
        </p:nvCxnSpPr>
        <p:spPr>
          <a:xfrm>
            <a:off x="539552" y="2924944"/>
            <a:ext cx="7992888" cy="0"/>
          </a:xfrm>
          <a:prstGeom prst="line">
            <a:avLst/>
          </a:prstGeom>
          <a:ln w="920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5652120" y="5733256"/>
            <a:ext cx="3240360" cy="923330"/>
          </a:xfrm>
          <a:prstGeom prst="rect">
            <a:avLst/>
          </a:prstGeom>
          <a:solidFill>
            <a:schemeClr val="bg1"/>
          </a:solidFill>
        </p:spPr>
        <p:txBody>
          <a:bodyPr wrap="square" rtlCol="0">
            <a:spAutoFit/>
          </a:bodyPr>
          <a:lstStyle/>
          <a:p>
            <a:pPr algn="r"/>
            <a:r>
              <a:rPr lang="en-US" dirty="0" smtClean="0">
                <a:solidFill>
                  <a:schemeClr val="bg1">
                    <a:lumMod val="50000"/>
                  </a:schemeClr>
                </a:solidFill>
              </a:rPr>
              <a:t>May 30</a:t>
            </a:r>
            <a:r>
              <a:rPr lang="en-US" baseline="30000" dirty="0" smtClean="0">
                <a:solidFill>
                  <a:schemeClr val="bg1">
                    <a:lumMod val="50000"/>
                  </a:schemeClr>
                </a:solidFill>
              </a:rPr>
              <a:t>th</a:t>
            </a:r>
            <a:r>
              <a:rPr lang="en-US" dirty="0" smtClean="0">
                <a:solidFill>
                  <a:schemeClr val="bg1">
                    <a:lumMod val="50000"/>
                  </a:schemeClr>
                </a:solidFill>
              </a:rPr>
              <a:t>, 2011</a:t>
            </a:r>
          </a:p>
          <a:p>
            <a:pPr algn="r"/>
            <a:r>
              <a:rPr lang="en-US" dirty="0" smtClean="0">
                <a:solidFill>
                  <a:schemeClr val="bg1">
                    <a:lumMod val="50000"/>
                  </a:schemeClr>
                </a:solidFill>
              </a:rPr>
              <a:t>6th IZA/World Bank Conference</a:t>
            </a:r>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Orrenius</a:t>
            </a:r>
            <a:r>
              <a:rPr lang="en-US" smtClean="0"/>
              <a:t> &amp; </a:t>
            </a:r>
            <a:r>
              <a:rPr lang="en-US" err="1" smtClean="0"/>
              <a:t>Zavodny</a:t>
            </a:r>
            <a:r>
              <a:rPr lang="en-US" smtClean="0"/>
              <a:t> </a:t>
            </a:r>
            <a:r>
              <a:rPr lang="en-US" sz="2700" smtClean="0"/>
              <a:t>(2005)</a:t>
            </a:r>
          </a:p>
        </p:txBody>
      </p:sp>
      <p:sp>
        <p:nvSpPr>
          <p:cNvPr id="3" name="2 Marcador de contenido"/>
          <p:cNvSpPr>
            <a:spLocks noGrp="1"/>
          </p:cNvSpPr>
          <p:nvPr>
            <p:ph idx="1"/>
          </p:nvPr>
        </p:nvSpPr>
        <p:spPr/>
        <p:txBody>
          <a:bodyPr>
            <a:normAutofit/>
          </a:bodyPr>
          <a:lstStyle/>
          <a:p>
            <a:pPr>
              <a:spcAft>
                <a:spcPts val="600"/>
              </a:spcAft>
            </a:pPr>
            <a:r>
              <a:rPr lang="en-US" dirty="0" smtClean="0"/>
              <a:t>Find </a:t>
            </a:r>
            <a:r>
              <a:rPr lang="en-US" i="1" dirty="0" smtClean="0">
                <a:solidFill>
                  <a:schemeClr val="tx2">
                    <a:lumMod val="60000"/>
                    <a:lumOff val="40000"/>
                  </a:schemeClr>
                </a:solidFill>
              </a:rPr>
              <a:t>intermediate selection </a:t>
            </a:r>
            <a:r>
              <a:rPr lang="en-US" dirty="0" smtClean="0"/>
              <a:t>of illegal immigrants from Mexico with respect to the education distribution.</a:t>
            </a:r>
          </a:p>
          <a:p>
            <a:pPr lvl="1">
              <a:spcAft>
                <a:spcPts val="600"/>
              </a:spcAft>
            </a:pPr>
            <a:r>
              <a:rPr lang="en-US" dirty="0" smtClean="0"/>
              <a:t>Stricter border enforcement is associated with a more positively selected immigrant stream (higher average education).</a:t>
            </a:r>
          </a:p>
          <a:p>
            <a:pPr lvl="1"/>
            <a:r>
              <a:rPr lang="en-US" dirty="0" smtClean="0"/>
              <a:t>Higher U.S. wages and improved conditions in Mexico have the opposite effect (lower average education of undocumented immigrants). </a:t>
            </a:r>
          </a:p>
          <a:p>
            <a:pPr lvl="1">
              <a:buNone/>
            </a:pPr>
            <a:endParaRPr lang="en-US" dirty="0" smtClean="0"/>
          </a:p>
          <a:p>
            <a:pPr lvl="1">
              <a:buNone/>
            </a:pPr>
            <a:endParaRPr lang="en-US" sz="1000" dirty="0" smtClean="0"/>
          </a:p>
          <a:p>
            <a:pPr>
              <a:spcBef>
                <a:spcPts val="0"/>
              </a:spcBef>
            </a:pPr>
            <a:r>
              <a:rPr lang="en-US" dirty="0" smtClean="0"/>
              <a:t>Data used:  </a:t>
            </a:r>
            <a:r>
              <a:rPr lang="en-US" sz="2200" dirty="0" smtClean="0"/>
              <a:t>Mexican Migration Project (MMP), 1982-1983, 1987-1997.</a:t>
            </a:r>
          </a:p>
          <a:p>
            <a:pPr lvl="1"/>
            <a:r>
              <a:rPr lang="en-US" dirty="0" smtClean="0"/>
              <a:t>Data concerns:</a:t>
            </a:r>
          </a:p>
          <a:p>
            <a:pPr lvl="2"/>
            <a:r>
              <a:rPr lang="en-US" dirty="0" smtClean="0"/>
              <a:t>Only migrants who have either returned to Mexico or who have at least one household member remaining in Mexico.</a:t>
            </a:r>
          </a:p>
          <a:p>
            <a:pPr lvl="2"/>
            <a:r>
              <a:rPr lang="en-US" dirty="0" smtClean="0"/>
              <a:t>Recall bias (data collected retrospectively).</a:t>
            </a:r>
          </a:p>
          <a:p>
            <a:pPr lvl="2"/>
            <a:r>
              <a:rPr lang="en-US" dirty="0" smtClean="0"/>
              <a:t>Limited number of communities.</a:t>
            </a:r>
          </a:p>
          <a:p>
            <a:pPr lvl="1"/>
            <a:endParaRPr lang="es-MX" dirty="0" smtClean="0"/>
          </a:p>
          <a:p>
            <a:pPr lvl="1">
              <a:buNone/>
            </a:pPr>
            <a:endParaRPr lang="es-MX" dirty="0"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10</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mtClean="0"/>
              <a:t>McKenzie &amp; </a:t>
            </a:r>
            <a:r>
              <a:rPr lang="en-US" err="1" smtClean="0"/>
              <a:t>Rapoport</a:t>
            </a:r>
            <a:r>
              <a:rPr lang="en-US" smtClean="0"/>
              <a:t> </a:t>
            </a:r>
            <a:r>
              <a:rPr lang="en-US" sz="2700" smtClean="0"/>
              <a:t>(2010)</a:t>
            </a:r>
          </a:p>
        </p:txBody>
      </p:sp>
      <p:sp>
        <p:nvSpPr>
          <p:cNvPr id="3" name="2 Marcador de contenido"/>
          <p:cNvSpPr>
            <a:spLocks noGrp="1"/>
          </p:cNvSpPr>
          <p:nvPr>
            <p:ph idx="1"/>
          </p:nvPr>
        </p:nvSpPr>
        <p:spPr/>
        <p:txBody>
          <a:bodyPr>
            <a:normAutofit/>
          </a:bodyPr>
          <a:lstStyle/>
          <a:p>
            <a:pPr>
              <a:spcAft>
                <a:spcPts val="600"/>
              </a:spcAft>
            </a:pPr>
            <a:r>
              <a:rPr lang="en-US" smtClean="0"/>
              <a:t>Main Result: self-selection depends on migration history of the community.</a:t>
            </a:r>
            <a:endParaRPr lang="en-US" sz="900" smtClean="0"/>
          </a:p>
          <a:p>
            <a:pPr lvl="1">
              <a:spcBef>
                <a:spcPts val="0"/>
              </a:spcBef>
              <a:spcAft>
                <a:spcPts val="600"/>
              </a:spcAft>
            </a:pPr>
            <a:r>
              <a:rPr lang="en-US" smtClean="0"/>
              <a:t>Positive or neutral selection in communities with weak migration networks.</a:t>
            </a:r>
          </a:p>
          <a:p>
            <a:pPr lvl="1"/>
            <a:r>
              <a:rPr lang="en-US" smtClean="0"/>
              <a:t>Negative selection in communities with stronger networks. </a:t>
            </a:r>
          </a:p>
          <a:p>
            <a:pPr lvl="1">
              <a:buNone/>
            </a:pPr>
            <a:endParaRPr lang="en-US" smtClean="0"/>
          </a:p>
          <a:p>
            <a:r>
              <a:rPr lang="en-US" sz="2000" smtClean="0"/>
              <a:t>Data used:  </a:t>
            </a:r>
            <a:r>
              <a:rPr lang="en-US" sz="2000" err="1" smtClean="0"/>
              <a:t>Encuesta</a:t>
            </a:r>
            <a:r>
              <a:rPr lang="en-US" sz="2000" smtClean="0"/>
              <a:t> </a:t>
            </a:r>
            <a:r>
              <a:rPr lang="en-US" sz="2000" err="1" smtClean="0"/>
              <a:t>Nacional</a:t>
            </a:r>
            <a:r>
              <a:rPr lang="en-US" sz="2000" smtClean="0"/>
              <a:t> de la </a:t>
            </a:r>
            <a:r>
              <a:rPr lang="en-US" sz="2000" err="1" smtClean="0"/>
              <a:t>Dinámica</a:t>
            </a:r>
            <a:r>
              <a:rPr lang="en-US" sz="2000" smtClean="0"/>
              <a:t> </a:t>
            </a:r>
            <a:r>
              <a:rPr lang="en-US" sz="2000" err="1" smtClean="0"/>
              <a:t>Demográfica</a:t>
            </a:r>
            <a:r>
              <a:rPr lang="en-US" sz="2000" smtClean="0"/>
              <a:t>  (ENADID), 1997.</a:t>
            </a:r>
          </a:p>
          <a:p>
            <a:pPr lvl="1"/>
            <a:r>
              <a:rPr lang="en-US" smtClean="0"/>
              <a:t>Data concerns:</a:t>
            </a:r>
          </a:p>
          <a:p>
            <a:pPr lvl="2"/>
            <a:r>
              <a:rPr lang="en-US" smtClean="0"/>
              <a:t>Only migrants who have either returned to Mexico or who have at least one household member remaining in Mexico.</a:t>
            </a:r>
          </a:p>
          <a:p>
            <a:pPr lvl="2"/>
            <a:r>
              <a:rPr lang="en-US" smtClean="0"/>
              <a:t>Hard to control for unobservable characteristics.</a:t>
            </a:r>
          </a:p>
          <a:p>
            <a:pPr lvl="1"/>
            <a:endParaRPr lang="es-MX" smtClean="0"/>
          </a:p>
          <a:p>
            <a:pPr lvl="1">
              <a:buNone/>
            </a:pPr>
            <a:endParaRPr lang="es-MX"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11</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Fernández-Huertas</a:t>
            </a:r>
            <a:r>
              <a:rPr lang="en-US" smtClean="0"/>
              <a:t> Moraga </a:t>
            </a:r>
            <a:r>
              <a:rPr lang="en-US" sz="2700" smtClean="0"/>
              <a:t>(2011)</a:t>
            </a:r>
          </a:p>
        </p:txBody>
      </p:sp>
      <p:sp>
        <p:nvSpPr>
          <p:cNvPr id="3" name="2 Marcador de contenido"/>
          <p:cNvSpPr>
            <a:spLocks noGrp="1"/>
          </p:cNvSpPr>
          <p:nvPr>
            <p:ph idx="1"/>
          </p:nvPr>
        </p:nvSpPr>
        <p:spPr/>
        <p:txBody>
          <a:bodyPr>
            <a:normAutofit/>
          </a:bodyPr>
          <a:lstStyle/>
          <a:p>
            <a:pPr>
              <a:spcAft>
                <a:spcPts val="600"/>
              </a:spcAft>
            </a:pPr>
            <a:r>
              <a:rPr lang="en-US" dirty="0" smtClean="0"/>
              <a:t>Finds </a:t>
            </a:r>
            <a:r>
              <a:rPr lang="en-US" i="1" dirty="0" smtClean="0">
                <a:solidFill>
                  <a:schemeClr val="tx2">
                    <a:lumMod val="60000"/>
                    <a:lumOff val="40000"/>
                  </a:schemeClr>
                </a:solidFill>
              </a:rPr>
              <a:t>negative selection </a:t>
            </a:r>
            <a:r>
              <a:rPr lang="en-US" dirty="0" smtClean="0"/>
              <a:t>on wages and intermediate to negative selection on education. </a:t>
            </a:r>
          </a:p>
          <a:p>
            <a:pPr lvl="1"/>
            <a:r>
              <a:rPr lang="en-US" dirty="0" smtClean="0"/>
              <a:t>For women, migrants are more educated than non-migrants.</a:t>
            </a:r>
          </a:p>
          <a:p>
            <a:pPr lvl="1"/>
            <a:r>
              <a:rPr lang="en-US" dirty="0" smtClean="0"/>
              <a:t>Selection is positive in rural Mexico.</a:t>
            </a:r>
          </a:p>
          <a:p>
            <a:pPr lvl="1">
              <a:buNone/>
            </a:pPr>
            <a:endParaRPr lang="en-US" sz="1000" dirty="0" smtClean="0"/>
          </a:p>
          <a:p>
            <a:pPr lvl="1">
              <a:buNone/>
            </a:pPr>
            <a:endParaRPr lang="en-US" sz="1000" dirty="0" smtClean="0"/>
          </a:p>
          <a:p>
            <a:pPr>
              <a:spcBef>
                <a:spcPts val="0"/>
              </a:spcBef>
            </a:pPr>
            <a:r>
              <a:rPr lang="en-US" sz="2200" dirty="0" smtClean="0"/>
              <a:t>Data used: </a:t>
            </a:r>
            <a:r>
              <a:rPr lang="en-US" sz="2200" dirty="0" err="1" smtClean="0"/>
              <a:t>Encuesta</a:t>
            </a:r>
            <a:r>
              <a:rPr lang="en-US" sz="2200" dirty="0" smtClean="0"/>
              <a:t> </a:t>
            </a:r>
            <a:r>
              <a:rPr lang="en-US" sz="2200" dirty="0" err="1" smtClean="0"/>
              <a:t>Nacional</a:t>
            </a:r>
            <a:r>
              <a:rPr lang="en-US" sz="2200" dirty="0" smtClean="0"/>
              <a:t> de </a:t>
            </a:r>
            <a:r>
              <a:rPr lang="en-US" sz="2200" dirty="0" err="1" smtClean="0"/>
              <a:t>Empleo</a:t>
            </a:r>
            <a:r>
              <a:rPr lang="en-US" sz="2200" dirty="0" smtClean="0"/>
              <a:t> </a:t>
            </a:r>
            <a:r>
              <a:rPr lang="en-US" sz="2200" dirty="0" err="1" smtClean="0"/>
              <a:t>Trimestral</a:t>
            </a:r>
            <a:r>
              <a:rPr lang="en-US" sz="2200" dirty="0" smtClean="0"/>
              <a:t> (ENET), 2002-2004.</a:t>
            </a:r>
          </a:p>
          <a:p>
            <a:pPr lvl="1"/>
            <a:r>
              <a:rPr lang="en-US" dirty="0" smtClean="0"/>
              <a:t>Panel data.</a:t>
            </a:r>
          </a:p>
          <a:p>
            <a:pPr lvl="2"/>
            <a:r>
              <a:rPr lang="en-US" dirty="0" smtClean="0"/>
              <a:t>Earnings (and other characteristics) prior to migration.</a:t>
            </a:r>
          </a:p>
          <a:p>
            <a:pPr lvl="2"/>
            <a:r>
              <a:rPr lang="en-US" dirty="0" smtClean="0"/>
              <a:t>Possible </a:t>
            </a:r>
            <a:r>
              <a:rPr lang="en-US" dirty="0" err="1" smtClean="0"/>
              <a:t>Ashenfelter</a:t>
            </a:r>
            <a:r>
              <a:rPr lang="en-US" dirty="0" smtClean="0"/>
              <a:t> dip.</a:t>
            </a:r>
          </a:p>
          <a:p>
            <a:pPr lvl="1"/>
            <a:r>
              <a:rPr lang="en-US" dirty="0" smtClean="0"/>
              <a:t>Only migrants who have either returned to Mexico or who have at least one household member remaining in Mexico.</a:t>
            </a:r>
          </a:p>
          <a:p>
            <a:pPr lvl="1"/>
            <a:r>
              <a:rPr lang="en-US" dirty="0" smtClean="0"/>
              <a:t>Low rates of  labor market participation and lack of information on wages due to the inclusion of younger men (aged 16 to 20).</a:t>
            </a:r>
          </a:p>
          <a:p>
            <a:pPr lvl="1"/>
            <a:endParaRPr lang="es-MX" dirty="0" smtClean="0"/>
          </a:p>
          <a:p>
            <a:pPr lvl="1">
              <a:buNone/>
            </a:pPr>
            <a:endParaRPr lang="es-MX" dirty="0"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12</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Ibarraran</a:t>
            </a:r>
            <a:r>
              <a:rPr lang="en-US" smtClean="0"/>
              <a:t> &amp; </a:t>
            </a:r>
            <a:r>
              <a:rPr lang="en-US" err="1" smtClean="0"/>
              <a:t>Lubotsky</a:t>
            </a:r>
            <a:r>
              <a:rPr lang="en-US" smtClean="0"/>
              <a:t> </a:t>
            </a:r>
            <a:r>
              <a:rPr lang="en-US" sz="2700" smtClean="0"/>
              <a:t>(2007)</a:t>
            </a:r>
            <a:endParaRPr lang="en-US" sz="2700" smtClean="0">
              <a:solidFill>
                <a:srgbClr val="C00000"/>
              </a:solidFill>
            </a:endParaRPr>
          </a:p>
        </p:txBody>
      </p:sp>
      <p:sp>
        <p:nvSpPr>
          <p:cNvPr id="3" name="2 Marcador de contenido"/>
          <p:cNvSpPr>
            <a:spLocks noGrp="1"/>
          </p:cNvSpPr>
          <p:nvPr>
            <p:ph idx="1"/>
          </p:nvPr>
        </p:nvSpPr>
        <p:spPr/>
        <p:txBody>
          <a:bodyPr>
            <a:normAutofit/>
          </a:bodyPr>
          <a:lstStyle/>
          <a:p>
            <a:pPr>
              <a:spcAft>
                <a:spcPts val="600"/>
              </a:spcAft>
            </a:pPr>
            <a:r>
              <a:rPr lang="en-US" smtClean="0"/>
              <a:t>Find </a:t>
            </a:r>
            <a:r>
              <a:rPr lang="en-US" i="1" smtClean="0">
                <a:solidFill>
                  <a:schemeClr val="tx2">
                    <a:lumMod val="60000"/>
                    <a:lumOff val="40000"/>
                  </a:schemeClr>
                </a:solidFill>
              </a:rPr>
              <a:t>negative selection</a:t>
            </a:r>
            <a:r>
              <a:rPr lang="en-US" smtClean="0">
                <a:solidFill>
                  <a:schemeClr val="tx2">
                    <a:lumMod val="60000"/>
                    <a:lumOff val="40000"/>
                  </a:schemeClr>
                </a:solidFill>
              </a:rPr>
              <a:t> </a:t>
            </a:r>
            <a:r>
              <a:rPr lang="en-US" smtClean="0"/>
              <a:t>in terms of education.</a:t>
            </a:r>
          </a:p>
          <a:p>
            <a:pPr>
              <a:spcAft>
                <a:spcPts val="600"/>
              </a:spcAft>
            </a:pPr>
            <a:endParaRPr lang="en-US" sz="800" smtClean="0"/>
          </a:p>
          <a:p>
            <a:pPr lvl="1">
              <a:spcBef>
                <a:spcPts val="0"/>
              </a:spcBef>
              <a:spcAft>
                <a:spcPts val="600"/>
              </a:spcAft>
            </a:pPr>
            <a:r>
              <a:rPr lang="en-US" smtClean="0"/>
              <a:t>They estimate the education of Mexican migrants based on information given by household members who remained in Mexico.</a:t>
            </a:r>
          </a:p>
          <a:p>
            <a:pPr lvl="1">
              <a:spcBef>
                <a:spcPts val="0"/>
              </a:spcBef>
              <a:spcAft>
                <a:spcPts val="600"/>
              </a:spcAft>
            </a:pPr>
            <a:r>
              <a:rPr lang="en-US" smtClean="0"/>
              <a:t>Then conclude that migrants tend to be less educated than non-migrants.</a:t>
            </a:r>
          </a:p>
          <a:p>
            <a:pPr lvl="1">
              <a:spcBef>
                <a:spcPts val="0"/>
              </a:spcBef>
              <a:spcAft>
                <a:spcPts val="600"/>
              </a:spcAft>
              <a:buNone/>
            </a:pPr>
            <a:endParaRPr lang="en-US" smtClean="0"/>
          </a:p>
          <a:p>
            <a:pPr lvl="1">
              <a:buNone/>
            </a:pPr>
            <a:endParaRPr lang="en-US" sz="1000" smtClean="0"/>
          </a:p>
          <a:p>
            <a:pPr lvl="1">
              <a:buNone/>
            </a:pPr>
            <a:endParaRPr lang="en-US" sz="1000" smtClean="0"/>
          </a:p>
          <a:p>
            <a:r>
              <a:rPr lang="en-US" smtClean="0"/>
              <a:t>Data used:  Mexican Census 2000.</a:t>
            </a:r>
          </a:p>
          <a:p>
            <a:pPr lvl="1"/>
            <a:r>
              <a:rPr lang="en-US" smtClean="0"/>
              <a:t>Had to make several assumptions to predict education attainment of migrants.</a:t>
            </a:r>
            <a:endParaRPr lang="es-MX"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13</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Ambrosini</a:t>
            </a:r>
            <a:r>
              <a:rPr lang="en-US" smtClean="0"/>
              <a:t> &amp; </a:t>
            </a:r>
            <a:r>
              <a:rPr lang="en-US" err="1" smtClean="0"/>
              <a:t>Peri</a:t>
            </a:r>
            <a:r>
              <a:rPr lang="en-US" smtClean="0"/>
              <a:t> </a:t>
            </a:r>
            <a:r>
              <a:rPr lang="en-US" sz="2700" smtClean="0"/>
              <a:t>(2011)</a:t>
            </a:r>
          </a:p>
        </p:txBody>
      </p:sp>
      <p:sp>
        <p:nvSpPr>
          <p:cNvPr id="3" name="2 Marcador de contenido"/>
          <p:cNvSpPr>
            <a:spLocks noGrp="1"/>
          </p:cNvSpPr>
          <p:nvPr>
            <p:ph idx="1"/>
          </p:nvPr>
        </p:nvSpPr>
        <p:spPr>
          <a:xfrm>
            <a:off x="179512" y="404664"/>
            <a:ext cx="8784976" cy="4896544"/>
          </a:xfrm>
        </p:spPr>
        <p:txBody>
          <a:bodyPr>
            <a:normAutofit/>
          </a:bodyPr>
          <a:lstStyle/>
          <a:p>
            <a:pPr>
              <a:buNone/>
            </a:pPr>
            <a:endParaRPr lang="en-US" sz="900" smtClean="0"/>
          </a:p>
          <a:p>
            <a:pPr marL="342900" lvl="1" indent="-342900">
              <a:spcAft>
                <a:spcPts val="1200"/>
              </a:spcAft>
              <a:buFont typeface="Wingdings" pitchFamily="2" charset="2"/>
              <a:buChar char="§"/>
            </a:pPr>
            <a:r>
              <a:rPr lang="en-US" sz="2600" smtClean="0"/>
              <a:t>Use the Mexican Family Life Survey (</a:t>
            </a:r>
            <a:r>
              <a:rPr lang="en-US" sz="2600" err="1" smtClean="0"/>
              <a:t>MxFLS</a:t>
            </a:r>
            <a:r>
              <a:rPr lang="en-US" sz="2600" smtClean="0"/>
              <a:t>), 2002-2005.</a:t>
            </a:r>
          </a:p>
          <a:p>
            <a:pPr marL="342900" lvl="1" indent="-342900">
              <a:buFont typeface="Wingdings" pitchFamily="2" charset="2"/>
              <a:buChar char="§"/>
            </a:pPr>
            <a:r>
              <a:rPr lang="en-US" sz="2600" smtClean="0"/>
              <a:t>Evidence of </a:t>
            </a:r>
            <a:r>
              <a:rPr lang="en-US" sz="2600" i="1" smtClean="0">
                <a:solidFill>
                  <a:schemeClr val="tx2">
                    <a:lumMod val="60000"/>
                    <a:lumOff val="40000"/>
                  </a:schemeClr>
                </a:solidFill>
              </a:rPr>
              <a:t>negative selection.</a:t>
            </a:r>
          </a:p>
          <a:p>
            <a:pPr lvl="1"/>
            <a:r>
              <a:rPr lang="en-US" smtClean="0"/>
              <a:t>On average, workers who later migrated earned 23% less than workers who did not migrate.</a:t>
            </a:r>
          </a:p>
          <a:p>
            <a:pPr lvl="1"/>
            <a:r>
              <a:rPr lang="en-US" smtClean="0"/>
              <a:t>Note that this is a point estimate, not an analysis of the wage distribution.</a:t>
            </a:r>
          </a:p>
          <a:p>
            <a:pPr marL="742950" lvl="2" indent="-342900">
              <a:buFont typeface="Wingdings" pitchFamily="2" charset="2"/>
              <a:buChar char="§"/>
            </a:pPr>
            <a:endParaRPr lang="en-US" sz="2400" smtClean="0"/>
          </a:p>
          <a:p>
            <a:pPr lvl="1"/>
            <a:endParaRPr lang="es-MX" smtClean="0"/>
          </a:p>
          <a:p>
            <a:pPr lvl="1">
              <a:buNone/>
            </a:pPr>
            <a:endParaRPr lang="es-MX"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14</a:t>
            </a:fld>
            <a:endParaRPr lang="es-MX"/>
          </a:p>
        </p:txBody>
      </p:sp>
      <p:sp>
        <p:nvSpPr>
          <p:cNvPr id="6" name="5 CuadroTexto"/>
          <p:cNvSpPr txBox="1"/>
          <p:nvPr/>
        </p:nvSpPr>
        <p:spPr>
          <a:xfrm>
            <a:off x="1959616" y="6125112"/>
            <a:ext cx="5060656" cy="276999"/>
          </a:xfrm>
          <a:prstGeom prst="rect">
            <a:avLst/>
          </a:prstGeom>
          <a:noFill/>
        </p:spPr>
        <p:txBody>
          <a:bodyPr wrap="square" rtlCol="0">
            <a:spAutoFit/>
          </a:bodyPr>
          <a:lstStyle/>
          <a:p>
            <a:r>
              <a:rPr lang="en-US" sz="1200" dirty="0" smtClean="0"/>
              <a:t>Source: </a:t>
            </a:r>
            <a:r>
              <a:rPr lang="en-US" sz="1200" dirty="0" err="1" smtClean="0"/>
              <a:t>Ambrosini</a:t>
            </a:r>
            <a:r>
              <a:rPr lang="en-US" sz="1200" dirty="0" smtClean="0"/>
              <a:t> &amp; </a:t>
            </a:r>
            <a:r>
              <a:rPr lang="en-US" sz="1200" dirty="0" err="1" smtClean="0"/>
              <a:t>Peri</a:t>
            </a:r>
            <a:r>
              <a:rPr lang="en-US" sz="1200" dirty="0" smtClean="0"/>
              <a:t> (2011), Table 2.</a:t>
            </a:r>
            <a:endParaRPr lang="en-US" sz="1200" dirty="0"/>
          </a:p>
        </p:txBody>
      </p:sp>
      <p:sp>
        <p:nvSpPr>
          <p:cNvPr id="7" name="6 CuadroTexto"/>
          <p:cNvSpPr txBox="1"/>
          <p:nvPr/>
        </p:nvSpPr>
        <p:spPr>
          <a:xfrm>
            <a:off x="679374" y="3038816"/>
            <a:ext cx="7776864" cy="646331"/>
          </a:xfrm>
          <a:prstGeom prst="rect">
            <a:avLst/>
          </a:prstGeom>
          <a:noFill/>
        </p:spPr>
        <p:txBody>
          <a:bodyPr wrap="square" rtlCol="0">
            <a:spAutoFit/>
          </a:bodyPr>
          <a:lstStyle/>
          <a:p>
            <a:pPr algn="ctr"/>
            <a:r>
              <a:rPr lang="en-US" dirty="0" smtClean="0"/>
              <a:t>Difference in (log) wages between</a:t>
            </a:r>
          </a:p>
          <a:p>
            <a:pPr algn="ctr"/>
            <a:r>
              <a:rPr lang="en-US" dirty="0" smtClean="0"/>
              <a:t>migrants and non-migrants before migration</a:t>
            </a:r>
            <a:endParaRPr lang="en-US" dirty="0"/>
          </a:p>
        </p:txBody>
      </p:sp>
      <p:pic>
        <p:nvPicPr>
          <p:cNvPr id="9" name="Picture 2"/>
          <p:cNvPicPr>
            <a:picLocks noChangeAspect="1" noChangeArrowheads="1"/>
          </p:cNvPicPr>
          <p:nvPr/>
        </p:nvPicPr>
        <p:blipFill>
          <a:blip r:embed="rId3"/>
          <a:srcRect/>
          <a:stretch>
            <a:fillRect/>
          </a:stretch>
        </p:blipFill>
        <p:spPr bwMode="auto">
          <a:xfrm>
            <a:off x="1965325" y="3695700"/>
            <a:ext cx="5195888" cy="2436813"/>
          </a:xfrm>
          <a:prstGeom prst="rect">
            <a:avLst/>
          </a:prstGeom>
          <a:noFill/>
          <a:ln w="9525">
            <a:miter lim="800000"/>
            <a:headEnd/>
            <a:tailEnd/>
          </a:ln>
          <a:effectLst/>
        </p:spPr>
      </p:pic>
      <p:sp>
        <p:nvSpPr>
          <p:cNvPr id="8" name="7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Ambrosini</a:t>
            </a:r>
            <a:r>
              <a:rPr lang="en-US" smtClean="0"/>
              <a:t> &amp; </a:t>
            </a:r>
            <a:r>
              <a:rPr lang="en-US" err="1" smtClean="0"/>
              <a:t>Peri</a:t>
            </a:r>
            <a:r>
              <a:rPr lang="en-US" smtClean="0"/>
              <a:t> </a:t>
            </a:r>
            <a:r>
              <a:rPr lang="en-US" sz="2700" smtClean="0"/>
              <a:t>(2011)</a:t>
            </a:r>
          </a:p>
        </p:txBody>
      </p:sp>
      <p:sp>
        <p:nvSpPr>
          <p:cNvPr id="3" name="2 Marcador de contenido"/>
          <p:cNvSpPr>
            <a:spLocks noGrp="1"/>
          </p:cNvSpPr>
          <p:nvPr>
            <p:ph idx="1"/>
          </p:nvPr>
        </p:nvSpPr>
        <p:spPr>
          <a:xfrm>
            <a:off x="179512" y="836712"/>
            <a:ext cx="8784976" cy="4464496"/>
          </a:xfrm>
        </p:spPr>
        <p:txBody>
          <a:bodyPr>
            <a:normAutofit/>
          </a:bodyPr>
          <a:lstStyle/>
          <a:p>
            <a:pPr>
              <a:buNone/>
            </a:pPr>
            <a:endParaRPr lang="en-US" sz="900" smtClean="0"/>
          </a:p>
          <a:p>
            <a:pPr marL="342900" lvl="1" indent="-342900">
              <a:spcAft>
                <a:spcPts val="1200"/>
              </a:spcAft>
              <a:buFont typeface="Wingdings" pitchFamily="2" charset="2"/>
              <a:buChar char="§"/>
            </a:pPr>
            <a:r>
              <a:rPr lang="en-US" sz="2600" smtClean="0"/>
              <a:t>Evidence on costs of migration, once controlling for the migration earnings premium:</a:t>
            </a:r>
          </a:p>
          <a:p>
            <a:pPr marL="742950" lvl="2" indent="-342900">
              <a:spcAft>
                <a:spcPts val="1200"/>
              </a:spcAft>
              <a:buFont typeface="Arial" pitchFamily="34" charset="0"/>
              <a:buChar char="•"/>
            </a:pPr>
            <a:r>
              <a:rPr lang="en-US" sz="2400" smtClean="0"/>
              <a:t>Higher costs of migrating for highly educated.</a:t>
            </a:r>
          </a:p>
          <a:p>
            <a:pPr marL="742950" lvl="2" indent="-342900">
              <a:spcAft>
                <a:spcPts val="1200"/>
              </a:spcAft>
              <a:buFont typeface="Arial" pitchFamily="34" charset="0"/>
              <a:buChar char="•"/>
            </a:pPr>
            <a:r>
              <a:rPr lang="en-US" sz="2400" smtClean="0"/>
              <a:t>Living in a state close to the US border or having some assets and lower debt make migration more likely.</a:t>
            </a:r>
          </a:p>
          <a:p>
            <a:pPr marL="742950" lvl="2" indent="-342900">
              <a:spcAft>
                <a:spcPts val="1200"/>
              </a:spcAft>
              <a:buFont typeface="Arial" pitchFamily="34" charset="0"/>
              <a:buChar char="•"/>
            </a:pPr>
            <a:r>
              <a:rPr lang="en-US" sz="2400" smtClean="0"/>
              <a:t>Having a relative in the US also makes migration more likely.</a:t>
            </a:r>
          </a:p>
          <a:p>
            <a:pPr marL="742950" lvl="2" indent="-342900">
              <a:spcAft>
                <a:spcPts val="1200"/>
              </a:spcAft>
              <a:buFont typeface="Arial" pitchFamily="34" charset="0"/>
              <a:buChar char="•"/>
            </a:pPr>
            <a:r>
              <a:rPr lang="en-US" sz="2400" smtClean="0"/>
              <a:t>Negative shocks to the household increase the probability of migrating.</a:t>
            </a:r>
            <a:endParaRPr lang="es-MX" smtClean="0"/>
          </a:p>
          <a:p>
            <a:pPr lvl="1">
              <a:buNone/>
            </a:pPr>
            <a:endParaRPr lang="es-MX"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15</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Ambrosini</a:t>
            </a:r>
            <a:r>
              <a:rPr lang="en-US" smtClean="0"/>
              <a:t> &amp; </a:t>
            </a:r>
            <a:r>
              <a:rPr lang="en-US" err="1" smtClean="0"/>
              <a:t>Peri</a:t>
            </a:r>
            <a:r>
              <a:rPr lang="en-US" smtClean="0"/>
              <a:t> </a:t>
            </a:r>
            <a:r>
              <a:rPr lang="en-US" sz="2700" smtClean="0"/>
              <a:t>(2011)</a:t>
            </a:r>
            <a:endParaRPr lang="es-MX"/>
          </a:p>
        </p:txBody>
      </p:sp>
      <p:sp>
        <p:nvSpPr>
          <p:cNvPr id="4" name="3 Marcador de número de diapositiva"/>
          <p:cNvSpPr>
            <a:spLocks noGrp="1"/>
          </p:cNvSpPr>
          <p:nvPr>
            <p:ph type="sldNum" sz="quarter" idx="12"/>
          </p:nvPr>
        </p:nvSpPr>
        <p:spPr/>
        <p:txBody>
          <a:bodyPr/>
          <a:lstStyle/>
          <a:p>
            <a:fld id="{47B664DF-9378-49F9-B06C-23B6D835C639}" type="slidenum">
              <a:rPr lang="es-MX" smtClean="0">
                <a:solidFill>
                  <a:prstClr val="white"/>
                </a:solidFill>
              </a:rPr>
              <a:pPr/>
              <a:t>16</a:t>
            </a:fld>
            <a:endParaRPr lang="es-MX">
              <a:solidFill>
                <a:prstClr val="white"/>
              </a:solidFill>
            </a:endParaRPr>
          </a:p>
        </p:txBody>
      </p:sp>
      <p:sp>
        <p:nvSpPr>
          <p:cNvPr id="5" name="Text Box 18"/>
          <p:cNvSpPr txBox="1">
            <a:spLocks noChangeArrowheads="1"/>
          </p:cNvSpPr>
          <p:nvPr/>
        </p:nvSpPr>
        <p:spPr bwMode="auto">
          <a:xfrm>
            <a:off x="311496" y="441786"/>
            <a:ext cx="8505825" cy="615553"/>
          </a:xfrm>
          <a:prstGeom prst="rect">
            <a:avLst/>
          </a:prstGeom>
          <a:noFill/>
          <a:ln w="9525">
            <a:noFill/>
            <a:miter lim="800000"/>
            <a:headEnd/>
            <a:tailEnd/>
          </a:ln>
        </p:spPr>
        <p:txBody>
          <a:bodyPr>
            <a:spAutoFit/>
          </a:bodyPr>
          <a:lstStyle/>
          <a:p>
            <a:pPr algn="ctr" fontAlgn="base">
              <a:spcBef>
                <a:spcPct val="0"/>
              </a:spcBef>
            </a:pPr>
            <a:r>
              <a:rPr lang="en-US" b="1" smtClean="0">
                <a:solidFill>
                  <a:srgbClr val="000000"/>
                </a:solidFill>
                <a:latin typeface="+mj-lt"/>
              </a:rPr>
              <a:t>Determinants of Migration Probabilities</a:t>
            </a:r>
          </a:p>
          <a:p>
            <a:pPr algn="ctr" fontAlgn="base">
              <a:spcBef>
                <a:spcPct val="0"/>
              </a:spcBef>
            </a:pPr>
            <a:r>
              <a:rPr lang="en-US" sz="1600" b="1" smtClean="0">
                <a:latin typeface="+mj-lt"/>
              </a:rPr>
              <a:t>Dependent Variable: percentage of migrants in the skill cell</a:t>
            </a:r>
            <a:endParaRPr lang="en-US" sz="1600" b="1">
              <a:latin typeface="+mj-lt"/>
            </a:endParaRPr>
          </a:p>
        </p:txBody>
      </p:sp>
      <p:pic>
        <p:nvPicPr>
          <p:cNvPr id="9" name="Picture 2"/>
          <p:cNvPicPr>
            <a:picLocks noChangeAspect="1" noChangeArrowheads="1"/>
          </p:cNvPicPr>
          <p:nvPr/>
        </p:nvPicPr>
        <p:blipFill>
          <a:blip r:embed="rId3"/>
          <a:srcRect/>
          <a:stretch>
            <a:fillRect/>
          </a:stretch>
        </p:blipFill>
        <p:spPr bwMode="auto">
          <a:xfrm>
            <a:off x="909638" y="1039813"/>
            <a:ext cx="7280275" cy="5280025"/>
          </a:xfrm>
          <a:prstGeom prst="rect">
            <a:avLst/>
          </a:prstGeom>
          <a:noFill/>
          <a:ln w="9525">
            <a:miter lim="800000"/>
            <a:headEnd/>
            <a:tailEnd/>
          </a:ln>
          <a:effectLst/>
        </p:spPr>
      </p:pic>
      <p:sp>
        <p:nvSpPr>
          <p:cNvPr id="7" name="Text Box 7"/>
          <p:cNvSpPr txBox="1">
            <a:spLocks noChangeArrowheads="1"/>
          </p:cNvSpPr>
          <p:nvPr/>
        </p:nvSpPr>
        <p:spPr bwMode="auto">
          <a:xfrm>
            <a:off x="887217" y="6299381"/>
            <a:ext cx="7603031" cy="369979"/>
          </a:xfrm>
          <a:prstGeom prst="rect">
            <a:avLst/>
          </a:prstGeom>
          <a:noFill/>
          <a:ln w="9525">
            <a:noFill/>
            <a:miter lim="800000"/>
            <a:headEnd/>
            <a:tailEnd/>
          </a:ln>
        </p:spPr>
        <p:txBody>
          <a:bodyPr/>
          <a:lstStyle/>
          <a:p>
            <a:pPr algn="just" eaLnBrk="0" fontAlgn="base" hangingPunct="0">
              <a:spcBef>
                <a:spcPct val="0"/>
              </a:spcBef>
              <a:buClr>
                <a:srgbClr val="FF0000"/>
              </a:buClr>
            </a:pPr>
            <a:r>
              <a:rPr lang="en-US" sz="1100" smtClean="0">
                <a:solidFill>
                  <a:srgbClr val="000000"/>
                </a:solidFill>
              </a:rPr>
              <a:t>***, **, * denote significance at the 1%, 5% and 10% level respectively.</a:t>
            </a:r>
          </a:p>
          <a:p>
            <a:pPr algn="just" eaLnBrk="0" fontAlgn="base" hangingPunct="0">
              <a:spcBef>
                <a:spcPct val="0"/>
              </a:spcBef>
              <a:buClr>
                <a:srgbClr val="FF0000"/>
              </a:buClr>
            </a:pPr>
            <a:r>
              <a:rPr lang="en-US" sz="1100" smtClean="0">
                <a:solidFill>
                  <a:srgbClr val="000000"/>
                </a:solidFill>
              </a:rPr>
              <a:t>Source: </a:t>
            </a:r>
            <a:r>
              <a:rPr lang="en-US" sz="1100" err="1" smtClean="0">
                <a:solidFill>
                  <a:srgbClr val="000000"/>
                </a:solidFill>
              </a:rPr>
              <a:t>Ambrosini</a:t>
            </a:r>
            <a:r>
              <a:rPr lang="en-US" sz="1100" smtClean="0">
                <a:solidFill>
                  <a:srgbClr val="000000"/>
                </a:solidFill>
              </a:rPr>
              <a:t>, JW.  and </a:t>
            </a:r>
            <a:r>
              <a:rPr lang="en-US" sz="1100" err="1" smtClean="0">
                <a:solidFill>
                  <a:srgbClr val="000000"/>
                </a:solidFill>
              </a:rPr>
              <a:t>Peri</a:t>
            </a:r>
            <a:r>
              <a:rPr lang="en-US" sz="1100" smtClean="0">
                <a:solidFill>
                  <a:srgbClr val="000000"/>
                </a:solidFill>
              </a:rPr>
              <a:t>, G. (2011). </a:t>
            </a:r>
            <a:r>
              <a:rPr lang="en-US" sz="1100" i="1" smtClean="0">
                <a:solidFill>
                  <a:srgbClr val="000000"/>
                </a:solidFill>
              </a:rPr>
              <a:t>The Determinants and the Selection of Mexico-US Migrants</a:t>
            </a:r>
            <a:r>
              <a:rPr lang="en-US" sz="1100" smtClean="0">
                <a:solidFill>
                  <a:srgbClr val="000000"/>
                </a:solidFill>
              </a:rPr>
              <a:t>. Tables 6, 7, 8, and 9.</a:t>
            </a:r>
            <a:endParaRPr lang="es-MX" sz="1100">
              <a:solidFill>
                <a:srgbClr val="000000"/>
              </a:solidFill>
            </a:endParaRPr>
          </a:p>
        </p:txBody>
      </p:sp>
      <p:sp>
        <p:nvSpPr>
          <p:cNvPr id="8" name="7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mtClean="0"/>
              <a:t>To keep in mind</a:t>
            </a:r>
            <a:endParaRPr lang="es-MX"/>
          </a:p>
        </p:txBody>
      </p:sp>
      <p:sp>
        <p:nvSpPr>
          <p:cNvPr id="3" name="2 Marcador de contenido"/>
          <p:cNvSpPr>
            <a:spLocks noGrp="1"/>
          </p:cNvSpPr>
          <p:nvPr>
            <p:ph idx="1"/>
          </p:nvPr>
        </p:nvSpPr>
        <p:spPr/>
        <p:txBody>
          <a:bodyPr/>
          <a:lstStyle/>
          <a:p>
            <a:r>
              <a:rPr lang="en-US" smtClean="0"/>
              <a:t>When comparing results across different studies some points should be kept in mind:</a:t>
            </a:r>
          </a:p>
          <a:p>
            <a:pPr lvl="1"/>
            <a:r>
              <a:rPr lang="en-US" smtClean="0"/>
              <a:t>Flows </a:t>
            </a:r>
            <a:r>
              <a:rPr lang="en-US" err="1" smtClean="0"/>
              <a:t>vs</a:t>
            </a:r>
            <a:r>
              <a:rPr lang="en-US" smtClean="0"/>
              <a:t> stocks:  some papers study selection of migration flows while others focus on stocks of migrants.</a:t>
            </a:r>
          </a:p>
          <a:p>
            <a:pPr lvl="1"/>
            <a:endParaRPr lang="en-US" smtClean="0"/>
          </a:p>
          <a:p>
            <a:pPr lvl="1"/>
            <a:r>
              <a:rPr lang="en-US" smtClean="0"/>
              <a:t>Recent </a:t>
            </a:r>
            <a:r>
              <a:rPr lang="en-US" err="1" smtClean="0"/>
              <a:t>vs</a:t>
            </a:r>
            <a:r>
              <a:rPr lang="en-US" smtClean="0"/>
              <a:t> not so recent migrants: if self-selection changes over time, results may vary depending on when Mexican migrants arrived to the US.</a:t>
            </a:r>
          </a:p>
          <a:p>
            <a:pPr lvl="1"/>
            <a:endParaRPr lang="en-US" smtClean="0"/>
          </a:p>
          <a:p>
            <a:r>
              <a:rPr lang="en-US" smtClean="0"/>
              <a:t>Costs of migration are still hard to identify with precision.</a:t>
            </a:r>
          </a:p>
          <a:p>
            <a:pPr>
              <a:buNone/>
            </a:pPr>
            <a:endParaRPr lang="en-US" smtClean="0"/>
          </a:p>
          <a:p>
            <a:r>
              <a:rPr lang="en-US" smtClean="0"/>
              <a:t>Self-selection in return migration needs more attention.</a:t>
            </a:r>
            <a:endParaRPr lang="es-MX"/>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17</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custDataLst>
              <p:tags r:id="rId2"/>
            </p:custDataLst>
          </p:nvPr>
        </p:nvSpPr>
        <p:spPr bwMode="auto">
          <a:xfrm>
            <a:off x="97624" y="3109904"/>
            <a:ext cx="8964488" cy="576064"/>
          </a:xfrm>
          <a:prstGeom prst="rect">
            <a:avLst/>
          </a:prstGeom>
          <a:solidFill>
            <a:schemeClr val="accent1">
              <a:lumMod val="40000"/>
              <a:lumOff val="60000"/>
            </a:schemeClr>
          </a:solidFill>
          <a:ln w="9525">
            <a:noFill/>
            <a:miter lim="800000"/>
            <a:headEnd/>
            <a:tailEnd/>
          </a:ln>
        </p:spPr>
        <p:txBody>
          <a:bodyPr wrap="none" anchor="ctr"/>
          <a:lstStyle/>
          <a:p>
            <a:pPr fontAlgn="base">
              <a:spcBef>
                <a:spcPct val="0"/>
              </a:spcBef>
              <a:spcAft>
                <a:spcPct val="0"/>
              </a:spcAft>
            </a:pPr>
            <a:endParaRPr lang="es-MX" sz="2800">
              <a:solidFill>
                <a:srgbClr val="000000"/>
              </a:solidFill>
              <a:latin typeface="Times New Roman" pitchFamily="18" charset="0"/>
            </a:endParaRPr>
          </a:p>
        </p:txBody>
      </p:sp>
      <p:sp>
        <p:nvSpPr>
          <p:cNvPr id="3" name="2 Marcador de contenido"/>
          <p:cNvSpPr>
            <a:spLocks noGrp="1"/>
          </p:cNvSpPr>
          <p:nvPr>
            <p:ph idx="1"/>
            <p:custDataLst>
              <p:tags r:id="rId3"/>
            </p:custDataLst>
          </p:nvPr>
        </p:nvSpPr>
        <p:spPr/>
        <p:txBody>
          <a:bodyPr>
            <a:normAutofit lnSpcReduction="10000"/>
          </a:bodyPr>
          <a:lstStyle/>
          <a:p>
            <a:pPr marL="457200" indent="-457200">
              <a:spcAft>
                <a:spcPts val="4800"/>
              </a:spcAft>
              <a:buFont typeface="+mj-lt"/>
              <a:buAutoNum type="arabicPeriod"/>
            </a:pPr>
            <a:r>
              <a:rPr lang="en-US" sz="3400" dirty="0" smtClean="0"/>
              <a:t>Introduction</a:t>
            </a:r>
          </a:p>
          <a:p>
            <a:pPr marL="457200" indent="-457200">
              <a:spcAft>
                <a:spcPts val="4800"/>
              </a:spcAft>
              <a:buFont typeface="+mj-lt"/>
              <a:buAutoNum type="arabicPeriod"/>
            </a:pPr>
            <a:r>
              <a:rPr lang="en-US" sz="3400" dirty="0" smtClean="0"/>
              <a:t>Self-selection of Mexico-US migrants</a:t>
            </a:r>
          </a:p>
          <a:p>
            <a:pPr marL="457200" indent="-457200">
              <a:spcAft>
                <a:spcPts val="4800"/>
              </a:spcAft>
              <a:buFont typeface="+mj-lt"/>
              <a:buAutoNum type="arabicPeriod"/>
            </a:pPr>
            <a:r>
              <a:rPr lang="en-US" sz="3400" b="1" dirty="0" smtClean="0"/>
              <a:t>Trend in self-selection patterns </a:t>
            </a:r>
          </a:p>
          <a:p>
            <a:pPr marL="457200" indent="-457200">
              <a:spcAft>
                <a:spcPts val="4800"/>
              </a:spcAft>
              <a:buFont typeface="+mj-lt"/>
              <a:buAutoNum type="arabicPeriod"/>
            </a:pPr>
            <a:r>
              <a:rPr lang="en-US" sz="3400" dirty="0" smtClean="0"/>
              <a:t>Possible hypothesis</a:t>
            </a:r>
          </a:p>
          <a:p>
            <a:pPr marL="457200" indent="-457200">
              <a:spcAft>
                <a:spcPts val="4800"/>
              </a:spcAft>
              <a:buFont typeface="+mj-lt"/>
              <a:buAutoNum type="arabicPeriod"/>
            </a:pPr>
            <a:r>
              <a:rPr lang="en-US" sz="3400" dirty="0" smtClean="0"/>
              <a:t>Concluding remarks</a:t>
            </a:r>
            <a:endParaRPr lang="es-MX" sz="3400" dirty="0"/>
          </a:p>
        </p:txBody>
      </p:sp>
      <p:graphicFrame>
        <p:nvGraphicFramePr>
          <p:cNvPr id="6" name="5 Objeto" hidden="1"/>
          <p:cNvGraphicFramePr>
            <a:graphicFrameLocks noChangeAspect="1"/>
          </p:cNvGraphicFramePr>
          <p:nvPr/>
        </p:nvGraphicFramePr>
        <p:xfrm>
          <a:off x="0" y="0"/>
          <a:ext cx="158750" cy="158750"/>
        </p:xfrm>
        <a:graphic>
          <a:graphicData uri="http://schemas.openxmlformats.org/presentationml/2006/ole">
            <p:oleObj spid="_x0000_s347138" name="think-cell Slide" r:id="rId8" imgW="381" imgH="381" progId="">
              <p:embed/>
            </p:oleObj>
          </a:graphicData>
        </a:graphic>
      </p:graphicFrame>
      <p:sp>
        <p:nvSpPr>
          <p:cNvPr id="2" name="1 Título"/>
          <p:cNvSpPr>
            <a:spLocks noGrp="1"/>
          </p:cNvSpPr>
          <p:nvPr>
            <p:ph type="title"/>
            <p:custDataLst>
              <p:tags r:id="rId4"/>
            </p:custDataLst>
          </p:nvPr>
        </p:nvSpPr>
        <p:spPr/>
        <p:txBody>
          <a:bodyPr>
            <a:normAutofit fontScale="90000"/>
          </a:bodyPr>
          <a:lstStyle/>
          <a:p>
            <a:r>
              <a:rPr lang="en-US" smtClean="0"/>
              <a:t>Index</a:t>
            </a:r>
            <a:endParaRPr lang="es-MX"/>
          </a:p>
        </p:txBody>
      </p:sp>
      <p:sp>
        <p:nvSpPr>
          <p:cNvPr id="4" name="3 Marcador de número de diapositiva"/>
          <p:cNvSpPr>
            <a:spLocks noGrp="1"/>
          </p:cNvSpPr>
          <p:nvPr>
            <p:ph type="sldNum" sz="quarter" idx="12"/>
            <p:custDataLst>
              <p:tags r:id="rId5"/>
            </p:custDataLst>
          </p:nvPr>
        </p:nvSpPr>
        <p:spPr/>
        <p:txBody>
          <a:bodyPr/>
          <a:lstStyle/>
          <a:p>
            <a:fld id="{47B664DF-9378-49F9-B06C-23B6D835C639}" type="slidenum">
              <a:rPr lang="es-MX" smtClean="0"/>
              <a:pPr/>
              <a:t>18</a:t>
            </a:fld>
            <a:endParaRPr lang="es-MX"/>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Trend in self-selection patterns </a:t>
            </a:r>
            <a:endParaRPr lang="es-MX" dirty="0"/>
          </a:p>
        </p:txBody>
      </p:sp>
      <p:sp>
        <p:nvSpPr>
          <p:cNvPr id="3" name="2 Marcador de contenido"/>
          <p:cNvSpPr>
            <a:spLocks noGrp="1"/>
          </p:cNvSpPr>
          <p:nvPr>
            <p:ph idx="1"/>
          </p:nvPr>
        </p:nvSpPr>
        <p:spPr/>
        <p:txBody>
          <a:bodyPr>
            <a:normAutofit/>
          </a:bodyPr>
          <a:lstStyle/>
          <a:p>
            <a:r>
              <a:rPr lang="en-US" smtClean="0"/>
              <a:t>The research previously described looks at self-selection at one point in time.</a:t>
            </a:r>
          </a:p>
          <a:p>
            <a:pPr>
              <a:buNone/>
            </a:pPr>
            <a:endParaRPr lang="en-US" smtClean="0"/>
          </a:p>
          <a:p>
            <a:r>
              <a:rPr lang="en-US" smtClean="0"/>
              <a:t>However, given possible changes of the self-selection patterns over time, it is important to look at long term trends.</a:t>
            </a:r>
          </a:p>
          <a:p>
            <a:pPr>
              <a:buNone/>
            </a:pPr>
            <a:endParaRPr lang="en-US" smtClean="0"/>
          </a:p>
          <a:p>
            <a:r>
              <a:rPr lang="en-US" smtClean="0"/>
              <a:t>Chiquiar and Hanson (2005) had already identified a shift towards less positive selection between 1990 and 2000.</a:t>
            </a:r>
          </a:p>
          <a:p>
            <a:pPr>
              <a:buNone/>
            </a:pPr>
            <a:endParaRPr lang="en-US" smtClean="0"/>
          </a:p>
          <a:p>
            <a:r>
              <a:rPr lang="en-US" smtClean="0"/>
              <a:t>Very recent data from the 2010 Mexican Census data allows us to confirm this trend.</a:t>
            </a:r>
          </a:p>
          <a:p>
            <a:pPr lvl="1">
              <a:buNone/>
            </a:pPr>
            <a:endParaRPr lang="en-US"/>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19</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custDataLst>
              <p:tags r:id="rId2"/>
            </p:custDataLst>
          </p:nvPr>
        </p:nvSpPr>
        <p:spPr bwMode="auto">
          <a:xfrm>
            <a:off x="97624" y="764704"/>
            <a:ext cx="8964488" cy="576064"/>
          </a:xfrm>
          <a:prstGeom prst="rect">
            <a:avLst/>
          </a:prstGeom>
          <a:solidFill>
            <a:schemeClr val="accent1">
              <a:lumMod val="40000"/>
              <a:lumOff val="60000"/>
            </a:schemeClr>
          </a:solidFill>
          <a:ln w="9525">
            <a:noFill/>
            <a:miter lim="800000"/>
            <a:headEnd/>
            <a:tailEnd/>
          </a:ln>
        </p:spPr>
        <p:txBody>
          <a:bodyPr wrap="none" anchor="ctr"/>
          <a:lstStyle/>
          <a:p>
            <a:pPr fontAlgn="base">
              <a:spcBef>
                <a:spcPct val="0"/>
              </a:spcBef>
              <a:spcAft>
                <a:spcPct val="0"/>
              </a:spcAft>
            </a:pPr>
            <a:endParaRPr lang="es-MX" sz="2800">
              <a:solidFill>
                <a:srgbClr val="000000"/>
              </a:solidFill>
              <a:latin typeface="Times New Roman" pitchFamily="18" charset="0"/>
            </a:endParaRPr>
          </a:p>
        </p:txBody>
      </p:sp>
      <p:sp>
        <p:nvSpPr>
          <p:cNvPr id="3" name="2 Marcador de contenido"/>
          <p:cNvSpPr>
            <a:spLocks noGrp="1"/>
          </p:cNvSpPr>
          <p:nvPr>
            <p:ph idx="1"/>
            <p:custDataLst>
              <p:tags r:id="rId3"/>
            </p:custDataLst>
          </p:nvPr>
        </p:nvSpPr>
        <p:spPr/>
        <p:txBody>
          <a:bodyPr>
            <a:normAutofit lnSpcReduction="10000"/>
          </a:bodyPr>
          <a:lstStyle/>
          <a:p>
            <a:pPr marL="457200" indent="-457200">
              <a:spcAft>
                <a:spcPts val="4800"/>
              </a:spcAft>
              <a:buFont typeface="+mj-lt"/>
              <a:buAutoNum type="arabicPeriod"/>
            </a:pPr>
            <a:r>
              <a:rPr lang="en-US" sz="3400" b="1" dirty="0" smtClean="0"/>
              <a:t>Introduction</a:t>
            </a:r>
          </a:p>
          <a:p>
            <a:pPr marL="457200" indent="-457200">
              <a:spcAft>
                <a:spcPts val="4800"/>
              </a:spcAft>
              <a:buFont typeface="+mj-lt"/>
              <a:buAutoNum type="arabicPeriod"/>
            </a:pPr>
            <a:r>
              <a:rPr lang="en-US" sz="3400" dirty="0" smtClean="0"/>
              <a:t>Self-selection of Mexico-US migrants</a:t>
            </a:r>
          </a:p>
          <a:p>
            <a:pPr marL="457200" indent="-457200">
              <a:spcAft>
                <a:spcPts val="4800"/>
              </a:spcAft>
              <a:buFont typeface="+mj-lt"/>
              <a:buAutoNum type="arabicPeriod"/>
            </a:pPr>
            <a:r>
              <a:rPr lang="en-US" sz="3400" dirty="0" smtClean="0"/>
              <a:t>Trend in self-selection patterns </a:t>
            </a:r>
          </a:p>
          <a:p>
            <a:pPr marL="457200" indent="-457200">
              <a:spcAft>
                <a:spcPts val="4800"/>
              </a:spcAft>
              <a:buFont typeface="+mj-lt"/>
              <a:buAutoNum type="arabicPeriod"/>
            </a:pPr>
            <a:r>
              <a:rPr lang="en-US" sz="3400" dirty="0" smtClean="0"/>
              <a:t>Possible hypothesis</a:t>
            </a:r>
          </a:p>
          <a:p>
            <a:pPr marL="457200" indent="-457200">
              <a:spcAft>
                <a:spcPts val="4800"/>
              </a:spcAft>
              <a:buFont typeface="+mj-lt"/>
              <a:buAutoNum type="arabicPeriod"/>
            </a:pPr>
            <a:r>
              <a:rPr lang="en-US" sz="3400" dirty="0" smtClean="0"/>
              <a:t>Concluding remarks</a:t>
            </a:r>
            <a:endParaRPr lang="es-MX" sz="3400" dirty="0"/>
          </a:p>
        </p:txBody>
      </p:sp>
      <p:graphicFrame>
        <p:nvGraphicFramePr>
          <p:cNvPr id="6" name="5 Objeto" hidden="1"/>
          <p:cNvGraphicFramePr>
            <a:graphicFrameLocks noChangeAspect="1"/>
          </p:cNvGraphicFramePr>
          <p:nvPr/>
        </p:nvGraphicFramePr>
        <p:xfrm>
          <a:off x="0" y="0"/>
          <a:ext cx="158750" cy="158750"/>
        </p:xfrm>
        <a:graphic>
          <a:graphicData uri="http://schemas.openxmlformats.org/presentationml/2006/ole">
            <p:oleObj spid="_x0000_s346114" name="think-cell Slide" r:id="rId8" imgW="381" imgH="381" progId="">
              <p:embed/>
            </p:oleObj>
          </a:graphicData>
        </a:graphic>
      </p:graphicFrame>
      <p:sp>
        <p:nvSpPr>
          <p:cNvPr id="2" name="1 Título"/>
          <p:cNvSpPr>
            <a:spLocks noGrp="1"/>
          </p:cNvSpPr>
          <p:nvPr>
            <p:ph type="title"/>
            <p:custDataLst>
              <p:tags r:id="rId4"/>
            </p:custDataLst>
          </p:nvPr>
        </p:nvSpPr>
        <p:spPr/>
        <p:txBody>
          <a:bodyPr>
            <a:normAutofit fontScale="90000"/>
          </a:bodyPr>
          <a:lstStyle/>
          <a:p>
            <a:r>
              <a:rPr lang="en-US" smtClean="0"/>
              <a:t>Index</a:t>
            </a:r>
            <a:endParaRPr lang="es-MX"/>
          </a:p>
        </p:txBody>
      </p:sp>
      <p:sp>
        <p:nvSpPr>
          <p:cNvPr id="4" name="3 Marcador de número de diapositiva"/>
          <p:cNvSpPr>
            <a:spLocks noGrp="1"/>
          </p:cNvSpPr>
          <p:nvPr>
            <p:ph type="sldNum" sz="quarter" idx="12"/>
            <p:custDataLst>
              <p:tags r:id="rId5"/>
            </p:custDataLst>
          </p:nvPr>
        </p:nvSpPr>
        <p:spPr/>
        <p:txBody>
          <a:bodyPr/>
          <a:lstStyle/>
          <a:p>
            <a:fld id="{47B664DF-9378-49F9-B06C-23B6D835C639}" type="slidenum">
              <a:rPr lang="es-MX" smtClean="0"/>
              <a:pPr/>
              <a:t>2</a:t>
            </a:fld>
            <a:endParaRPr lang="es-MX"/>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Trend in self-selection patterns </a:t>
            </a:r>
            <a:endParaRPr lang="es-MX" dirty="0"/>
          </a:p>
        </p:txBody>
      </p:sp>
      <p:sp>
        <p:nvSpPr>
          <p:cNvPr id="3" name="2 Marcador de contenido"/>
          <p:cNvSpPr>
            <a:spLocks noGrp="1"/>
          </p:cNvSpPr>
          <p:nvPr>
            <p:ph idx="1"/>
          </p:nvPr>
        </p:nvSpPr>
        <p:spPr/>
        <p:txBody>
          <a:bodyPr>
            <a:normAutofit/>
          </a:bodyPr>
          <a:lstStyle/>
          <a:p>
            <a:pPr marL="342900" lvl="1" indent="-342900">
              <a:buFont typeface="Wingdings" pitchFamily="2" charset="2"/>
              <a:buChar char="§"/>
            </a:pPr>
            <a:r>
              <a:rPr lang="en-US" sz="2400" dirty="0" smtClean="0"/>
              <a:t>We find that education levels have increased for both Mexican residents and Mexican immigrants in the US, from 1990  to 2000, and to 2010.</a:t>
            </a:r>
          </a:p>
          <a:p>
            <a:pPr marL="342900" lvl="1" indent="-342900">
              <a:buFont typeface="Wingdings" pitchFamily="2" charset="2"/>
              <a:buChar char="§"/>
            </a:pPr>
            <a:endParaRPr lang="en-US" sz="2400" dirty="0" smtClean="0"/>
          </a:p>
          <a:p>
            <a:pPr marL="342900" lvl="1" indent="-342900">
              <a:buFont typeface="Wingdings" pitchFamily="2" charset="2"/>
              <a:buChar char="§"/>
            </a:pPr>
            <a:r>
              <a:rPr lang="en-US" sz="2400" dirty="0" smtClean="0"/>
              <a:t>However, Mexican immigrants have become less educated relative to Mexican residents.</a:t>
            </a:r>
          </a:p>
          <a:p>
            <a:pPr marL="342900" lvl="1" indent="-342900">
              <a:buFont typeface="Wingdings" pitchFamily="2" charset="2"/>
              <a:buChar char="§"/>
            </a:pPr>
            <a:endParaRPr lang="en-US" sz="2400" dirty="0" smtClean="0"/>
          </a:p>
          <a:p>
            <a:pPr marL="342900" lvl="1" indent="-342900">
              <a:buFont typeface="Wingdings" pitchFamily="2" charset="2"/>
              <a:buChar char="§"/>
            </a:pPr>
            <a:r>
              <a:rPr lang="en-US" sz="2400" dirty="0" smtClean="0"/>
              <a:t>This pattern is confirmed when we compute counterfactual wage distributions.</a:t>
            </a:r>
          </a:p>
          <a:p>
            <a:pPr lvl="1"/>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20</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476672"/>
          </a:xfrm>
        </p:spPr>
        <p:txBody>
          <a:bodyPr>
            <a:noAutofit/>
          </a:bodyPr>
          <a:lstStyle/>
          <a:p>
            <a:r>
              <a:rPr lang="en-US" sz="2700" smtClean="0"/>
              <a:t>Cumulative distribution of highest grade of schooling completed</a:t>
            </a:r>
            <a:endParaRPr lang="es-MX" sz="270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21</a:t>
            </a:fld>
            <a:endParaRPr lang="es-MX"/>
          </a:p>
        </p:txBody>
      </p:sp>
      <p:sp>
        <p:nvSpPr>
          <p:cNvPr id="6" name="5 CuadroTexto"/>
          <p:cNvSpPr txBox="1"/>
          <p:nvPr/>
        </p:nvSpPr>
        <p:spPr>
          <a:xfrm>
            <a:off x="6300192" y="620688"/>
            <a:ext cx="1368152" cy="430887"/>
          </a:xfrm>
          <a:prstGeom prst="rect">
            <a:avLst/>
          </a:prstGeom>
          <a:noFill/>
        </p:spPr>
        <p:txBody>
          <a:bodyPr wrap="square" rtlCol="0">
            <a:spAutoFit/>
          </a:bodyPr>
          <a:lstStyle/>
          <a:p>
            <a:pPr algn="ctr"/>
            <a:r>
              <a:rPr lang="en-US" sz="2200" b="1" smtClean="0"/>
              <a:t>Female</a:t>
            </a:r>
            <a:endParaRPr lang="en-US" sz="2200" b="1"/>
          </a:p>
        </p:txBody>
      </p:sp>
      <p:sp>
        <p:nvSpPr>
          <p:cNvPr id="7" name="6 CuadroTexto"/>
          <p:cNvSpPr txBox="1"/>
          <p:nvPr/>
        </p:nvSpPr>
        <p:spPr>
          <a:xfrm>
            <a:off x="1724338" y="620688"/>
            <a:ext cx="1368152" cy="430887"/>
          </a:xfrm>
          <a:prstGeom prst="rect">
            <a:avLst/>
          </a:prstGeom>
          <a:noFill/>
        </p:spPr>
        <p:txBody>
          <a:bodyPr wrap="square" rtlCol="0">
            <a:spAutoFit/>
          </a:bodyPr>
          <a:lstStyle/>
          <a:p>
            <a:pPr algn="ctr"/>
            <a:r>
              <a:rPr lang="en-US" sz="2200" b="1" smtClean="0"/>
              <a:t>Male</a:t>
            </a:r>
            <a:endParaRPr lang="en-US" sz="2200" b="1"/>
          </a:p>
        </p:txBody>
      </p:sp>
      <p:sp>
        <p:nvSpPr>
          <p:cNvPr id="8" name="7 CuadroTexto"/>
          <p:cNvSpPr txBox="1"/>
          <p:nvPr/>
        </p:nvSpPr>
        <p:spPr>
          <a:xfrm>
            <a:off x="251520" y="6309320"/>
            <a:ext cx="6768752" cy="276999"/>
          </a:xfrm>
          <a:prstGeom prst="rect">
            <a:avLst/>
          </a:prstGeom>
          <a:noFill/>
        </p:spPr>
        <p:txBody>
          <a:bodyPr wrap="square" rtlCol="0">
            <a:spAutoFit/>
          </a:bodyPr>
          <a:lstStyle/>
          <a:p>
            <a:r>
              <a:rPr lang="en-US" sz="1200" smtClean="0"/>
              <a:t>Source: Mexican Census (1990, 2000, and 2010), US Census (1990 and 2000) and ACS (2009).</a:t>
            </a:r>
            <a:endParaRPr lang="en-US" sz="1200"/>
          </a:p>
        </p:txBody>
      </p:sp>
      <p:pic>
        <p:nvPicPr>
          <p:cNvPr id="14" name="Picture 2"/>
          <p:cNvPicPr>
            <a:picLocks noChangeAspect="1" noChangeArrowheads="1"/>
          </p:cNvPicPr>
          <p:nvPr/>
        </p:nvPicPr>
        <p:blipFill>
          <a:blip r:embed="rId3"/>
          <a:srcRect/>
          <a:stretch>
            <a:fillRect/>
          </a:stretch>
        </p:blipFill>
        <p:spPr bwMode="auto">
          <a:xfrm>
            <a:off x="-76200" y="990600"/>
            <a:ext cx="4646613" cy="2611438"/>
          </a:xfrm>
          <a:prstGeom prst="rect">
            <a:avLst/>
          </a:prstGeom>
          <a:noFill/>
          <a:ln w="9525">
            <a:miter lim="800000"/>
            <a:headEnd/>
            <a:tailEnd/>
          </a:ln>
          <a:effectLst/>
        </p:spPr>
      </p:pic>
      <p:pic>
        <p:nvPicPr>
          <p:cNvPr id="13" name="Picture 3"/>
          <p:cNvPicPr>
            <a:picLocks noChangeAspect="1" noChangeArrowheads="1"/>
          </p:cNvPicPr>
          <p:nvPr/>
        </p:nvPicPr>
        <p:blipFill>
          <a:blip r:embed="rId4"/>
          <a:srcRect/>
          <a:stretch>
            <a:fillRect/>
          </a:stretch>
        </p:blipFill>
        <p:spPr bwMode="auto">
          <a:xfrm>
            <a:off x="-76200" y="3684588"/>
            <a:ext cx="4646613" cy="2611437"/>
          </a:xfrm>
          <a:prstGeom prst="rect">
            <a:avLst/>
          </a:prstGeom>
          <a:noFill/>
          <a:ln w="9525">
            <a:miter lim="800000"/>
            <a:headEnd/>
            <a:tailEnd/>
          </a:ln>
          <a:effectLst/>
        </p:spPr>
      </p:pic>
      <p:pic>
        <p:nvPicPr>
          <p:cNvPr id="12" name="Picture 4"/>
          <p:cNvPicPr>
            <a:picLocks noChangeAspect="1" noChangeArrowheads="1"/>
          </p:cNvPicPr>
          <p:nvPr/>
        </p:nvPicPr>
        <p:blipFill>
          <a:blip r:embed="rId5"/>
          <a:srcRect/>
          <a:stretch>
            <a:fillRect/>
          </a:stretch>
        </p:blipFill>
        <p:spPr bwMode="auto">
          <a:xfrm>
            <a:off x="4513263" y="3684588"/>
            <a:ext cx="4638675" cy="2609850"/>
          </a:xfrm>
          <a:prstGeom prst="rect">
            <a:avLst/>
          </a:prstGeom>
          <a:noFill/>
          <a:ln w="9525">
            <a:miter lim="800000"/>
            <a:headEnd/>
            <a:tailEnd/>
          </a:ln>
          <a:effectLst/>
        </p:spPr>
      </p:pic>
      <p:pic>
        <p:nvPicPr>
          <p:cNvPr id="15" name="Picture 5"/>
          <p:cNvPicPr>
            <a:picLocks noChangeAspect="1" noChangeArrowheads="1"/>
          </p:cNvPicPr>
          <p:nvPr/>
        </p:nvPicPr>
        <p:blipFill>
          <a:blip r:embed="rId6"/>
          <a:srcRect/>
          <a:stretch>
            <a:fillRect/>
          </a:stretch>
        </p:blipFill>
        <p:spPr bwMode="auto">
          <a:xfrm>
            <a:off x="4513263" y="990600"/>
            <a:ext cx="4646612" cy="2611438"/>
          </a:xfrm>
          <a:prstGeom prst="rect">
            <a:avLst/>
          </a:prstGeom>
          <a:noFill/>
          <a:ln w="9525">
            <a:miter lim="800000"/>
            <a:headEnd/>
            <a:tailEnd/>
          </a:ln>
          <a:effectLst/>
        </p:spPr>
      </p:pic>
      <p:sp>
        <p:nvSpPr>
          <p:cNvPr id="11" name="10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605436"/>
          </a:xfrm>
        </p:spPr>
        <p:txBody>
          <a:bodyPr>
            <a:noAutofit/>
          </a:bodyPr>
          <a:lstStyle/>
          <a:p>
            <a:r>
              <a:rPr lang="es-MX" sz="2600" smtClean="0"/>
              <a:t/>
            </a:r>
            <a:br>
              <a:rPr lang="es-MX" sz="2600" smtClean="0"/>
            </a:br>
            <a:endParaRPr lang="es-MX" sz="260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22</a:t>
            </a:fld>
            <a:endParaRPr lang="es-MX"/>
          </a:p>
        </p:txBody>
      </p:sp>
      <p:sp>
        <p:nvSpPr>
          <p:cNvPr id="13" name="12 CuadroTexto"/>
          <p:cNvSpPr txBox="1"/>
          <p:nvPr/>
        </p:nvSpPr>
        <p:spPr>
          <a:xfrm>
            <a:off x="611560" y="912093"/>
            <a:ext cx="7920880" cy="769441"/>
          </a:xfrm>
          <a:prstGeom prst="rect">
            <a:avLst/>
          </a:prstGeom>
          <a:noFill/>
        </p:spPr>
        <p:txBody>
          <a:bodyPr wrap="square" rtlCol="0">
            <a:spAutoFit/>
          </a:bodyPr>
          <a:lstStyle/>
          <a:p>
            <a:pPr algn="ctr"/>
            <a:r>
              <a:rPr lang="en-US" sz="2200" b="1" smtClean="0"/>
              <a:t>Cumulative distribution of highest grade of schooling completed Men</a:t>
            </a:r>
            <a:endParaRPr lang="es-MX" sz="2200" b="1"/>
          </a:p>
        </p:txBody>
      </p:sp>
      <p:sp>
        <p:nvSpPr>
          <p:cNvPr id="9" name="8 CuadroTexto"/>
          <p:cNvSpPr txBox="1"/>
          <p:nvPr/>
        </p:nvSpPr>
        <p:spPr>
          <a:xfrm>
            <a:off x="251520" y="6002014"/>
            <a:ext cx="6768752" cy="276999"/>
          </a:xfrm>
          <a:prstGeom prst="rect">
            <a:avLst/>
          </a:prstGeom>
          <a:noFill/>
        </p:spPr>
        <p:txBody>
          <a:bodyPr wrap="square" rtlCol="0">
            <a:spAutoFit/>
          </a:bodyPr>
          <a:lstStyle/>
          <a:p>
            <a:r>
              <a:rPr lang="en-US" sz="1200" smtClean="0"/>
              <a:t>Source: Mexican Census (1990, 2000, and 2010), US Census (1990 and 2000) and ACS (2009).</a:t>
            </a:r>
            <a:endParaRPr lang="en-US" sz="1200"/>
          </a:p>
        </p:txBody>
      </p:sp>
      <p:sp>
        <p:nvSpPr>
          <p:cNvPr id="14" name="8 Título"/>
          <p:cNvSpPr txBox="1">
            <a:spLocks/>
          </p:cNvSpPr>
          <p:nvPr/>
        </p:nvSpPr>
        <p:spPr>
          <a:xfrm>
            <a:off x="0" y="15252"/>
            <a:ext cx="9144000" cy="38941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900" b="0" i="0" u="none" strike="noStrike" kern="1200" cap="none" spc="0" normalizeH="0" baseline="0" dirty="0" smtClean="0">
                <a:ln>
                  <a:noFill/>
                </a:ln>
                <a:solidFill>
                  <a:schemeClr val="tx2">
                    <a:lumMod val="75000"/>
                  </a:schemeClr>
                </a:solidFill>
                <a:effectLst/>
                <a:uLnTx/>
                <a:uFillTx/>
                <a:latin typeface="+mj-lt"/>
                <a:ea typeface="+mj-ea"/>
                <a:cs typeface="+mj-cs"/>
              </a:rPr>
              <a:t>Self-selection on Education</a:t>
            </a:r>
            <a:endParaRPr kumimoji="0" lang="en-US" sz="2900" b="0" i="0" u="none" strike="noStrike" kern="1200" cap="none" spc="0" normalizeH="0" baseline="0" dirty="0">
              <a:ln>
                <a:noFill/>
              </a:ln>
              <a:solidFill>
                <a:schemeClr val="tx2">
                  <a:lumMod val="75000"/>
                </a:schemeClr>
              </a:solidFill>
              <a:effectLst/>
              <a:uLnTx/>
              <a:uFillTx/>
              <a:latin typeface="+mj-lt"/>
              <a:ea typeface="+mj-ea"/>
              <a:cs typeface="+mj-cs"/>
            </a:endParaRPr>
          </a:p>
        </p:txBody>
      </p:sp>
      <p:pic>
        <p:nvPicPr>
          <p:cNvPr id="11" name="Picture 2"/>
          <p:cNvPicPr>
            <a:picLocks noChangeAspect="1" noChangeArrowheads="1"/>
          </p:cNvPicPr>
          <p:nvPr/>
        </p:nvPicPr>
        <p:blipFill>
          <a:blip r:embed="rId3"/>
          <a:srcRect/>
          <a:stretch>
            <a:fillRect/>
          </a:stretch>
        </p:blipFill>
        <p:spPr bwMode="auto">
          <a:xfrm>
            <a:off x="0" y="2005013"/>
            <a:ext cx="2968625" cy="3706812"/>
          </a:xfrm>
          <a:prstGeom prst="rect">
            <a:avLst/>
          </a:prstGeom>
          <a:noFill/>
          <a:ln w="9525">
            <a:miter lim="800000"/>
            <a:headEnd/>
            <a:tailEnd/>
          </a:ln>
          <a:effectLst/>
        </p:spPr>
      </p:pic>
      <p:pic>
        <p:nvPicPr>
          <p:cNvPr id="12" name="Picture 3"/>
          <p:cNvPicPr>
            <a:picLocks noChangeAspect="1" noChangeArrowheads="1"/>
          </p:cNvPicPr>
          <p:nvPr/>
        </p:nvPicPr>
        <p:blipFill>
          <a:blip r:embed="rId4"/>
          <a:srcRect/>
          <a:stretch>
            <a:fillRect/>
          </a:stretch>
        </p:blipFill>
        <p:spPr bwMode="auto">
          <a:xfrm>
            <a:off x="2916238" y="2005013"/>
            <a:ext cx="2979737" cy="3708400"/>
          </a:xfrm>
          <a:prstGeom prst="rect">
            <a:avLst/>
          </a:prstGeom>
          <a:noFill/>
          <a:ln w="9525">
            <a:miter lim="800000"/>
            <a:headEnd/>
            <a:tailEnd/>
          </a:ln>
          <a:effectLst/>
        </p:spPr>
      </p:pic>
      <p:pic>
        <p:nvPicPr>
          <p:cNvPr id="15" name="Picture 4"/>
          <p:cNvPicPr>
            <a:picLocks noChangeAspect="1" noChangeArrowheads="1"/>
          </p:cNvPicPr>
          <p:nvPr/>
        </p:nvPicPr>
        <p:blipFill>
          <a:blip r:embed="rId5"/>
          <a:srcRect/>
          <a:stretch>
            <a:fillRect/>
          </a:stretch>
        </p:blipFill>
        <p:spPr bwMode="auto">
          <a:xfrm>
            <a:off x="5940425" y="2005013"/>
            <a:ext cx="2968625" cy="3705225"/>
          </a:xfrm>
          <a:prstGeom prst="rect">
            <a:avLst/>
          </a:prstGeom>
          <a:noFill/>
          <a:ln w="9525">
            <a:miter lim="800000"/>
            <a:headEnd/>
            <a:tailEnd/>
          </a:ln>
          <a:effectLst/>
        </p:spPr>
      </p:pic>
      <p:sp>
        <p:nvSpPr>
          <p:cNvPr id="10" name="9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47B664DF-9378-49F9-B06C-23B6D835C639}" type="slidenum">
              <a:rPr lang="es-MX" smtClean="0"/>
              <a:pPr/>
              <a:t>23</a:t>
            </a:fld>
            <a:endParaRPr lang="es-MX"/>
          </a:p>
        </p:txBody>
      </p:sp>
      <p:sp>
        <p:nvSpPr>
          <p:cNvPr id="9" name="8 Título"/>
          <p:cNvSpPr>
            <a:spLocks noGrp="1"/>
          </p:cNvSpPr>
          <p:nvPr>
            <p:ph type="title"/>
          </p:nvPr>
        </p:nvSpPr>
        <p:spPr/>
        <p:txBody>
          <a:bodyPr>
            <a:normAutofit fontScale="90000"/>
          </a:bodyPr>
          <a:lstStyle/>
          <a:p>
            <a:r>
              <a:rPr lang="en-US" smtClean="0"/>
              <a:t>Self-selection on Education</a:t>
            </a:r>
            <a:endParaRPr lang="en-US"/>
          </a:p>
        </p:txBody>
      </p:sp>
      <p:sp>
        <p:nvSpPr>
          <p:cNvPr id="10" name="9 CuadroTexto"/>
          <p:cNvSpPr txBox="1"/>
          <p:nvPr/>
        </p:nvSpPr>
        <p:spPr>
          <a:xfrm>
            <a:off x="251520" y="6001339"/>
            <a:ext cx="6768752" cy="276999"/>
          </a:xfrm>
          <a:prstGeom prst="rect">
            <a:avLst/>
          </a:prstGeom>
          <a:noFill/>
        </p:spPr>
        <p:txBody>
          <a:bodyPr wrap="square" rtlCol="0">
            <a:spAutoFit/>
          </a:bodyPr>
          <a:lstStyle/>
          <a:p>
            <a:r>
              <a:rPr lang="en-US" sz="1200" smtClean="0"/>
              <a:t>Source: Mexican Census (1990, 2000, and 2010), US Census (1990 and 2000) and ACS (2009).</a:t>
            </a:r>
            <a:endParaRPr lang="en-US" sz="1200"/>
          </a:p>
        </p:txBody>
      </p:sp>
      <p:pic>
        <p:nvPicPr>
          <p:cNvPr id="13" name="Picture 2"/>
          <p:cNvPicPr>
            <a:picLocks noChangeAspect="1" noChangeArrowheads="1"/>
          </p:cNvPicPr>
          <p:nvPr/>
        </p:nvPicPr>
        <p:blipFill>
          <a:blip r:embed="rId3"/>
          <a:srcRect/>
          <a:stretch>
            <a:fillRect/>
          </a:stretch>
        </p:blipFill>
        <p:spPr bwMode="auto">
          <a:xfrm>
            <a:off x="0" y="2011363"/>
            <a:ext cx="2968625" cy="3706812"/>
          </a:xfrm>
          <a:prstGeom prst="rect">
            <a:avLst/>
          </a:prstGeom>
          <a:noFill/>
          <a:ln w="9525">
            <a:miter lim="800000"/>
            <a:headEnd/>
            <a:tailEnd/>
          </a:ln>
          <a:effectLst/>
        </p:spPr>
      </p:pic>
      <p:pic>
        <p:nvPicPr>
          <p:cNvPr id="14" name="Picture 3"/>
          <p:cNvPicPr>
            <a:picLocks noChangeAspect="1" noChangeArrowheads="1"/>
          </p:cNvPicPr>
          <p:nvPr/>
        </p:nvPicPr>
        <p:blipFill>
          <a:blip r:embed="rId4"/>
          <a:srcRect/>
          <a:stretch>
            <a:fillRect/>
          </a:stretch>
        </p:blipFill>
        <p:spPr bwMode="auto">
          <a:xfrm>
            <a:off x="2916238" y="2009775"/>
            <a:ext cx="2976562" cy="3708400"/>
          </a:xfrm>
          <a:prstGeom prst="rect">
            <a:avLst/>
          </a:prstGeom>
          <a:noFill/>
          <a:ln w="9525">
            <a:miter lim="800000"/>
            <a:headEnd/>
            <a:tailEnd/>
          </a:ln>
          <a:effectLst/>
        </p:spPr>
      </p:pic>
      <p:pic>
        <p:nvPicPr>
          <p:cNvPr id="15" name="Picture 4"/>
          <p:cNvPicPr>
            <a:picLocks noChangeAspect="1" noChangeArrowheads="1"/>
          </p:cNvPicPr>
          <p:nvPr/>
        </p:nvPicPr>
        <p:blipFill>
          <a:blip r:embed="rId5"/>
          <a:srcRect/>
          <a:stretch>
            <a:fillRect/>
          </a:stretch>
        </p:blipFill>
        <p:spPr bwMode="auto">
          <a:xfrm>
            <a:off x="5945188" y="2000250"/>
            <a:ext cx="2968625" cy="3706813"/>
          </a:xfrm>
          <a:prstGeom prst="rect">
            <a:avLst/>
          </a:prstGeom>
          <a:noFill/>
          <a:ln w="9525">
            <a:miter lim="800000"/>
            <a:headEnd/>
            <a:tailEnd/>
          </a:ln>
          <a:effectLst/>
        </p:spPr>
      </p:pic>
      <p:sp>
        <p:nvSpPr>
          <p:cNvPr id="11" name="10 CuadroTexto"/>
          <p:cNvSpPr txBox="1"/>
          <p:nvPr/>
        </p:nvSpPr>
        <p:spPr>
          <a:xfrm>
            <a:off x="611560" y="912093"/>
            <a:ext cx="7920880" cy="769441"/>
          </a:xfrm>
          <a:prstGeom prst="rect">
            <a:avLst/>
          </a:prstGeom>
          <a:noFill/>
        </p:spPr>
        <p:txBody>
          <a:bodyPr wrap="square" rtlCol="0">
            <a:spAutoFit/>
          </a:bodyPr>
          <a:lstStyle/>
          <a:p>
            <a:pPr algn="ctr"/>
            <a:r>
              <a:rPr lang="en-US" sz="2200" b="1" smtClean="0"/>
              <a:t>Cumulative distribution of highest grade of schooling completed Women</a:t>
            </a:r>
            <a:endParaRPr lang="es-MX" sz="2200" b="1"/>
          </a:p>
        </p:txBody>
      </p:sp>
      <p:sp>
        <p:nvSpPr>
          <p:cNvPr id="12" name="11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5"/>
          <p:cNvPicPr>
            <a:picLocks noChangeAspect="1" noChangeArrowheads="1"/>
          </p:cNvPicPr>
          <p:nvPr/>
        </p:nvPicPr>
        <p:blipFill>
          <a:blip r:embed="rId3"/>
          <a:srcRect/>
          <a:stretch>
            <a:fillRect/>
          </a:stretch>
        </p:blipFill>
        <p:spPr bwMode="auto">
          <a:xfrm>
            <a:off x="4889113" y="3995648"/>
            <a:ext cx="3687903" cy="2700000"/>
          </a:xfrm>
          <a:prstGeom prst="rect">
            <a:avLst/>
          </a:prstGeom>
          <a:noFill/>
          <a:ln w="9525">
            <a:noFill/>
            <a:miter lim="800000"/>
            <a:headEnd/>
            <a:tailEnd/>
          </a:ln>
          <a:effectLst/>
        </p:spPr>
      </p:pic>
      <p:pic>
        <p:nvPicPr>
          <p:cNvPr id="22" name="Picture 6"/>
          <p:cNvPicPr>
            <a:picLocks noChangeAspect="1" noChangeArrowheads="1"/>
          </p:cNvPicPr>
          <p:nvPr/>
        </p:nvPicPr>
        <p:blipFill>
          <a:blip r:embed="rId4"/>
          <a:srcRect/>
          <a:stretch>
            <a:fillRect/>
          </a:stretch>
        </p:blipFill>
        <p:spPr bwMode="auto">
          <a:xfrm>
            <a:off x="566984" y="3996792"/>
            <a:ext cx="3687903" cy="2700000"/>
          </a:xfrm>
          <a:prstGeom prst="rect">
            <a:avLst/>
          </a:prstGeom>
          <a:noFill/>
          <a:ln w="9525">
            <a:noFill/>
            <a:miter lim="800000"/>
            <a:headEnd/>
            <a:tailEnd/>
          </a:ln>
          <a:effectLst/>
        </p:spPr>
      </p:pic>
      <p:pic>
        <p:nvPicPr>
          <p:cNvPr id="20" name="Picture 1"/>
          <p:cNvPicPr>
            <a:picLocks noChangeAspect="1" noChangeArrowheads="1"/>
          </p:cNvPicPr>
          <p:nvPr/>
        </p:nvPicPr>
        <p:blipFill>
          <a:blip r:embed="rId5"/>
          <a:srcRect/>
          <a:stretch>
            <a:fillRect/>
          </a:stretch>
        </p:blipFill>
        <p:spPr bwMode="auto">
          <a:xfrm>
            <a:off x="564696" y="980728"/>
            <a:ext cx="3687903" cy="2700000"/>
          </a:xfrm>
          <a:prstGeom prst="rect">
            <a:avLst/>
          </a:prstGeom>
          <a:noFill/>
          <a:ln w="9525">
            <a:noFill/>
            <a:miter lim="800000"/>
            <a:headEnd/>
            <a:tailEnd/>
          </a:ln>
          <a:effectLst/>
        </p:spPr>
      </p:pic>
      <p:sp>
        <p:nvSpPr>
          <p:cNvPr id="2" name="1 Título"/>
          <p:cNvSpPr>
            <a:spLocks noGrp="1"/>
          </p:cNvSpPr>
          <p:nvPr>
            <p:ph type="title"/>
          </p:nvPr>
        </p:nvSpPr>
        <p:spPr/>
        <p:txBody>
          <a:bodyPr>
            <a:normAutofit fontScale="90000"/>
          </a:bodyPr>
          <a:lstStyle/>
          <a:p>
            <a:r>
              <a:rPr lang="en-US" smtClean="0"/>
              <a:t>Self-selection on wages</a:t>
            </a:r>
            <a:endParaRPr lang="en-US"/>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24</a:t>
            </a:fld>
            <a:endParaRPr lang="es-MX"/>
          </a:p>
        </p:txBody>
      </p:sp>
      <p:sp>
        <p:nvSpPr>
          <p:cNvPr id="12" name="11 CuadroTexto"/>
          <p:cNvSpPr txBox="1"/>
          <p:nvPr/>
        </p:nvSpPr>
        <p:spPr>
          <a:xfrm>
            <a:off x="611560" y="476672"/>
            <a:ext cx="3456384" cy="584775"/>
          </a:xfrm>
          <a:prstGeom prst="rect">
            <a:avLst/>
          </a:prstGeom>
          <a:noFill/>
        </p:spPr>
        <p:txBody>
          <a:bodyPr wrap="square" rtlCol="0">
            <a:spAutoFit/>
          </a:bodyPr>
          <a:lstStyle/>
          <a:p>
            <a:pPr algn="ctr"/>
            <a:r>
              <a:rPr lang="en-US" sz="1600" smtClean="0"/>
              <a:t>Actual and Counterfactual Wage Densities, </a:t>
            </a:r>
            <a:r>
              <a:rPr lang="en-US" sz="1600" b="1" smtClean="0"/>
              <a:t>Men</a:t>
            </a:r>
            <a:r>
              <a:rPr lang="en-US" sz="1600" smtClean="0"/>
              <a:t> </a:t>
            </a:r>
            <a:r>
              <a:rPr lang="en-US" sz="1600" b="1" smtClean="0"/>
              <a:t>1990</a:t>
            </a:r>
            <a:endParaRPr lang="en-US" sz="1600" b="1"/>
          </a:p>
        </p:txBody>
      </p:sp>
      <p:sp>
        <p:nvSpPr>
          <p:cNvPr id="15" name="14 CuadroTexto"/>
          <p:cNvSpPr txBox="1"/>
          <p:nvPr/>
        </p:nvSpPr>
        <p:spPr>
          <a:xfrm>
            <a:off x="4860032" y="476672"/>
            <a:ext cx="3456384" cy="584775"/>
          </a:xfrm>
          <a:prstGeom prst="rect">
            <a:avLst/>
          </a:prstGeom>
          <a:noFill/>
        </p:spPr>
        <p:txBody>
          <a:bodyPr wrap="square" rtlCol="0">
            <a:spAutoFit/>
          </a:bodyPr>
          <a:lstStyle/>
          <a:p>
            <a:pPr algn="ctr"/>
            <a:r>
              <a:rPr lang="en-US" sz="1600" smtClean="0"/>
              <a:t>Actual and Counterfactual Wage Densities, </a:t>
            </a:r>
            <a:r>
              <a:rPr lang="en-US" sz="1600" b="1" smtClean="0"/>
              <a:t>Men</a:t>
            </a:r>
            <a:r>
              <a:rPr lang="en-US" sz="1600" smtClean="0"/>
              <a:t> </a:t>
            </a:r>
            <a:r>
              <a:rPr lang="en-US" sz="1600" b="1" smtClean="0"/>
              <a:t>2000</a:t>
            </a:r>
            <a:endParaRPr lang="en-US" sz="1600" b="1"/>
          </a:p>
        </p:txBody>
      </p:sp>
      <p:sp>
        <p:nvSpPr>
          <p:cNvPr id="17" name="16 CuadroTexto"/>
          <p:cNvSpPr txBox="1"/>
          <p:nvPr/>
        </p:nvSpPr>
        <p:spPr>
          <a:xfrm>
            <a:off x="4997356" y="3573016"/>
            <a:ext cx="3456384" cy="584775"/>
          </a:xfrm>
          <a:prstGeom prst="rect">
            <a:avLst/>
          </a:prstGeom>
          <a:noFill/>
        </p:spPr>
        <p:txBody>
          <a:bodyPr wrap="square" rtlCol="0">
            <a:spAutoFit/>
          </a:bodyPr>
          <a:lstStyle/>
          <a:p>
            <a:pPr algn="ctr"/>
            <a:r>
              <a:rPr lang="en-US" sz="1600" smtClean="0"/>
              <a:t>Double Differences</a:t>
            </a:r>
          </a:p>
          <a:p>
            <a:pPr algn="ctr"/>
            <a:r>
              <a:rPr lang="en-US" sz="1600" b="1" smtClean="0"/>
              <a:t>Men</a:t>
            </a:r>
            <a:r>
              <a:rPr lang="en-US" sz="1600" smtClean="0"/>
              <a:t> </a:t>
            </a:r>
            <a:r>
              <a:rPr lang="en-US" sz="1600" b="1" smtClean="0"/>
              <a:t>2000-1990</a:t>
            </a:r>
            <a:endParaRPr lang="en-US" sz="1600" b="1"/>
          </a:p>
        </p:txBody>
      </p:sp>
      <p:sp>
        <p:nvSpPr>
          <p:cNvPr id="16" name="15 CuadroTexto"/>
          <p:cNvSpPr txBox="1"/>
          <p:nvPr/>
        </p:nvSpPr>
        <p:spPr>
          <a:xfrm>
            <a:off x="683568" y="3501008"/>
            <a:ext cx="3456384" cy="584775"/>
          </a:xfrm>
          <a:prstGeom prst="rect">
            <a:avLst/>
          </a:prstGeom>
          <a:noFill/>
        </p:spPr>
        <p:txBody>
          <a:bodyPr wrap="square" rtlCol="0">
            <a:spAutoFit/>
          </a:bodyPr>
          <a:lstStyle/>
          <a:p>
            <a:pPr algn="ctr"/>
            <a:r>
              <a:rPr lang="en-US" sz="1600" dirty="0" smtClean="0"/>
              <a:t>Differences between Actual and Counterfactual Wage Densities, </a:t>
            </a:r>
            <a:r>
              <a:rPr lang="en-US" sz="1600" b="1" dirty="0" smtClean="0"/>
              <a:t>Men</a:t>
            </a:r>
            <a:r>
              <a:rPr lang="en-US" sz="1600" dirty="0" smtClean="0"/>
              <a:t> </a:t>
            </a:r>
            <a:endParaRPr lang="en-US" sz="1600" dirty="0"/>
          </a:p>
        </p:txBody>
      </p:sp>
      <p:sp>
        <p:nvSpPr>
          <p:cNvPr id="18" name="17 CuadroTexto"/>
          <p:cNvSpPr txBox="1"/>
          <p:nvPr/>
        </p:nvSpPr>
        <p:spPr>
          <a:xfrm>
            <a:off x="720080" y="6381328"/>
            <a:ext cx="2483768" cy="246221"/>
          </a:xfrm>
          <a:prstGeom prst="rect">
            <a:avLst/>
          </a:prstGeom>
          <a:noFill/>
        </p:spPr>
        <p:txBody>
          <a:bodyPr wrap="square" rtlCol="0">
            <a:spAutoFit/>
          </a:bodyPr>
          <a:lstStyle/>
          <a:p>
            <a:r>
              <a:rPr lang="en-US" sz="1000" smtClean="0"/>
              <a:t>1990 Skill prices</a:t>
            </a:r>
            <a:endParaRPr lang="es-MX" sz="1000"/>
          </a:p>
        </p:txBody>
      </p:sp>
      <p:sp>
        <p:nvSpPr>
          <p:cNvPr id="19" name="18 CuadroTexto"/>
          <p:cNvSpPr txBox="1"/>
          <p:nvPr/>
        </p:nvSpPr>
        <p:spPr>
          <a:xfrm>
            <a:off x="5076056" y="6423139"/>
            <a:ext cx="2483768" cy="246221"/>
          </a:xfrm>
          <a:prstGeom prst="rect">
            <a:avLst/>
          </a:prstGeom>
          <a:noFill/>
        </p:spPr>
        <p:txBody>
          <a:bodyPr wrap="square" rtlCol="0">
            <a:spAutoFit/>
          </a:bodyPr>
          <a:lstStyle/>
          <a:p>
            <a:r>
              <a:rPr lang="en-US" sz="1000" smtClean="0"/>
              <a:t>1990 Skill prices</a:t>
            </a:r>
            <a:endParaRPr lang="es-MX" sz="1000"/>
          </a:p>
        </p:txBody>
      </p:sp>
      <p:pic>
        <p:nvPicPr>
          <p:cNvPr id="21" name="Picture 2"/>
          <p:cNvPicPr>
            <a:picLocks noChangeAspect="1" noChangeArrowheads="1"/>
          </p:cNvPicPr>
          <p:nvPr/>
        </p:nvPicPr>
        <p:blipFill>
          <a:blip r:embed="rId6"/>
          <a:srcRect/>
          <a:stretch>
            <a:fillRect/>
          </a:stretch>
        </p:blipFill>
        <p:spPr bwMode="auto">
          <a:xfrm>
            <a:off x="4877176" y="980728"/>
            <a:ext cx="3687903" cy="2700000"/>
          </a:xfrm>
          <a:prstGeom prst="rect">
            <a:avLst/>
          </a:prstGeom>
          <a:noFill/>
          <a:ln w="9525">
            <a:noFill/>
            <a:miter lim="800000"/>
            <a:headEnd/>
            <a:tailEnd/>
          </a:ln>
          <a:effectLst/>
        </p:spPr>
      </p:pic>
      <p:sp>
        <p:nvSpPr>
          <p:cNvPr id="14" name="13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p:cNvPicPr>
            <a:picLocks noChangeAspect="1" noChangeArrowheads="1"/>
          </p:cNvPicPr>
          <p:nvPr/>
        </p:nvPicPr>
        <p:blipFill>
          <a:blip r:embed="rId3"/>
          <a:srcRect/>
          <a:stretch>
            <a:fillRect/>
          </a:stretch>
        </p:blipFill>
        <p:spPr bwMode="auto">
          <a:xfrm>
            <a:off x="5348593" y="4069804"/>
            <a:ext cx="3595107" cy="2632062"/>
          </a:xfrm>
          <a:prstGeom prst="rect">
            <a:avLst/>
          </a:prstGeom>
          <a:noFill/>
          <a:ln w="9525">
            <a:noFill/>
            <a:miter lim="800000"/>
            <a:headEnd/>
            <a:tailEnd/>
          </a:ln>
          <a:effectLst/>
        </p:spPr>
      </p:pic>
      <p:pic>
        <p:nvPicPr>
          <p:cNvPr id="17" name="Picture 1"/>
          <p:cNvPicPr>
            <a:picLocks noChangeAspect="1" noChangeArrowheads="1"/>
          </p:cNvPicPr>
          <p:nvPr/>
        </p:nvPicPr>
        <p:blipFill>
          <a:blip r:embed="rId4"/>
          <a:srcRect/>
          <a:stretch>
            <a:fillRect/>
          </a:stretch>
        </p:blipFill>
        <p:spPr bwMode="auto">
          <a:xfrm>
            <a:off x="5348593" y="1517018"/>
            <a:ext cx="3595107" cy="2632062"/>
          </a:xfrm>
          <a:prstGeom prst="rect">
            <a:avLst/>
          </a:prstGeom>
          <a:noFill/>
          <a:ln w="9525">
            <a:noFill/>
            <a:miter lim="800000"/>
            <a:headEnd/>
            <a:tailEnd/>
          </a:ln>
          <a:effectLst/>
        </p:spPr>
      </p:pic>
      <p:sp>
        <p:nvSpPr>
          <p:cNvPr id="2" name="1 Título"/>
          <p:cNvSpPr>
            <a:spLocks noGrp="1"/>
          </p:cNvSpPr>
          <p:nvPr>
            <p:ph type="title"/>
          </p:nvPr>
        </p:nvSpPr>
        <p:spPr/>
        <p:txBody>
          <a:bodyPr>
            <a:normAutofit fontScale="90000"/>
          </a:bodyPr>
          <a:lstStyle/>
          <a:p>
            <a:r>
              <a:rPr lang="en-US" smtClean="0"/>
              <a:t>Self-selection on wages</a:t>
            </a:r>
            <a:endParaRPr lang="en-US"/>
          </a:p>
        </p:txBody>
      </p:sp>
      <p:sp>
        <p:nvSpPr>
          <p:cNvPr id="4" name="3 Marcador de número de diapositiva"/>
          <p:cNvSpPr>
            <a:spLocks noGrp="1"/>
          </p:cNvSpPr>
          <p:nvPr>
            <p:ph type="sldNum" sz="quarter" idx="12"/>
          </p:nvPr>
        </p:nvSpPr>
        <p:spPr>
          <a:xfrm>
            <a:off x="7010400" y="6666162"/>
            <a:ext cx="2133600" cy="188640"/>
          </a:xfrm>
        </p:spPr>
        <p:txBody>
          <a:bodyPr/>
          <a:lstStyle/>
          <a:p>
            <a:fld id="{47B664DF-9378-49F9-B06C-23B6D835C639}" type="slidenum">
              <a:rPr lang="es-MX" smtClean="0"/>
              <a:pPr/>
              <a:t>25</a:t>
            </a:fld>
            <a:endParaRPr lang="es-MX"/>
          </a:p>
        </p:txBody>
      </p:sp>
      <p:sp>
        <p:nvSpPr>
          <p:cNvPr id="7" name="6 CuadroTexto"/>
          <p:cNvSpPr txBox="1"/>
          <p:nvPr/>
        </p:nvSpPr>
        <p:spPr>
          <a:xfrm>
            <a:off x="1737920" y="476672"/>
            <a:ext cx="5652120" cy="646331"/>
          </a:xfrm>
          <a:prstGeom prst="rect">
            <a:avLst/>
          </a:prstGeom>
          <a:noFill/>
        </p:spPr>
        <p:txBody>
          <a:bodyPr wrap="square" rtlCol="0">
            <a:spAutoFit/>
          </a:bodyPr>
          <a:lstStyle/>
          <a:p>
            <a:pPr algn="ctr"/>
            <a:r>
              <a:rPr lang="en-US" sz="2000" b="1" dirty="0" smtClean="0">
                <a:solidFill>
                  <a:schemeClr val="tx2">
                    <a:lumMod val="60000"/>
                    <a:lumOff val="40000"/>
                  </a:schemeClr>
                </a:solidFill>
              </a:rPr>
              <a:t>Male</a:t>
            </a:r>
            <a:r>
              <a:rPr lang="en-US" sz="2000" b="1" dirty="0" smtClean="0"/>
              <a:t> wage densities</a:t>
            </a:r>
          </a:p>
          <a:p>
            <a:pPr algn="ctr"/>
            <a:r>
              <a:rPr lang="en-US" sz="1600" dirty="0" smtClean="0"/>
              <a:t>1990 skill prices</a:t>
            </a:r>
            <a:endParaRPr lang="en-US" sz="1600" dirty="0"/>
          </a:p>
        </p:txBody>
      </p:sp>
      <p:sp>
        <p:nvSpPr>
          <p:cNvPr id="8" name="7 CuadroTexto"/>
          <p:cNvSpPr txBox="1"/>
          <p:nvPr/>
        </p:nvSpPr>
        <p:spPr>
          <a:xfrm>
            <a:off x="-396552" y="2057650"/>
            <a:ext cx="1872208" cy="338554"/>
          </a:xfrm>
          <a:prstGeom prst="rect">
            <a:avLst/>
          </a:prstGeom>
          <a:noFill/>
        </p:spPr>
        <p:txBody>
          <a:bodyPr wrap="square" rtlCol="0">
            <a:spAutoFit/>
          </a:bodyPr>
          <a:lstStyle/>
          <a:p>
            <a:pPr algn="ctr"/>
            <a:r>
              <a:rPr lang="en-US" sz="1600" b="1" smtClean="0"/>
              <a:t>1990-2000</a:t>
            </a:r>
            <a:endParaRPr lang="en-US" sz="1600" b="1"/>
          </a:p>
        </p:txBody>
      </p:sp>
      <p:sp>
        <p:nvSpPr>
          <p:cNvPr id="21" name="20 CuadroTexto"/>
          <p:cNvSpPr txBox="1"/>
          <p:nvPr/>
        </p:nvSpPr>
        <p:spPr>
          <a:xfrm>
            <a:off x="-396552" y="4937970"/>
            <a:ext cx="1872208" cy="338554"/>
          </a:xfrm>
          <a:prstGeom prst="rect">
            <a:avLst/>
          </a:prstGeom>
          <a:noFill/>
        </p:spPr>
        <p:txBody>
          <a:bodyPr wrap="square" rtlCol="0">
            <a:spAutoFit/>
          </a:bodyPr>
          <a:lstStyle/>
          <a:p>
            <a:pPr algn="ctr"/>
            <a:r>
              <a:rPr lang="en-US" sz="1600" b="1" smtClean="0"/>
              <a:t>1990-2010</a:t>
            </a:r>
            <a:endParaRPr lang="en-US" sz="1600" b="1"/>
          </a:p>
        </p:txBody>
      </p:sp>
      <p:sp>
        <p:nvSpPr>
          <p:cNvPr id="22" name="21 CuadroTexto"/>
          <p:cNvSpPr txBox="1"/>
          <p:nvPr/>
        </p:nvSpPr>
        <p:spPr>
          <a:xfrm>
            <a:off x="5508104" y="1146230"/>
            <a:ext cx="3456384" cy="323165"/>
          </a:xfrm>
          <a:prstGeom prst="rect">
            <a:avLst/>
          </a:prstGeom>
          <a:noFill/>
        </p:spPr>
        <p:txBody>
          <a:bodyPr wrap="square" rtlCol="0">
            <a:spAutoFit/>
          </a:bodyPr>
          <a:lstStyle/>
          <a:p>
            <a:pPr algn="ctr"/>
            <a:r>
              <a:rPr lang="en-US" sz="1500" b="1" dirty="0" smtClean="0"/>
              <a:t>Double Differences</a:t>
            </a:r>
          </a:p>
        </p:txBody>
      </p:sp>
      <p:pic>
        <p:nvPicPr>
          <p:cNvPr id="15" name="Picture 1"/>
          <p:cNvPicPr>
            <a:picLocks noChangeAspect="1" noChangeArrowheads="1"/>
          </p:cNvPicPr>
          <p:nvPr/>
        </p:nvPicPr>
        <p:blipFill>
          <a:blip r:embed="rId5"/>
          <a:srcRect/>
          <a:stretch>
            <a:fillRect/>
          </a:stretch>
        </p:blipFill>
        <p:spPr bwMode="auto">
          <a:xfrm>
            <a:off x="1121121" y="1371650"/>
            <a:ext cx="3738911" cy="2737344"/>
          </a:xfrm>
          <a:prstGeom prst="rect">
            <a:avLst/>
          </a:prstGeom>
          <a:noFill/>
          <a:ln w="9525">
            <a:noFill/>
            <a:miter lim="800000"/>
            <a:headEnd/>
            <a:tailEnd/>
          </a:ln>
          <a:effectLst/>
        </p:spPr>
      </p:pic>
      <p:pic>
        <p:nvPicPr>
          <p:cNvPr id="16" name="Picture 5"/>
          <p:cNvPicPr>
            <a:picLocks noChangeAspect="1" noChangeArrowheads="1"/>
          </p:cNvPicPr>
          <p:nvPr/>
        </p:nvPicPr>
        <p:blipFill>
          <a:blip r:embed="rId6"/>
          <a:srcRect/>
          <a:stretch>
            <a:fillRect/>
          </a:stretch>
        </p:blipFill>
        <p:spPr bwMode="auto">
          <a:xfrm>
            <a:off x="1111977" y="3928512"/>
            <a:ext cx="3739327" cy="2737649"/>
          </a:xfrm>
          <a:prstGeom prst="rect">
            <a:avLst/>
          </a:prstGeom>
          <a:noFill/>
          <a:ln w="9525">
            <a:noFill/>
            <a:miter lim="800000"/>
            <a:headEnd/>
            <a:tailEnd/>
          </a:ln>
          <a:effectLst/>
        </p:spPr>
      </p:pic>
      <p:sp>
        <p:nvSpPr>
          <p:cNvPr id="23" name="22 CuadroTexto"/>
          <p:cNvSpPr txBox="1"/>
          <p:nvPr/>
        </p:nvSpPr>
        <p:spPr>
          <a:xfrm>
            <a:off x="107504" y="1146230"/>
            <a:ext cx="5616624" cy="323165"/>
          </a:xfrm>
          <a:prstGeom prst="rect">
            <a:avLst/>
          </a:prstGeom>
          <a:noFill/>
        </p:spPr>
        <p:txBody>
          <a:bodyPr wrap="square" rtlCol="0">
            <a:spAutoFit/>
          </a:bodyPr>
          <a:lstStyle/>
          <a:p>
            <a:pPr algn="ctr"/>
            <a:r>
              <a:rPr lang="en-US" sz="1500" b="1" dirty="0" smtClean="0"/>
              <a:t>Difference between Actual and Counterfactual</a:t>
            </a:r>
            <a:endParaRPr lang="en-US" sz="1500" b="1" dirty="0"/>
          </a:p>
        </p:txBody>
      </p:sp>
      <p:sp>
        <p:nvSpPr>
          <p:cNvPr id="13" name="12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mtClean="0"/>
              <a:t>Self-selection on wages</a:t>
            </a:r>
            <a:endParaRPr lang="en-US"/>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26</a:t>
            </a:fld>
            <a:endParaRPr lang="es-MX"/>
          </a:p>
        </p:txBody>
      </p:sp>
      <p:sp>
        <p:nvSpPr>
          <p:cNvPr id="7" name="6 CuadroTexto"/>
          <p:cNvSpPr txBox="1"/>
          <p:nvPr/>
        </p:nvSpPr>
        <p:spPr>
          <a:xfrm>
            <a:off x="1737920" y="476672"/>
            <a:ext cx="5652120" cy="646331"/>
          </a:xfrm>
          <a:prstGeom prst="rect">
            <a:avLst/>
          </a:prstGeom>
          <a:noFill/>
        </p:spPr>
        <p:txBody>
          <a:bodyPr wrap="square" rtlCol="0">
            <a:spAutoFit/>
          </a:bodyPr>
          <a:lstStyle/>
          <a:p>
            <a:pPr algn="ctr"/>
            <a:r>
              <a:rPr lang="en-US" sz="2000" b="1" dirty="0" smtClean="0">
                <a:solidFill>
                  <a:schemeClr val="tx2">
                    <a:lumMod val="60000"/>
                    <a:lumOff val="40000"/>
                  </a:schemeClr>
                </a:solidFill>
              </a:rPr>
              <a:t>Female </a:t>
            </a:r>
            <a:r>
              <a:rPr lang="en-US" sz="2000" b="1" dirty="0" smtClean="0"/>
              <a:t>wage densities</a:t>
            </a:r>
          </a:p>
          <a:p>
            <a:pPr algn="ctr"/>
            <a:r>
              <a:rPr lang="en-US" sz="1600" dirty="0" smtClean="0"/>
              <a:t>1990 skill prices</a:t>
            </a:r>
            <a:endParaRPr lang="en-US" sz="1600" dirty="0"/>
          </a:p>
        </p:txBody>
      </p:sp>
      <p:sp>
        <p:nvSpPr>
          <p:cNvPr id="19" name="18 CuadroTexto"/>
          <p:cNvSpPr txBox="1"/>
          <p:nvPr/>
        </p:nvSpPr>
        <p:spPr>
          <a:xfrm>
            <a:off x="-396552" y="2226350"/>
            <a:ext cx="1872208" cy="338554"/>
          </a:xfrm>
          <a:prstGeom prst="rect">
            <a:avLst/>
          </a:prstGeom>
          <a:noFill/>
        </p:spPr>
        <p:txBody>
          <a:bodyPr wrap="square" rtlCol="0">
            <a:spAutoFit/>
          </a:bodyPr>
          <a:lstStyle/>
          <a:p>
            <a:pPr algn="ctr"/>
            <a:r>
              <a:rPr lang="en-US" sz="1600" b="1" smtClean="0"/>
              <a:t>1990-2000</a:t>
            </a:r>
            <a:endParaRPr lang="en-US" sz="1600" b="1"/>
          </a:p>
        </p:txBody>
      </p:sp>
      <p:sp>
        <p:nvSpPr>
          <p:cNvPr id="20" name="19 CuadroTexto"/>
          <p:cNvSpPr txBox="1"/>
          <p:nvPr/>
        </p:nvSpPr>
        <p:spPr>
          <a:xfrm>
            <a:off x="-396552" y="4941168"/>
            <a:ext cx="1872208" cy="338554"/>
          </a:xfrm>
          <a:prstGeom prst="rect">
            <a:avLst/>
          </a:prstGeom>
          <a:noFill/>
        </p:spPr>
        <p:txBody>
          <a:bodyPr wrap="square" rtlCol="0">
            <a:spAutoFit/>
          </a:bodyPr>
          <a:lstStyle/>
          <a:p>
            <a:pPr algn="ctr"/>
            <a:r>
              <a:rPr lang="en-US" sz="1600" b="1" smtClean="0"/>
              <a:t>1990-2010</a:t>
            </a:r>
            <a:endParaRPr lang="en-US" sz="1600" b="1"/>
          </a:p>
        </p:txBody>
      </p:sp>
      <p:pic>
        <p:nvPicPr>
          <p:cNvPr id="14" name="Picture 4"/>
          <p:cNvPicPr>
            <a:picLocks noChangeAspect="1" noChangeArrowheads="1"/>
          </p:cNvPicPr>
          <p:nvPr/>
        </p:nvPicPr>
        <p:blipFill>
          <a:blip r:embed="rId3"/>
          <a:srcRect/>
          <a:stretch>
            <a:fillRect/>
          </a:stretch>
        </p:blipFill>
        <p:spPr bwMode="auto">
          <a:xfrm>
            <a:off x="1304273" y="4074378"/>
            <a:ext cx="3555759" cy="2603254"/>
          </a:xfrm>
          <a:prstGeom prst="rect">
            <a:avLst/>
          </a:prstGeom>
          <a:noFill/>
          <a:ln w="9525">
            <a:noFill/>
            <a:miter lim="800000"/>
            <a:headEnd/>
            <a:tailEnd/>
          </a:ln>
          <a:effectLst/>
        </p:spPr>
      </p:pic>
      <p:pic>
        <p:nvPicPr>
          <p:cNvPr id="15" name="Picture 3"/>
          <p:cNvPicPr>
            <a:picLocks noChangeAspect="1" noChangeArrowheads="1"/>
          </p:cNvPicPr>
          <p:nvPr/>
        </p:nvPicPr>
        <p:blipFill>
          <a:blip r:embed="rId4"/>
          <a:srcRect/>
          <a:stretch>
            <a:fillRect/>
          </a:stretch>
        </p:blipFill>
        <p:spPr bwMode="auto">
          <a:xfrm>
            <a:off x="1304273" y="1545826"/>
            <a:ext cx="3555759" cy="2603254"/>
          </a:xfrm>
          <a:prstGeom prst="rect">
            <a:avLst/>
          </a:prstGeom>
          <a:noFill/>
          <a:ln w="9525">
            <a:noFill/>
            <a:miter lim="800000"/>
            <a:headEnd/>
            <a:tailEnd/>
          </a:ln>
          <a:effectLst/>
        </p:spPr>
      </p:pic>
      <p:pic>
        <p:nvPicPr>
          <p:cNvPr id="17" name="Picture 2"/>
          <p:cNvPicPr>
            <a:picLocks noChangeAspect="1" noChangeArrowheads="1"/>
          </p:cNvPicPr>
          <p:nvPr/>
        </p:nvPicPr>
        <p:blipFill>
          <a:blip r:embed="rId5"/>
          <a:srcRect/>
          <a:stretch>
            <a:fillRect/>
          </a:stretch>
        </p:blipFill>
        <p:spPr bwMode="auto">
          <a:xfrm>
            <a:off x="5292080" y="1673096"/>
            <a:ext cx="3318709" cy="2429704"/>
          </a:xfrm>
          <a:prstGeom prst="rect">
            <a:avLst/>
          </a:prstGeom>
          <a:noFill/>
          <a:ln w="9525">
            <a:noFill/>
            <a:miter lim="800000"/>
            <a:headEnd/>
            <a:tailEnd/>
          </a:ln>
          <a:effectLst/>
        </p:spPr>
      </p:pic>
      <p:pic>
        <p:nvPicPr>
          <p:cNvPr id="18" name="Picture 3"/>
          <p:cNvPicPr>
            <a:picLocks noChangeAspect="1" noChangeArrowheads="1"/>
          </p:cNvPicPr>
          <p:nvPr/>
        </p:nvPicPr>
        <p:blipFill>
          <a:blip r:embed="rId6"/>
          <a:srcRect/>
          <a:stretch>
            <a:fillRect/>
          </a:stretch>
        </p:blipFill>
        <p:spPr bwMode="auto">
          <a:xfrm>
            <a:off x="5328656" y="4239376"/>
            <a:ext cx="3318709" cy="2429704"/>
          </a:xfrm>
          <a:prstGeom prst="rect">
            <a:avLst/>
          </a:prstGeom>
          <a:noFill/>
          <a:ln w="9525">
            <a:noFill/>
            <a:miter lim="800000"/>
            <a:headEnd/>
            <a:tailEnd/>
          </a:ln>
          <a:effectLst/>
        </p:spPr>
      </p:pic>
      <p:sp>
        <p:nvSpPr>
          <p:cNvPr id="13" name="12 CuadroTexto"/>
          <p:cNvSpPr txBox="1"/>
          <p:nvPr/>
        </p:nvSpPr>
        <p:spPr>
          <a:xfrm>
            <a:off x="5508104" y="1233627"/>
            <a:ext cx="3456384" cy="323165"/>
          </a:xfrm>
          <a:prstGeom prst="rect">
            <a:avLst/>
          </a:prstGeom>
          <a:noFill/>
        </p:spPr>
        <p:txBody>
          <a:bodyPr wrap="square" rtlCol="0">
            <a:spAutoFit/>
          </a:bodyPr>
          <a:lstStyle/>
          <a:p>
            <a:pPr algn="ctr"/>
            <a:r>
              <a:rPr lang="en-US" sz="1500" b="1" dirty="0" smtClean="0"/>
              <a:t>Double Differences</a:t>
            </a:r>
          </a:p>
        </p:txBody>
      </p:sp>
      <p:sp>
        <p:nvSpPr>
          <p:cNvPr id="16" name="15 CuadroTexto"/>
          <p:cNvSpPr txBox="1"/>
          <p:nvPr/>
        </p:nvSpPr>
        <p:spPr>
          <a:xfrm>
            <a:off x="107504" y="1233627"/>
            <a:ext cx="5616624" cy="323165"/>
          </a:xfrm>
          <a:prstGeom prst="rect">
            <a:avLst/>
          </a:prstGeom>
          <a:noFill/>
        </p:spPr>
        <p:txBody>
          <a:bodyPr wrap="square" rtlCol="0">
            <a:spAutoFit/>
          </a:bodyPr>
          <a:lstStyle/>
          <a:p>
            <a:pPr algn="ctr"/>
            <a:r>
              <a:rPr lang="en-US" sz="1500" b="1" dirty="0" smtClean="0"/>
              <a:t>Difference between Actual and Counterfactual</a:t>
            </a:r>
            <a:endParaRPr lang="en-US" sz="1500" b="1" dirty="0"/>
          </a:p>
        </p:txBody>
      </p:sp>
      <p:sp>
        <p:nvSpPr>
          <p:cNvPr id="21" name="20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Trend in self-selection patterns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custDataLst>
              <p:tags r:id="rId2"/>
            </p:custDataLst>
          </p:nvPr>
        </p:nvSpPr>
        <p:spPr bwMode="auto">
          <a:xfrm>
            <a:off x="97624" y="4279448"/>
            <a:ext cx="8964488" cy="576064"/>
          </a:xfrm>
          <a:prstGeom prst="rect">
            <a:avLst/>
          </a:prstGeom>
          <a:solidFill>
            <a:schemeClr val="accent1">
              <a:lumMod val="40000"/>
              <a:lumOff val="60000"/>
            </a:schemeClr>
          </a:solidFill>
          <a:ln w="9525">
            <a:noFill/>
            <a:miter lim="800000"/>
            <a:headEnd/>
            <a:tailEnd/>
          </a:ln>
        </p:spPr>
        <p:txBody>
          <a:bodyPr wrap="none" anchor="ctr"/>
          <a:lstStyle/>
          <a:p>
            <a:pPr fontAlgn="base">
              <a:spcBef>
                <a:spcPct val="0"/>
              </a:spcBef>
              <a:spcAft>
                <a:spcPct val="0"/>
              </a:spcAft>
            </a:pPr>
            <a:endParaRPr lang="es-MX" sz="2800">
              <a:solidFill>
                <a:srgbClr val="000000"/>
              </a:solidFill>
              <a:latin typeface="Times New Roman" pitchFamily="18" charset="0"/>
            </a:endParaRPr>
          </a:p>
        </p:txBody>
      </p:sp>
      <p:sp>
        <p:nvSpPr>
          <p:cNvPr id="3" name="2 Marcador de contenido"/>
          <p:cNvSpPr>
            <a:spLocks noGrp="1"/>
          </p:cNvSpPr>
          <p:nvPr>
            <p:ph idx="1"/>
            <p:custDataLst>
              <p:tags r:id="rId3"/>
            </p:custDataLst>
          </p:nvPr>
        </p:nvSpPr>
        <p:spPr/>
        <p:txBody>
          <a:bodyPr>
            <a:normAutofit lnSpcReduction="10000"/>
          </a:bodyPr>
          <a:lstStyle/>
          <a:p>
            <a:pPr marL="457200" indent="-457200">
              <a:spcAft>
                <a:spcPts val="4800"/>
              </a:spcAft>
              <a:buFont typeface="+mj-lt"/>
              <a:buAutoNum type="arabicPeriod"/>
            </a:pPr>
            <a:r>
              <a:rPr lang="en-US" sz="3400" dirty="0" smtClean="0"/>
              <a:t>Introduction</a:t>
            </a:r>
          </a:p>
          <a:p>
            <a:pPr marL="457200" indent="-457200">
              <a:spcAft>
                <a:spcPts val="4800"/>
              </a:spcAft>
              <a:buFont typeface="+mj-lt"/>
              <a:buAutoNum type="arabicPeriod"/>
            </a:pPr>
            <a:r>
              <a:rPr lang="en-US" sz="3400" dirty="0" smtClean="0"/>
              <a:t>Self-selection of Mexico-US migrants</a:t>
            </a:r>
          </a:p>
          <a:p>
            <a:pPr marL="457200" indent="-457200">
              <a:spcAft>
                <a:spcPts val="4800"/>
              </a:spcAft>
              <a:buFont typeface="+mj-lt"/>
              <a:buAutoNum type="arabicPeriod"/>
            </a:pPr>
            <a:r>
              <a:rPr lang="en-US" sz="3400" dirty="0" smtClean="0"/>
              <a:t>Trend in self-selection patterns </a:t>
            </a:r>
          </a:p>
          <a:p>
            <a:pPr marL="457200" indent="-457200">
              <a:spcAft>
                <a:spcPts val="4800"/>
              </a:spcAft>
              <a:buFont typeface="+mj-lt"/>
              <a:buAutoNum type="arabicPeriod"/>
            </a:pPr>
            <a:r>
              <a:rPr lang="en-US" sz="3400" b="1" dirty="0" smtClean="0"/>
              <a:t>Possible hypothesis</a:t>
            </a:r>
          </a:p>
          <a:p>
            <a:pPr marL="457200" indent="-457200">
              <a:spcAft>
                <a:spcPts val="4800"/>
              </a:spcAft>
              <a:buFont typeface="+mj-lt"/>
              <a:buAutoNum type="arabicPeriod"/>
            </a:pPr>
            <a:r>
              <a:rPr lang="en-US" sz="3400" dirty="0" smtClean="0"/>
              <a:t>Concluding remarks</a:t>
            </a:r>
            <a:endParaRPr lang="es-MX" sz="3400" dirty="0"/>
          </a:p>
        </p:txBody>
      </p:sp>
      <p:graphicFrame>
        <p:nvGraphicFramePr>
          <p:cNvPr id="6" name="5 Objeto" hidden="1"/>
          <p:cNvGraphicFramePr>
            <a:graphicFrameLocks noChangeAspect="1"/>
          </p:cNvGraphicFramePr>
          <p:nvPr/>
        </p:nvGraphicFramePr>
        <p:xfrm>
          <a:off x="0" y="0"/>
          <a:ext cx="158750" cy="158750"/>
        </p:xfrm>
        <a:graphic>
          <a:graphicData uri="http://schemas.openxmlformats.org/presentationml/2006/ole">
            <p:oleObj spid="_x0000_s348162" name="think-cell Slide" r:id="rId8" imgW="381" imgH="381" progId="">
              <p:embed/>
            </p:oleObj>
          </a:graphicData>
        </a:graphic>
      </p:graphicFrame>
      <p:sp>
        <p:nvSpPr>
          <p:cNvPr id="2" name="1 Título"/>
          <p:cNvSpPr>
            <a:spLocks noGrp="1"/>
          </p:cNvSpPr>
          <p:nvPr>
            <p:ph type="title"/>
            <p:custDataLst>
              <p:tags r:id="rId4"/>
            </p:custDataLst>
          </p:nvPr>
        </p:nvSpPr>
        <p:spPr/>
        <p:txBody>
          <a:bodyPr>
            <a:normAutofit fontScale="90000"/>
          </a:bodyPr>
          <a:lstStyle/>
          <a:p>
            <a:r>
              <a:rPr lang="en-US" smtClean="0"/>
              <a:t>Index</a:t>
            </a:r>
            <a:endParaRPr lang="es-MX"/>
          </a:p>
        </p:txBody>
      </p:sp>
      <p:sp>
        <p:nvSpPr>
          <p:cNvPr id="4" name="3 Marcador de número de diapositiva"/>
          <p:cNvSpPr>
            <a:spLocks noGrp="1"/>
          </p:cNvSpPr>
          <p:nvPr>
            <p:ph type="sldNum" sz="quarter" idx="12"/>
            <p:custDataLst>
              <p:tags r:id="rId5"/>
            </p:custDataLst>
          </p:nvPr>
        </p:nvSpPr>
        <p:spPr/>
        <p:txBody>
          <a:bodyPr/>
          <a:lstStyle/>
          <a:p>
            <a:fld id="{47B664DF-9378-49F9-B06C-23B6D835C639}" type="slidenum">
              <a:rPr lang="es-MX" smtClean="0"/>
              <a:pPr/>
              <a:t>27</a:t>
            </a:fld>
            <a:endParaRPr lang="es-MX"/>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Migration costs</a:t>
            </a:r>
            <a:endParaRPr lang="es-MX" dirty="0"/>
          </a:p>
        </p:txBody>
      </p:sp>
      <p:sp>
        <p:nvSpPr>
          <p:cNvPr id="3" name="2 Marcador de contenido"/>
          <p:cNvSpPr>
            <a:spLocks noGrp="1"/>
          </p:cNvSpPr>
          <p:nvPr>
            <p:ph idx="1"/>
          </p:nvPr>
        </p:nvSpPr>
        <p:spPr>
          <a:xfrm>
            <a:off x="179512" y="548680"/>
            <a:ext cx="8784976" cy="5688632"/>
          </a:xfrm>
        </p:spPr>
        <p:txBody>
          <a:bodyPr/>
          <a:lstStyle/>
          <a:p>
            <a:r>
              <a:rPr lang="en-US" dirty="0" smtClean="0"/>
              <a:t>What could be driving the shift towards less positive selection?</a:t>
            </a:r>
          </a:p>
          <a:p>
            <a:r>
              <a:rPr lang="en-US" dirty="0" smtClean="0"/>
              <a:t>Some of the obvious </a:t>
            </a:r>
            <a:r>
              <a:rPr lang="en-US" dirty="0" smtClean="0">
                <a:solidFill>
                  <a:schemeClr val="tx2">
                    <a:lumMod val="60000"/>
                    <a:lumOff val="40000"/>
                  </a:schemeClr>
                </a:solidFill>
              </a:rPr>
              <a:t>migration costs </a:t>
            </a:r>
            <a:r>
              <a:rPr lang="en-US" dirty="0" smtClean="0"/>
              <a:t>do not seem to be the reason, since they are likely to be increasing over time.</a:t>
            </a:r>
          </a:p>
          <a:p>
            <a:pPr lvl="2"/>
            <a:r>
              <a:rPr lang="en-US" dirty="0" smtClean="0"/>
              <a:t>Tighter immigration policy from the US </a:t>
            </a:r>
          </a:p>
          <a:p>
            <a:pPr lvl="2"/>
            <a:r>
              <a:rPr lang="en-US" dirty="0" smtClean="0"/>
              <a:t>Higher cost of illegally crossing the border</a:t>
            </a:r>
          </a:p>
          <a:p>
            <a:pPr lvl="2"/>
            <a:endParaRPr lang="en-US" dirty="0"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28</a:t>
            </a:fld>
            <a:endParaRPr lang="es-MX"/>
          </a:p>
        </p:txBody>
      </p:sp>
      <p:sp>
        <p:nvSpPr>
          <p:cNvPr id="9" name="8 CuadroTexto"/>
          <p:cNvSpPr txBox="1"/>
          <p:nvPr/>
        </p:nvSpPr>
        <p:spPr>
          <a:xfrm>
            <a:off x="1279728" y="2576624"/>
            <a:ext cx="2304256" cy="553998"/>
          </a:xfrm>
          <a:prstGeom prst="rect">
            <a:avLst/>
          </a:prstGeom>
          <a:noFill/>
        </p:spPr>
        <p:txBody>
          <a:bodyPr wrap="square" rtlCol="0">
            <a:spAutoFit/>
          </a:bodyPr>
          <a:lstStyle/>
          <a:p>
            <a:pPr algn="ctr"/>
            <a:r>
              <a:rPr lang="en-US" sz="1600" b="1" smtClean="0"/>
              <a:t>Border Patrol Officers</a:t>
            </a:r>
          </a:p>
          <a:p>
            <a:pPr algn="ctr"/>
            <a:r>
              <a:rPr lang="en-US" sz="1400" b="1" smtClean="0"/>
              <a:t>Thousands</a:t>
            </a:r>
            <a:endParaRPr lang="en-US" sz="1400" b="1"/>
          </a:p>
        </p:txBody>
      </p:sp>
      <p:pic>
        <p:nvPicPr>
          <p:cNvPr id="16" name="Picture 2"/>
          <p:cNvPicPr>
            <a:picLocks noChangeAspect="1" noChangeArrowheads="1"/>
          </p:cNvPicPr>
          <p:nvPr/>
        </p:nvPicPr>
        <p:blipFill>
          <a:blip r:embed="rId3"/>
          <a:srcRect/>
          <a:stretch>
            <a:fillRect/>
          </a:stretch>
        </p:blipFill>
        <p:spPr bwMode="auto">
          <a:xfrm>
            <a:off x="128588" y="2982913"/>
            <a:ext cx="4275137" cy="3246437"/>
          </a:xfrm>
          <a:prstGeom prst="rect">
            <a:avLst/>
          </a:prstGeom>
          <a:noFill/>
          <a:ln w="9525">
            <a:miter lim="800000"/>
            <a:headEnd/>
            <a:tailEnd/>
          </a:ln>
          <a:effectLst/>
        </p:spPr>
      </p:pic>
      <p:pic>
        <p:nvPicPr>
          <p:cNvPr id="12" name="Picture 3"/>
          <p:cNvPicPr>
            <a:picLocks noChangeAspect="1" noChangeArrowheads="1"/>
          </p:cNvPicPr>
          <p:nvPr/>
        </p:nvPicPr>
        <p:blipFill>
          <a:blip r:embed="rId4"/>
          <a:srcRect/>
          <a:stretch>
            <a:fillRect/>
          </a:stretch>
        </p:blipFill>
        <p:spPr bwMode="auto">
          <a:xfrm>
            <a:off x="4711700" y="2987675"/>
            <a:ext cx="4275138" cy="3246438"/>
          </a:xfrm>
          <a:prstGeom prst="rect">
            <a:avLst/>
          </a:prstGeom>
          <a:noFill/>
          <a:ln w="9525">
            <a:miter lim="800000"/>
            <a:headEnd/>
            <a:tailEnd/>
          </a:ln>
          <a:effectLst/>
        </p:spPr>
      </p:pic>
      <p:sp>
        <p:nvSpPr>
          <p:cNvPr id="13" name="12 CuadroTexto"/>
          <p:cNvSpPr txBox="1"/>
          <p:nvPr/>
        </p:nvSpPr>
        <p:spPr>
          <a:xfrm>
            <a:off x="467544" y="6155256"/>
            <a:ext cx="4032448" cy="553998"/>
          </a:xfrm>
          <a:prstGeom prst="rect">
            <a:avLst/>
          </a:prstGeom>
          <a:noFill/>
        </p:spPr>
        <p:txBody>
          <a:bodyPr wrap="square" rtlCol="0">
            <a:spAutoFit/>
          </a:bodyPr>
          <a:lstStyle/>
          <a:p>
            <a:pPr algn="just"/>
            <a:r>
              <a:rPr lang="en-US" sz="1000" smtClean="0"/>
              <a:t>Source: Mexican Migration Project (MMP128) based on US Immigration and Naturalization Service until 2005. From 2006, Department of Homeland Security, CBP Fiscal Year Review Factsheets, 2006-2009.</a:t>
            </a:r>
            <a:endParaRPr lang="en-US" sz="1000"/>
          </a:p>
        </p:txBody>
      </p:sp>
      <p:sp>
        <p:nvSpPr>
          <p:cNvPr id="14" name="13 CuadroTexto"/>
          <p:cNvSpPr txBox="1"/>
          <p:nvPr/>
        </p:nvSpPr>
        <p:spPr>
          <a:xfrm>
            <a:off x="5263608" y="6155203"/>
            <a:ext cx="3456384" cy="246221"/>
          </a:xfrm>
          <a:prstGeom prst="rect">
            <a:avLst/>
          </a:prstGeom>
          <a:noFill/>
        </p:spPr>
        <p:txBody>
          <a:bodyPr wrap="square" rtlCol="0">
            <a:spAutoFit/>
          </a:bodyPr>
          <a:lstStyle/>
          <a:p>
            <a:r>
              <a:rPr lang="en-US" sz="1000" smtClean="0"/>
              <a:t>Source: Mexican Migration Project (MMP128), Microdata.</a:t>
            </a:r>
            <a:endParaRPr lang="en-US" sz="1000"/>
          </a:p>
        </p:txBody>
      </p:sp>
      <p:sp>
        <p:nvSpPr>
          <p:cNvPr id="15" name="14 CuadroTexto"/>
          <p:cNvSpPr txBox="1"/>
          <p:nvPr/>
        </p:nvSpPr>
        <p:spPr>
          <a:xfrm>
            <a:off x="5982016" y="2576624"/>
            <a:ext cx="2304256" cy="553998"/>
          </a:xfrm>
          <a:prstGeom prst="rect">
            <a:avLst/>
          </a:prstGeom>
          <a:noFill/>
        </p:spPr>
        <p:txBody>
          <a:bodyPr wrap="square" rtlCol="0">
            <a:spAutoFit/>
          </a:bodyPr>
          <a:lstStyle/>
          <a:p>
            <a:pPr algn="ctr"/>
            <a:r>
              <a:rPr lang="en-US" sz="1600" b="1" smtClean="0"/>
              <a:t>Cost of Coyote</a:t>
            </a:r>
          </a:p>
          <a:p>
            <a:pPr algn="ctr"/>
            <a:r>
              <a:rPr lang="en-US" sz="1400" b="1" smtClean="0"/>
              <a:t>Constant US Dollars, 2009</a:t>
            </a:r>
            <a:endParaRPr lang="en-US" sz="1400" b="1"/>
          </a:p>
        </p:txBody>
      </p:sp>
      <p:sp>
        <p:nvSpPr>
          <p:cNvPr id="11" name="10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Networks and probability of migration</a:t>
            </a:r>
            <a:endParaRPr lang="en-US" dirty="0"/>
          </a:p>
        </p:txBody>
      </p:sp>
      <p:sp>
        <p:nvSpPr>
          <p:cNvPr id="3" name="2 Marcador de contenido"/>
          <p:cNvSpPr>
            <a:spLocks noGrp="1"/>
          </p:cNvSpPr>
          <p:nvPr>
            <p:ph idx="1"/>
          </p:nvPr>
        </p:nvSpPr>
        <p:spPr>
          <a:xfrm>
            <a:off x="179512" y="476672"/>
            <a:ext cx="8964488" cy="1440160"/>
          </a:xfrm>
        </p:spPr>
        <p:txBody>
          <a:bodyPr>
            <a:normAutofit lnSpcReduction="10000"/>
          </a:bodyPr>
          <a:lstStyle/>
          <a:p>
            <a:r>
              <a:rPr lang="en-US" dirty="0" smtClean="0"/>
              <a:t>This implies that other important migration costs that affect disproportionately the lower end of the skills distribution could be decreasing over time. </a:t>
            </a:r>
          </a:p>
          <a:p>
            <a:pPr lvl="1"/>
            <a:r>
              <a:rPr lang="en-US" dirty="0" smtClean="0">
                <a:solidFill>
                  <a:schemeClr val="tx2">
                    <a:lumMod val="60000"/>
                    <a:lumOff val="40000"/>
                  </a:schemeClr>
                </a:solidFill>
              </a:rPr>
              <a:t>Networks</a:t>
            </a:r>
            <a:r>
              <a:rPr lang="en-US" dirty="0" smtClean="0"/>
              <a:t> are an important candidate.</a:t>
            </a:r>
          </a:p>
          <a:p>
            <a:pPr>
              <a:buNone/>
            </a:pPr>
            <a:endParaRPr lang="en-US" dirty="0" smtClean="0"/>
          </a:p>
          <a:p>
            <a:pPr lvl="1">
              <a:buNone/>
            </a:pPr>
            <a:endParaRPr lang="en-US" dirty="0" smtClean="0"/>
          </a:p>
          <a:p>
            <a:pPr lvl="1"/>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29</a:t>
            </a:fld>
            <a:endParaRPr lang="es-MX"/>
          </a:p>
        </p:txBody>
      </p:sp>
      <p:sp>
        <p:nvSpPr>
          <p:cNvPr id="7" name="6 CuadroTexto"/>
          <p:cNvSpPr txBox="1"/>
          <p:nvPr/>
        </p:nvSpPr>
        <p:spPr>
          <a:xfrm>
            <a:off x="1656248" y="1979548"/>
            <a:ext cx="5832648" cy="369332"/>
          </a:xfrm>
          <a:prstGeom prst="rect">
            <a:avLst/>
          </a:prstGeom>
          <a:noFill/>
        </p:spPr>
        <p:txBody>
          <a:bodyPr wrap="square" rtlCol="0">
            <a:spAutoFit/>
          </a:bodyPr>
          <a:lstStyle/>
          <a:p>
            <a:pPr algn="ctr"/>
            <a:r>
              <a:rPr lang="en-US" b="1" dirty="0" smtClean="0"/>
              <a:t>Probability of migration</a:t>
            </a:r>
          </a:p>
        </p:txBody>
      </p:sp>
      <p:sp>
        <p:nvSpPr>
          <p:cNvPr id="8" name="7 CuadroTexto"/>
          <p:cNvSpPr txBox="1"/>
          <p:nvPr/>
        </p:nvSpPr>
        <p:spPr>
          <a:xfrm>
            <a:off x="1619672" y="2319263"/>
            <a:ext cx="5832648" cy="461665"/>
          </a:xfrm>
          <a:prstGeom prst="rect">
            <a:avLst/>
          </a:prstGeom>
          <a:noFill/>
        </p:spPr>
        <p:txBody>
          <a:bodyPr wrap="square" rtlCol="0">
            <a:spAutoFit/>
          </a:bodyPr>
          <a:lstStyle/>
          <a:p>
            <a:r>
              <a:rPr lang="en-US" sz="1200" b="1" dirty="0" err="1" smtClean="0"/>
              <a:t>Logit</a:t>
            </a:r>
            <a:r>
              <a:rPr lang="en-US" sz="1200" b="1" dirty="0" smtClean="0"/>
              <a:t> estimation</a:t>
            </a:r>
          </a:p>
          <a:p>
            <a:r>
              <a:rPr lang="en-US" sz="1200" b="1" dirty="0" smtClean="0"/>
              <a:t>Dep. var.: dummy variable for Mexican immigrant in the U.S.</a:t>
            </a:r>
            <a:endParaRPr lang="es-MX" sz="1200" b="1" dirty="0"/>
          </a:p>
        </p:txBody>
      </p:sp>
      <p:sp>
        <p:nvSpPr>
          <p:cNvPr id="10" name="9 CuadroTexto"/>
          <p:cNvSpPr txBox="1"/>
          <p:nvPr/>
        </p:nvSpPr>
        <p:spPr>
          <a:xfrm>
            <a:off x="1564808" y="6105490"/>
            <a:ext cx="6120680" cy="707886"/>
          </a:xfrm>
          <a:prstGeom prst="rect">
            <a:avLst/>
          </a:prstGeom>
          <a:noFill/>
        </p:spPr>
        <p:txBody>
          <a:bodyPr wrap="square" rtlCol="0">
            <a:spAutoFit/>
          </a:bodyPr>
          <a:lstStyle/>
          <a:p>
            <a:r>
              <a:rPr lang="en-US" sz="800" smtClean="0"/>
              <a:t>Data sources for Mexico:1990 and 2000 population censuses.</a:t>
            </a:r>
          </a:p>
          <a:p>
            <a:r>
              <a:rPr lang="en-US" sz="800" smtClean="0"/>
              <a:t>Data sources for the U.S.: 1990 and 2000 population censuses.</a:t>
            </a:r>
          </a:p>
          <a:p>
            <a:r>
              <a:rPr lang="en-US" sz="800" smtClean="0"/>
              <a:t>Network for 1990: % of households with at least one member with migration experience to the US within state of origin (source ENADID92).</a:t>
            </a:r>
          </a:p>
          <a:p>
            <a:r>
              <a:rPr lang="en-US" sz="800" smtClean="0"/>
              <a:t>Network for 2000: % of households with at least one member with migration experience to the US  within state of origin (source ENADID97).</a:t>
            </a:r>
          </a:p>
          <a:p>
            <a:endParaRPr lang="es-MX" sz="800"/>
          </a:p>
        </p:txBody>
      </p:sp>
      <p:pic>
        <p:nvPicPr>
          <p:cNvPr id="11" name="Picture 3"/>
          <p:cNvPicPr>
            <a:picLocks noChangeAspect="1" noChangeArrowheads="1"/>
          </p:cNvPicPr>
          <p:nvPr/>
        </p:nvPicPr>
        <p:blipFill>
          <a:blip r:embed="rId3"/>
          <a:srcRect/>
          <a:stretch>
            <a:fillRect/>
          </a:stretch>
        </p:blipFill>
        <p:spPr bwMode="auto">
          <a:xfrm>
            <a:off x="1647825" y="2852738"/>
            <a:ext cx="5832475" cy="3255962"/>
          </a:xfrm>
          <a:prstGeom prst="rect">
            <a:avLst/>
          </a:prstGeom>
          <a:noFill/>
          <a:ln w="9525">
            <a:miter lim="800000"/>
            <a:headEnd/>
            <a:tailEnd/>
          </a:ln>
          <a:effectLst/>
        </p:spPr>
      </p:pic>
      <p:sp>
        <p:nvSpPr>
          <p:cNvPr id="9" name="8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mtClean="0"/>
              <a:t>Introduction</a:t>
            </a:r>
            <a:endParaRPr lang="en-US"/>
          </a:p>
        </p:txBody>
      </p:sp>
      <p:sp>
        <p:nvSpPr>
          <p:cNvPr id="3" name="2 Marcador de contenido"/>
          <p:cNvSpPr>
            <a:spLocks noGrp="1"/>
          </p:cNvSpPr>
          <p:nvPr>
            <p:ph idx="1"/>
          </p:nvPr>
        </p:nvSpPr>
        <p:spPr/>
        <p:txBody>
          <a:bodyPr/>
          <a:lstStyle/>
          <a:p>
            <a:r>
              <a:rPr lang="en-US" smtClean="0"/>
              <a:t>The question of who migrates from Mexico to the US has been the subject of several recent research papers.</a:t>
            </a:r>
          </a:p>
          <a:p>
            <a:endParaRPr lang="es-MX" smtClean="0"/>
          </a:p>
          <a:p>
            <a:r>
              <a:rPr lang="en-US" smtClean="0"/>
              <a:t>There has been mixed evidence on the self-selection of Mexican immigrants in the US.</a:t>
            </a:r>
          </a:p>
          <a:p>
            <a:endParaRPr lang="en-US" smtClean="0"/>
          </a:p>
          <a:p>
            <a:r>
              <a:rPr lang="en-US" smtClean="0"/>
              <a:t>The topic is relevant given that effective public policies related to migration between Mexico and the US depend on the characteristics of migrants.</a:t>
            </a:r>
          </a:p>
          <a:p>
            <a:pPr>
              <a:buNone/>
            </a:pPr>
            <a:endParaRPr lang="en-US" smtClean="0"/>
          </a:p>
          <a:p>
            <a:pPr lvl="1"/>
            <a:r>
              <a:rPr lang="en-US" smtClean="0"/>
              <a:t>In particular, the skill level of Mexican migrants to the United States is a relevant issue for labor markets  and immigration policy. </a:t>
            </a:r>
            <a:endParaRPr lang="es-MX" smtClean="0"/>
          </a:p>
          <a:p>
            <a:endParaRPr lang="en-US" smtClean="0"/>
          </a:p>
          <a:p>
            <a:endParaRPr lang="es-MX"/>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3</a:t>
            </a:fld>
            <a:endParaRPr lang="es-MX" dirty="0"/>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Introduction</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Networks and probability of migration</a:t>
            </a:r>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30</a:t>
            </a:fld>
            <a:endParaRPr lang="es-MX"/>
          </a:p>
        </p:txBody>
      </p:sp>
      <p:sp>
        <p:nvSpPr>
          <p:cNvPr id="7" name="6 CuadroTexto"/>
          <p:cNvSpPr txBox="1"/>
          <p:nvPr/>
        </p:nvSpPr>
        <p:spPr>
          <a:xfrm>
            <a:off x="1691680" y="548680"/>
            <a:ext cx="5832648" cy="338554"/>
          </a:xfrm>
          <a:prstGeom prst="rect">
            <a:avLst/>
          </a:prstGeom>
          <a:noFill/>
        </p:spPr>
        <p:txBody>
          <a:bodyPr wrap="square" rtlCol="0">
            <a:spAutoFit/>
          </a:bodyPr>
          <a:lstStyle/>
          <a:p>
            <a:pPr algn="ctr"/>
            <a:r>
              <a:rPr lang="en-US" sz="1600" b="1" dirty="0" smtClean="0"/>
              <a:t>Probability of migration</a:t>
            </a:r>
          </a:p>
        </p:txBody>
      </p:sp>
      <p:sp>
        <p:nvSpPr>
          <p:cNvPr id="8" name="7 CuadroTexto"/>
          <p:cNvSpPr txBox="1"/>
          <p:nvPr/>
        </p:nvSpPr>
        <p:spPr>
          <a:xfrm>
            <a:off x="970842" y="764704"/>
            <a:ext cx="5832648" cy="400110"/>
          </a:xfrm>
          <a:prstGeom prst="rect">
            <a:avLst/>
          </a:prstGeom>
          <a:noFill/>
        </p:spPr>
        <p:txBody>
          <a:bodyPr wrap="square" rtlCol="0">
            <a:spAutoFit/>
          </a:bodyPr>
          <a:lstStyle/>
          <a:p>
            <a:r>
              <a:rPr lang="en-US" sz="1000" b="1" dirty="0" err="1" smtClean="0"/>
              <a:t>Logit</a:t>
            </a:r>
            <a:r>
              <a:rPr lang="en-US" sz="1000" b="1" dirty="0" smtClean="0"/>
              <a:t> estimation</a:t>
            </a:r>
          </a:p>
          <a:p>
            <a:r>
              <a:rPr lang="en-US" sz="1000" b="1" dirty="0" smtClean="0"/>
              <a:t>Dep. var.: dummy variable for Mexican immigrant in the U.S.</a:t>
            </a:r>
            <a:endParaRPr lang="es-MX" sz="1000" b="1" dirty="0"/>
          </a:p>
        </p:txBody>
      </p:sp>
      <p:sp>
        <p:nvSpPr>
          <p:cNvPr id="10" name="9 CuadroTexto"/>
          <p:cNvSpPr txBox="1"/>
          <p:nvPr/>
        </p:nvSpPr>
        <p:spPr>
          <a:xfrm>
            <a:off x="971600" y="6105490"/>
            <a:ext cx="6120680" cy="707886"/>
          </a:xfrm>
          <a:prstGeom prst="rect">
            <a:avLst/>
          </a:prstGeom>
          <a:noFill/>
        </p:spPr>
        <p:txBody>
          <a:bodyPr wrap="square" rtlCol="0">
            <a:spAutoFit/>
          </a:bodyPr>
          <a:lstStyle/>
          <a:p>
            <a:r>
              <a:rPr lang="en-US" sz="800" dirty="0" smtClean="0"/>
              <a:t>Data sources for Mexico:1990 and 2000 population censuses.</a:t>
            </a:r>
          </a:p>
          <a:p>
            <a:r>
              <a:rPr lang="en-US" sz="800" dirty="0" smtClean="0"/>
              <a:t>Data sources for the U.S.: 1990 and 2000 population censuses.</a:t>
            </a:r>
          </a:p>
          <a:p>
            <a:r>
              <a:rPr lang="en-US" sz="800" dirty="0" smtClean="0"/>
              <a:t>Network for 1990: % of households with at least one member with migration experience to the US within state of origin (source ENADID92).</a:t>
            </a:r>
          </a:p>
          <a:p>
            <a:r>
              <a:rPr lang="en-US" sz="800" dirty="0" smtClean="0"/>
              <a:t>Network for 2000: % of households with at least one member with migration experience to the US  within state of origin (source ENADID97).</a:t>
            </a:r>
          </a:p>
          <a:p>
            <a:endParaRPr lang="es-MX" sz="800" dirty="0"/>
          </a:p>
        </p:txBody>
      </p:sp>
      <p:pic>
        <p:nvPicPr>
          <p:cNvPr id="9" name="Picture 6"/>
          <p:cNvPicPr>
            <a:picLocks noChangeAspect="1" noChangeArrowheads="1"/>
          </p:cNvPicPr>
          <p:nvPr/>
        </p:nvPicPr>
        <p:blipFill>
          <a:blip r:embed="rId3"/>
          <a:srcRect/>
          <a:stretch>
            <a:fillRect/>
          </a:stretch>
        </p:blipFill>
        <p:spPr bwMode="auto">
          <a:xfrm>
            <a:off x="1042988" y="1196975"/>
            <a:ext cx="6985000" cy="4941888"/>
          </a:xfrm>
          <a:prstGeom prst="rect">
            <a:avLst/>
          </a:prstGeom>
          <a:noFill/>
          <a:ln w="9525">
            <a:miter lim="800000"/>
            <a:headEnd/>
            <a:tailEnd/>
          </a:ln>
          <a:effectLst/>
        </p:spPr>
      </p:pic>
      <p:sp>
        <p:nvSpPr>
          <p:cNvPr id="11" name="10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47B664DF-9378-49F9-B06C-23B6D835C639}" type="slidenum">
              <a:rPr lang="es-MX" smtClean="0"/>
              <a:pPr/>
              <a:t>31</a:t>
            </a:fld>
            <a:endParaRPr lang="es-MX"/>
          </a:p>
        </p:txBody>
      </p:sp>
      <p:sp>
        <p:nvSpPr>
          <p:cNvPr id="5" name="1 Título"/>
          <p:cNvSpPr>
            <a:spLocks noGrp="1"/>
          </p:cNvSpPr>
          <p:nvPr>
            <p:ph type="title"/>
          </p:nvPr>
        </p:nvSpPr>
        <p:spPr>
          <a:xfrm>
            <a:off x="0" y="15252"/>
            <a:ext cx="9144000" cy="389412"/>
          </a:xfrm>
        </p:spPr>
        <p:txBody>
          <a:bodyPr>
            <a:normAutofit fontScale="90000"/>
          </a:bodyPr>
          <a:lstStyle/>
          <a:p>
            <a:r>
              <a:rPr lang="en-US" dirty="0" smtClean="0"/>
              <a:t>Networks and probability of migration</a:t>
            </a:r>
            <a:endParaRPr lang="es-MX" dirty="0"/>
          </a:p>
        </p:txBody>
      </p:sp>
      <p:sp>
        <p:nvSpPr>
          <p:cNvPr id="7" name="6 CuadroTexto"/>
          <p:cNvSpPr txBox="1"/>
          <p:nvPr/>
        </p:nvSpPr>
        <p:spPr>
          <a:xfrm>
            <a:off x="5148064" y="836712"/>
            <a:ext cx="3600400" cy="923330"/>
          </a:xfrm>
          <a:prstGeom prst="rect">
            <a:avLst/>
          </a:prstGeom>
          <a:noFill/>
        </p:spPr>
        <p:txBody>
          <a:bodyPr wrap="square" rtlCol="0">
            <a:spAutoFit/>
          </a:bodyPr>
          <a:lstStyle/>
          <a:p>
            <a:pPr algn="ctr"/>
            <a:r>
              <a:rPr lang="en-US" b="1" dirty="0" smtClean="0"/>
              <a:t>Percentage of households that had at least one migrant to the US during the last 5 years</a:t>
            </a:r>
            <a:endParaRPr lang="en-US" b="1" dirty="0"/>
          </a:p>
        </p:txBody>
      </p:sp>
      <p:sp>
        <p:nvSpPr>
          <p:cNvPr id="8" name="7 CuadroTexto"/>
          <p:cNvSpPr txBox="1"/>
          <p:nvPr/>
        </p:nvSpPr>
        <p:spPr>
          <a:xfrm>
            <a:off x="467544" y="836712"/>
            <a:ext cx="3888432" cy="923330"/>
          </a:xfrm>
          <a:prstGeom prst="rect">
            <a:avLst/>
          </a:prstGeom>
          <a:noFill/>
        </p:spPr>
        <p:txBody>
          <a:bodyPr wrap="square" rtlCol="0">
            <a:spAutoFit/>
          </a:bodyPr>
          <a:lstStyle/>
          <a:p>
            <a:pPr algn="ctr"/>
            <a:r>
              <a:rPr lang="en-US" b="1" dirty="0" smtClean="0"/>
              <a:t>Percentage of households with at least one member that migrated to the US to work or search for a job in any year</a:t>
            </a:r>
            <a:endParaRPr lang="en-US" b="1" dirty="0"/>
          </a:p>
        </p:txBody>
      </p:sp>
      <p:pic>
        <p:nvPicPr>
          <p:cNvPr id="14" name="Picture 2"/>
          <p:cNvPicPr>
            <a:picLocks noChangeAspect="1" noChangeArrowheads="1"/>
          </p:cNvPicPr>
          <p:nvPr/>
        </p:nvPicPr>
        <p:blipFill>
          <a:blip r:embed="rId3"/>
          <a:srcRect/>
          <a:stretch>
            <a:fillRect/>
          </a:stretch>
        </p:blipFill>
        <p:spPr bwMode="auto">
          <a:xfrm>
            <a:off x="4643438" y="1989138"/>
            <a:ext cx="4416425" cy="3757612"/>
          </a:xfrm>
          <a:prstGeom prst="rect">
            <a:avLst/>
          </a:prstGeom>
          <a:noFill/>
          <a:ln w="9525">
            <a:miter lim="800000"/>
            <a:headEnd/>
            <a:tailEnd/>
          </a:ln>
          <a:effectLst/>
        </p:spPr>
      </p:pic>
      <p:pic>
        <p:nvPicPr>
          <p:cNvPr id="11" name="Picture 3"/>
          <p:cNvPicPr>
            <a:picLocks noChangeAspect="1" noChangeArrowheads="1"/>
          </p:cNvPicPr>
          <p:nvPr/>
        </p:nvPicPr>
        <p:blipFill>
          <a:blip r:embed="rId4"/>
          <a:srcRect/>
          <a:stretch>
            <a:fillRect/>
          </a:stretch>
        </p:blipFill>
        <p:spPr bwMode="auto">
          <a:xfrm>
            <a:off x="107950" y="1974850"/>
            <a:ext cx="4365625" cy="3757613"/>
          </a:xfrm>
          <a:prstGeom prst="rect">
            <a:avLst/>
          </a:prstGeom>
          <a:noFill/>
          <a:ln w="9525">
            <a:miter lim="800000"/>
            <a:headEnd/>
            <a:tailEnd/>
          </a:ln>
          <a:effectLst/>
        </p:spPr>
      </p:pic>
      <p:sp>
        <p:nvSpPr>
          <p:cNvPr id="12" name="11 CuadroTexto"/>
          <p:cNvSpPr txBox="1"/>
          <p:nvPr/>
        </p:nvSpPr>
        <p:spPr>
          <a:xfrm>
            <a:off x="467544" y="5930116"/>
            <a:ext cx="3888432" cy="523220"/>
          </a:xfrm>
          <a:prstGeom prst="rect">
            <a:avLst/>
          </a:prstGeom>
          <a:noFill/>
        </p:spPr>
        <p:txBody>
          <a:bodyPr wrap="square" rtlCol="0">
            <a:spAutoFit/>
          </a:bodyPr>
          <a:lstStyle/>
          <a:p>
            <a:r>
              <a:rPr lang="en-US" sz="1400" dirty="0" smtClean="0"/>
              <a:t>Source: Demographic Dynamics National Survey Mexico (ENADID) 1992 and 1997</a:t>
            </a:r>
            <a:endParaRPr lang="es-MX" sz="1400" dirty="0"/>
          </a:p>
        </p:txBody>
      </p:sp>
      <p:sp>
        <p:nvSpPr>
          <p:cNvPr id="13" name="12 CuadroTexto"/>
          <p:cNvSpPr txBox="1"/>
          <p:nvPr/>
        </p:nvSpPr>
        <p:spPr>
          <a:xfrm>
            <a:off x="5076056" y="5929535"/>
            <a:ext cx="3888432" cy="307777"/>
          </a:xfrm>
          <a:prstGeom prst="rect">
            <a:avLst/>
          </a:prstGeom>
          <a:noFill/>
        </p:spPr>
        <p:txBody>
          <a:bodyPr wrap="square" rtlCol="0">
            <a:spAutoFit/>
          </a:bodyPr>
          <a:lstStyle/>
          <a:p>
            <a:r>
              <a:rPr lang="en-US" sz="1400" dirty="0" smtClean="0"/>
              <a:t>Source: Mexican Census 2000 and 2010</a:t>
            </a:r>
            <a:endParaRPr lang="es-MX" sz="1400" dirty="0"/>
          </a:p>
        </p:txBody>
      </p:sp>
      <p:sp>
        <p:nvSpPr>
          <p:cNvPr id="10" name="9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47B664DF-9378-49F9-B06C-23B6D835C639}" type="slidenum">
              <a:rPr lang="es-MX" smtClean="0"/>
              <a:pPr/>
              <a:t>32</a:t>
            </a:fld>
            <a:endParaRPr lang="es-MX" dirty="0"/>
          </a:p>
        </p:txBody>
      </p:sp>
      <p:sp>
        <p:nvSpPr>
          <p:cNvPr id="11" name="10 CuadroTexto"/>
          <p:cNvSpPr txBox="1"/>
          <p:nvPr/>
        </p:nvSpPr>
        <p:spPr>
          <a:xfrm>
            <a:off x="-36512" y="548680"/>
            <a:ext cx="5112568" cy="400110"/>
          </a:xfrm>
          <a:prstGeom prst="rect">
            <a:avLst/>
          </a:prstGeom>
          <a:noFill/>
        </p:spPr>
        <p:txBody>
          <a:bodyPr wrap="square" rtlCol="0">
            <a:spAutoFit/>
          </a:bodyPr>
          <a:lstStyle/>
          <a:p>
            <a:r>
              <a:rPr lang="en-US" sz="2000" b="1" smtClean="0"/>
              <a:t>Original estimation</a:t>
            </a:r>
            <a:endParaRPr lang="en-US" sz="2000" b="1"/>
          </a:p>
        </p:txBody>
      </p:sp>
      <p:sp>
        <p:nvSpPr>
          <p:cNvPr id="12" name="11 CuadroTexto"/>
          <p:cNvSpPr txBox="1"/>
          <p:nvPr/>
        </p:nvSpPr>
        <p:spPr>
          <a:xfrm>
            <a:off x="-36512" y="3573016"/>
            <a:ext cx="5112568" cy="400110"/>
          </a:xfrm>
          <a:prstGeom prst="rect">
            <a:avLst/>
          </a:prstGeom>
          <a:noFill/>
        </p:spPr>
        <p:txBody>
          <a:bodyPr wrap="square" rtlCol="0">
            <a:spAutoFit/>
          </a:bodyPr>
          <a:lstStyle/>
          <a:p>
            <a:r>
              <a:rPr lang="en-US" sz="2000" b="1" smtClean="0"/>
              <a:t>Estimation including networks</a:t>
            </a:r>
            <a:endParaRPr lang="en-US" sz="2000" b="1"/>
          </a:p>
        </p:txBody>
      </p:sp>
      <p:pic>
        <p:nvPicPr>
          <p:cNvPr id="18" name="Picture 2"/>
          <p:cNvPicPr>
            <a:picLocks noChangeAspect="1" noChangeArrowheads="1"/>
          </p:cNvPicPr>
          <p:nvPr/>
        </p:nvPicPr>
        <p:blipFill>
          <a:blip r:embed="rId3"/>
          <a:srcRect/>
          <a:stretch>
            <a:fillRect/>
          </a:stretch>
        </p:blipFill>
        <p:spPr bwMode="auto">
          <a:xfrm>
            <a:off x="179388" y="990600"/>
            <a:ext cx="2738437" cy="2619375"/>
          </a:xfrm>
          <a:prstGeom prst="rect">
            <a:avLst/>
          </a:prstGeom>
          <a:noFill/>
          <a:ln w="9525">
            <a:miter lim="800000"/>
            <a:headEnd/>
            <a:tailEnd/>
          </a:ln>
          <a:effectLst/>
        </p:spPr>
      </p:pic>
      <p:pic>
        <p:nvPicPr>
          <p:cNvPr id="19" name="Picture 3"/>
          <p:cNvPicPr>
            <a:picLocks noChangeAspect="1" noChangeArrowheads="1"/>
          </p:cNvPicPr>
          <p:nvPr/>
        </p:nvPicPr>
        <p:blipFill>
          <a:blip r:embed="rId4"/>
          <a:srcRect/>
          <a:stretch>
            <a:fillRect/>
          </a:stretch>
        </p:blipFill>
        <p:spPr bwMode="auto">
          <a:xfrm>
            <a:off x="3409950" y="990600"/>
            <a:ext cx="2738438" cy="2619375"/>
          </a:xfrm>
          <a:prstGeom prst="rect">
            <a:avLst/>
          </a:prstGeom>
          <a:noFill/>
          <a:ln w="9525">
            <a:miter lim="800000"/>
            <a:headEnd/>
            <a:tailEnd/>
          </a:ln>
          <a:effectLst/>
        </p:spPr>
      </p:pic>
      <p:pic>
        <p:nvPicPr>
          <p:cNvPr id="20" name="Picture 4"/>
          <p:cNvPicPr>
            <a:picLocks noChangeAspect="1" noChangeArrowheads="1"/>
          </p:cNvPicPr>
          <p:nvPr/>
        </p:nvPicPr>
        <p:blipFill>
          <a:blip r:embed="rId5"/>
          <a:srcRect/>
          <a:stretch>
            <a:fillRect/>
          </a:stretch>
        </p:blipFill>
        <p:spPr bwMode="auto">
          <a:xfrm>
            <a:off x="6380163" y="1008063"/>
            <a:ext cx="2652712" cy="2619375"/>
          </a:xfrm>
          <a:prstGeom prst="rect">
            <a:avLst/>
          </a:prstGeom>
          <a:noFill/>
          <a:ln w="9525">
            <a:miter lim="800000"/>
            <a:headEnd/>
            <a:tailEnd/>
          </a:ln>
          <a:effectLst/>
        </p:spPr>
      </p:pic>
      <p:pic>
        <p:nvPicPr>
          <p:cNvPr id="14" name="Picture 5"/>
          <p:cNvPicPr>
            <a:picLocks noChangeAspect="1" noChangeArrowheads="1"/>
          </p:cNvPicPr>
          <p:nvPr/>
        </p:nvPicPr>
        <p:blipFill>
          <a:blip r:embed="rId6"/>
          <a:srcRect/>
          <a:stretch>
            <a:fillRect/>
          </a:stretch>
        </p:blipFill>
        <p:spPr bwMode="auto">
          <a:xfrm>
            <a:off x="179388" y="4086225"/>
            <a:ext cx="2738437" cy="2619375"/>
          </a:xfrm>
          <a:prstGeom prst="rect">
            <a:avLst/>
          </a:prstGeom>
          <a:noFill/>
          <a:ln w="9525">
            <a:miter lim="800000"/>
            <a:headEnd/>
            <a:tailEnd/>
          </a:ln>
          <a:effectLst/>
        </p:spPr>
      </p:pic>
      <p:pic>
        <p:nvPicPr>
          <p:cNvPr id="16" name="Picture 6"/>
          <p:cNvPicPr>
            <a:picLocks noChangeAspect="1" noChangeArrowheads="1"/>
          </p:cNvPicPr>
          <p:nvPr/>
        </p:nvPicPr>
        <p:blipFill>
          <a:blip r:embed="rId7"/>
          <a:srcRect/>
          <a:stretch>
            <a:fillRect/>
          </a:stretch>
        </p:blipFill>
        <p:spPr bwMode="auto">
          <a:xfrm>
            <a:off x="3349625" y="4090988"/>
            <a:ext cx="2738438" cy="2619375"/>
          </a:xfrm>
          <a:prstGeom prst="rect">
            <a:avLst/>
          </a:prstGeom>
          <a:noFill/>
          <a:ln w="9525">
            <a:miter lim="800000"/>
            <a:headEnd/>
            <a:tailEnd/>
          </a:ln>
          <a:effectLst/>
        </p:spPr>
      </p:pic>
      <p:pic>
        <p:nvPicPr>
          <p:cNvPr id="17" name="Picture 7"/>
          <p:cNvPicPr>
            <a:picLocks noChangeAspect="1" noChangeArrowheads="1"/>
          </p:cNvPicPr>
          <p:nvPr/>
        </p:nvPicPr>
        <p:blipFill>
          <a:blip r:embed="rId8"/>
          <a:srcRect/>
          <a:stretch>
            <a:fillRect/>
          </a:stretch>
        </p:blipFill>
        <p:spPr bwMode="auto">
          <a:xfrm>
            <a:off x="6380163" y="4076700"/>
            <a:ext cx="2652712" cy="2619375"/>
          </a:xfrm>
          <a:prstGeom prst="rect">
            <a:avLst/>
          </a:prstGeom>
          <a:noFill/>
          <a:ln w="9525">
            <a:miter lim="800000"/>
            <a:headEnd/>
            <a:tailEnd/>
          </a:ln>
          <a:effectLst/>
        </p:spPr>
      </p:pic>
      <p:sp>
        <p:nvSpPr>
          <p:cNvPr id="13" name="12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
        <p:nvSpPr>
          <p:cNvPr id="15" name="1 Título"/>
          <p:cNvSpPr>
            <a:spLocks noGrp="1"/>
          </p:cNvSpPr>
          <p:nvPr>
            <p:ph type="title"/>
          </p:nvPr>
        </p:nvSpPr>
        <p:spPr>
          <a:xfrm>
            <a:off x="0" y="15252"/>
            <a:ext cx="9144000" cy="389412"/>
          </a:xfrm>
        </p:spPr>
        <p:txBody>
          <a:bodyPr>
            <a:normAutofit fontScale="90000"/>
          </a:bodyPr>
          <a:lstStyle/>
          <a:p>
            <a:r>
              <a:rPr lang="en-US" dirty="0" smtClean="0"/>
              <a:t>Networks and self-selection on wages         </a:t>
            </a:r>
            <a:r>
              <a:rPr lang="en-US" dirty="0" smtClean="0">
                <a:solidFill>
                  <a:srgbClr val="C00000"/>
                </a:solidFill>
              </a:rPr>
              <a:t>Male, 1990-2000 </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47B664DF-9378-49F9-B06C-23B6D835C639}" type="slidenum">
              <a:rPr lang="es-MX" smtClean="0"/>
              <a:pPr/>
              <a:t>33</a:t>
            </a:fld>
            <a:endParaRPr lang="es-MX" dirty="0"/>
          </a:p>
        </p:txBody>
      </p:sp>
      <p:sp>
        <p:nvSpPr>
          <p:cNvPr id="11" name="10 CuadroTexto"/>
          <p:cNvSpPr txBox="1"/>
          <p:nvPr/>
        </p:nvSpPr>
        <p:spPr>
          <a:xfrm>
            <a:off x="-36512" y="548680"/>
            <a:ext cx="5112568" cy="400110"/>
          </a:xfrm>
          <a:prstGeom prst="rect">
            <a:avLst/>
          </a:prstGeom>
          <a:noFill/>
        </p:spPr>
        <p:txBody>
          <a:bodyPr wrap="square" rtlCol="0">
            <a:spAutoFit/>
          </a:bodyPr>
          <a:lstStyle/>
          <a:p>
            <a:r>
              <a:rPr lang="en-US" sz="2000" b="1" smtClean="0"/>
              <a:t>Original estimation</a:t>
            </a:r>
            <a:endParaRPr lang="en-US" sz="2000" b="1"/>
          </a:p>
        </p:txBody>
      </p:sp>
      <p:sp>
        <p:nvSpPr>
          <p:cNvPr id="12" name="11 CuadroTexto"/>
          <p:cNvSpPr txBox="1"/>
          <p:nvPr/>
        </p:nvSpPr>
        <p:spPr>
          <a:xfrm>
            <a:off x="-36512" y="3573016"/>
            <a:ext cx="5112568" cy="400110"/>
          </a:xfrm>
          <a:prstGeom prst="rect">
            <a:avLst/>
          </a:prstGeom>
          <a:noFill/>
        </p:spPr>
        <p:txBody>
          <a:bodyPr wrap="square" rtlCol="0">
            <a:spAutoFit/>
          </a:bodyPr>
          <a:lstStyle/>
          <a:p>
            <a:r>
              <a:rPr lang="en-US" sz="2000" b="1" smtClean="0"/>
              <a:t>Estimation including networks</a:t>
            </a:r>
            <a:endParaRPr lang="en-US" sz="2000" b="1"/>
          </a:p>
        </p:txBody>
      </p:sp>
      <p:pic>
        <p:nvPicPr>
          <p:cNvPr id="18" name="Picture 2"/>
          <p:cNvPicPr>
            <a:picLocks noChangeAspect="1" noChangeArrowheads="1"/>
          </p:cNvPicPr>
          <p:nvPr/>
        </p:nvPicPr>
        <p:blipFill>
          <a:blip r:embed="rId3"/>
          <a:srcRect/>
          <a:stretch>
            <a:fillRect/>
          </a:stretch>
        </p:blipFill>
        <p:spPr bwMode="auto">
          <a:xfrm>
            <a:off x="104775" y="939800"/>
            <a:ext cx="2738438" cy="2619375"/>
          </a:xfrm>
          <a:prstGeom prst="rect">
            <a:avLst/>
          </a:prstGeom>
          <a:noFill/>
          <a:ln w="9525">
            <a:miter lim="800000"/>
            <a:headEnd/>
            <a:tailEnd/>
          </a:ln>
          <a:effectLst/>
        </p:spPr>
      </p:pic>
      <p:pic>
        <p:nvPicPr>
          <p:cNvPr id="19" name="Picture 3"/>
          <p:cNvPicPr>
            <a:picLocks noChangeAspect="1" noChangeArrowheads="1"/>
          </p:cNvPicPr>
          <p:nvPr/>
        </p:nvPicPr>
        <p:blipFill>
          <a:blip r:embed="rId4"/>
          <a:srcRect/>
          <a:stretch>
            <a:fillRect/>
          </a:stretch>
        </p:blipFill>
        <p:spPr bwMode="auto">
          <a:xfrm>
            <a:off x="3276600" y="981075"/>
            <a:ext cx="2738438" cy="2620963"/>
          </a:xfrm>
          <a:prstGeom prst="rect">
            <a:avLst/>
          </a:prstGeom>
          <a:noFill/>
          <a:ln w="9525">
            <a:miter lim="800000"/>
            <a:headEnd/>
            <a:tailEnd/>
          </a:ln>
          <a:effectLst/>
        </p:spPr>
      </p:pic>
      <p:pic>
        <p:nvPicPr>
          <p:cNvPr id="20" name="Picture 4"/>
          <p:cNvPicPr>
            <a:picLocks noChangeAspect="1" noChangeArrowheads="1"/>
          </p:cNvPicPr>
          <p:nvPr/>
        </p:nvPicPr>
        <p:blipFill>
          <a:blip r:embed="rId5"/>
          <a:srcRect/>
          <a:stretch>
            <a:fillRect/>
          </a:stretch>
        </p:blipFill>
        <p:spPr bwMode="auto">
          <a:xfrm>
            <a:off x="6340475" y="981075"/>
            <a:ext cx="2652713" cy="2620963"/>
          </a:xfrm>
          <a:prstGeom prst="rect">
            <a:avLst/>
          </a:prstGeom>
          <a:noFill/>
          <a:ln w="9525">
            <a:miter lim="800000"/>
            <a:headEnd/>
            <a:tailEnd/>
          </a:ln>
          <a:effectLst/>
        </p:spPr>
      </p:pic>
      <p:pic>
        <p:nvPicPr>
          <p:cNvPr id="14" name="Picture 5"/>
          <p:cNvPicPr>
            <a:picLocks noChangeAspect="1" noChangeArrowheads="1"/>
          </p:cNvPicPr>
          <p:nvPr/>
        </p:nvPicPr>
        <p:blipFill>
          <a:blip r:embed="rId6"/>
          <a:srcRect/>
          <a:stretch>
            <a:fillRect/>
          </a:stretch>
        </p:blipFill>
        <p:spPr bwMode="auto">
          <a:xfrm>
            <a:off x="104775" y="4046538"/>
            <a:ext cx="2738438" cy="2619375"/>
          </a:xfrm>
          <a:prstGeom prst="rect">
            <a:avLst/>
          </a:prstGeom>
          <a:noFill/>
          <a:ln w="9525">
            <a:miter lim="800000"/>
            <a:headEnd/>
            <a:tailEnd/>
          </a:ln>
          <a:effectLst/>
        </p:spPr>
      </p:pic>
      <p:pic>
        <p:nvPicPr>
          <p:cNvPr id="16" name="Picture 6"/>
          <p:cNvPicPr>
            <a:picLocks noChangeAspect="1" noChangeArrowheads="1"/>
          </p:cNvPicPr>
          <p:nvPr/>
        </p:nvPicPr>
        <p:blipFill>
          <a:blip r:embed="rId7"/>
          <a:srcRect/>
          <a:stretch>
            <a:fillRect/>
          </a:stretch>
        </p:blipFill>
        <p:spPr bwMode="auto">
          <a:xfrm>
            <a:off x="3348038" y="4046538"/>
            <a:ext cx="2738437" cy="2619375"/>
          </a:xfrm>
          <a:prstGeom prst="rect">
            <a:avLst/>
          </a:prstGeom>
          <a:noFill/>
          <a:ln w="9525">
            <a:miter lim="800000"/>
            <a:headEnd/>
            <a:tailEnd/>
          </a:ln>
          <a:effectLst/>
        </p:spPr>
      </p:pic>
      <p:pic>
        <p:nvPicPr>
          <p:cNvPr id="17" name="Picture 7"/>
          <p:cNvPicPr>
            <a:picLocks noChangeAspect="1" noChangeArrowheads="1"/>
          </p:cNvPicPr>
          <p:nvPr/>
        </p:nvPicPr>
        <p:blipFill>
          <a:blip r:embed="rId8"/>
          <a:srcRect/>
          <a:stretch>
            <a:fillRect/>
          </a:stretch>
        </p:blipFill>
        <p:spPr bwMode="auto">
          <a:xfrm>
            <a:off x="6380163" y="4076700"/>
            <a:ext cx="2652712" cy="2619375"/>
          </a:xfrm>
          <a:prstGeom prst="rect">
            <a:avLst/>
          </a:prstGeom>
          <a:noFill/>
          <a:ln w="9525">
            <a:miter lim="800000"/>
            <a:headEnd/>
            <a:tailEnd/>
          </a:ln>
          <a:effectLst/>
        </p:spPr>
      </p:pic>
      <p:sp>
        <p:nvSpPr>
          <p:cNvPr id="13" name="12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
        <p:nvSpPr>
          <p:cNvPr id="15" name="1 Título"/>
          <p:cNvSpPr>
            <a:spLocks noGrp="1"/>
          </p:cNvSpPr>
          <p:nvPr>
            <p:ph type="title"/>
          </p:nvPr>
        </p:nvSpPr>
        <p:spPr>
          <a:xfrm>
            <a:off x="0" y="15252"/>
            <a:ext cx="9144000" cy="389412"/>
          </a:xfrm>
        </p:spPr>
        <p:txBody>
          <a:bodyPr>
            <a:normAutofit fontScale="90000"/>
          </a:bodyPr>
          <a:lstStyle/>
          <a:p>
            <a:r>
              <a:rPr lang="en-US" dirty="0" smtClean="0"/>
              <a:t>Networks and self-selection on wages         </a:t>
            </a:r>
            <a:r>
              <a:rPr lang="en-US" dirty="0" smtClean="0">
                <a:solidFill>
                  <a:srgbClr val="C00000"/>
                </a:solidFill>
              </a:rPr>
              <a:t>Male, 1990-2010 </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 Título"/>
          <p:cNvSpPr>
            <a:spLocks noGrp="1"/>
          </p:cNvSpPr>
          <p:nvPr>
            <p:ph type="title"/>
          </p:nvPr>
        </p:nvSpPr>
        <p:spPr>
          <a:xfrm>
            <a:off x="0" y="15252"/>
            <a:ext cx="9144000" cy="389412"/>
          </a:xfrm>
        </p:spPr>
        <p:txBody>
          <a:bodyPr>
            <a:normAutofit fontScale="90000"/>
          </a:bodyPr>
          <a:lstStyle/>
          <a:p>
            <a:r>
              <a:rPr lang="en-US" dirty="0" smtClean="0"/>
              <a:t>Networks and self-selection on wages                            </a:t>
            </a:r>
            <a:r>
              <a:rPr lang="en-US" dirty="0" smtClean="0">
                <a:solidFill>
                  <a:srgbClr val="C00000"/>
                </a:solidFill>
              </a:rPr>
              <a:t>Male</a:t>
            </a:r>
            <a:endParaRPr lang="en-US" dirty="0">
              <a:solidFill>
                <a:srgbClr val="C00000"/>
              </a:solidFill>
            </a:endParaRPr>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34</a:t>
            </a:fld>
            <a:endParaRPr lang="es-MX" dirty="0"/>
          </a:p>
        </p:txBody>
      </p:sp>
      <p:sp>
        <p:nvSpPr>
          <p:cNvPr id="6" name="5 CuadroTexto"/>
          <p:cNvSpPr txBox="1"/>
          <p:nvPr/>
        </p:nvSpPr>
        <p:spPr>
          <a:xfrm>
            <a:off x="6732240" y="539388"/>
            <a:ext cx="2016224" cy="290721"/>
          </a:xfrm>
          <a:prstGeom prst="rect">
            <a:avLst/>
          </a:prstGeom>
          <a:noFill/>
        </p:spPr>
        <p:txBody>
          <a:bodyPr wrap="square" rtlCol="0">
            <a:spAutoFit/>
          </a:bodyPr>
          <a:lstStyle/>
          <a:p>
            <a:pPr algn="ctr">
              <a:lnSpc>
                <a:spcPts val="1500"/>
              </a:lnSpc>
            </a:pPr>
            <a:r>
              <a:rPr lang="en-US" sz="1600" b="1" dirty="0" smtClean="0"/>
              <a:t>Double differences</a:t>
            </a:r>
          </a:p>
        </p:txBody>
      </p:sp>
      <p:sp>
        <p:nvSpPr>
          <p:cNvPr id="8" name="7 CuadroTexto"/>
          <p:cNvSpPr txBox="1"/>
          <p:nvPr/>
        </p:nvSpPr>
        <p:spPr>
          <a:xfrm>
            <a:off x="179512" y="569655"/>
            <a:ext cx="2736304" cy="483081"/>
          </a:xfrm>
          <a:prstGeom prst="rect">
            <a:avLst/>
          </a:prstGeom>
          <a:noFill/>
        </p:spPr>
        <p:txBody>
          <a:bodyPr wrap="square" rtlCol="0">
            <a:spAutoFit/>
          </a:bodyPr>
          <a:lstStyle/>
          <a:p>
            <a:pPr algn="ctr">
              <a:lnSpc>
                <a:spcPts val="1500"/>
              </a:lnSpc>
            </a:pPr>
            <a:r>
              <a:rPr lang="en-US" sz="1600" b="1" dirty="0" smtClean="0"/>
              <a:t>Differences in original estimation</a:t>
            </a:r>
            <a:endParaRPr lang="en-US" sz="1600" b="1" dirty="0"/>
          </a:p>
        </p:txBody>
      </p:sp>
      <p:sp>
        <p:nvSpPr>
          <p:cNvPr id="9" name="8 CuadroTexto"/>
          <p:cNvSpPr txBox="1"/>
          <p:nvPr/>
        </p:nvSpPr>
        <p:spPr>
          <a:xfrm>
            <a:off x="3203848" y="569655"/>
            <a:ext cx="2736304" cy="483081"/>
          </a:xfrm>
          <a:prstGeom prst="rect">
            <a:avLst/>
          </a:prstGeom>
          <a:noFill/>
        </p:spPr>
        <p:txBody>
          <a:bodyPr wrap="square" rtlCol="0">
            <a:spAutoFit/>
          </a:bodyPr>
          <a:lstStyle/>
          <a:p>
            <a:pPr algn="ctr">
              <a:lnSpc>
                <a:spcPts val="1500"/>
              </a:lnSpc>
            </a:pPr>
            <a:r>
              <a:rPr lang="en-US" sz="1600" b="1" dirty="0" smtClean="0"/>
              <a:t>Differences including networks</a:t>
            </a:r>
            <a:endParaRPr lang="en-US" sz="1600" b="1" dirty="0"/>
          </a:p>
        </p:txBody>
      </p:sp>
      <p:sp>
        <p:nvSpPr>
          <p:cNvPr id="14" name="13 CuadroTexto"/>
          <p:cNvSpPr txBox="1"/>
          <p:nvPr/>
        </p:nvSpPr>
        <p:spPr>
          <a:xfrm>
            <a:off x="3347864" y="3665999"/>
            <a:ext cx="2736304" cy="483081"/>
          </a:xfrm>
          <a:prstGeom prst="rect">
            <a:avLst/>
          </a:prstGeom>
          <a:noFill/>
        </p:spPr>
        <p:txBody>
          <a:bodyPr wrap="square" rtlCol="0">
            <a:spAutoFit/>
          </a:bodyPr>
          <a:lstStyle/>
          <a:p>
            <a:pPr algn="ctr">
              <a:lnSpc>
                <a:spcPts val="1500"/>
              </a:lnSpc>
            </a:pPr>
            <a:r>
              <a:rPr lang="en-US" sz="1600" b="1" dirty="0" smtClean="0"/>
              <a:t>Differences including networks</a:t>
            </a:r>
          </a:p>
        </p:txBody>
      </p:sp>
      <p:sp>
        <p:nvSpPr>
          <p:cNvPr id="15" name="14 CuadroTexto"/>
          <p:cNvSpPr txBox="1"/>
          <p:nvPr/>
        </p:nvSpPr>
        <p:spPr>
          <a:xfrm>
            <a:off x="331912" y="3665999"/>
            <a:ext cx="2736304" cy="483081"/>
          </a:xfrm>
          <a:prstGeom prst="rect">
            <a:avLst/>
          </a:prstGeom>
          <a:noFill/>
        </p:spPr>
        <p:txBody>
          <a:bodyPr wrap="square" rtlCol="0">
            <a:spAutoFit/>
          </a:bodyPr>
          <a:lstStyle/>
          <a:p>
            <a:pPr algn="ctr">
              <a:lnSpc>
                <a:spcPts val="1500"/>
              </a:lnSpc>
            </a:pPr>
            <a:r>
              <a:rPr lang="en-US" sz="1600" b="1" dirty="0" smtClean="0"/>
              <a:t>Differences in original estimation</a:t>
            </a:r>
          </a:p>
        </p:txBody>
      </p:sp>
      <p:sp>
        <p:nvSpPr>
          <p:cNvPr id="16" name="15 CuadroTexto"/>
          <p:cNvSpPr txBox="1"/>
          <p:nvPr/>
        </p:nvSpPr>
        <p:spPr>
          <a:xfrm>
            <a:off x="6884640" y="3705999"/>
            <a:ext cx="2016224" cy="290721"/>
          </a:xfrm>
          <a:prstGeom prst="rect">
            <a:avLst/>
          </a:prstGeom>
          <a:noFill/>
        </p:spPr>
        <p:txBody>
          <a:bodyPr wrap="square" rtlCol="0">
            <a:spAutoFit/>
          </a:bodyPr>
          <a:lstStyle/>
          <a:p>
            <a:pPr algn="ctr">
              <a:lnSpc>
                <a:spcPts val="1500"/>
              </a:lnSpc>
            </a:pPr>
            <a:r>
              <a:rPr lang="en-US" sz="1600" b="1" dirty="0" smtClean="0"/>
              <a:t>Double differences</a:t>
            </a:r>
            <a:endParaRPr lang="en-US" sz="1600" b="1" dirty="0"/>
          </a:p>
        </p:txBody>
      </p:sp>
      <p:pic>
        <p:nvPicPr>
          <p:cNvPr id="19" name="Picture 2"/>
          <p:cNvPicPr>
            <a:picLocks noChangeAspect="1" noChangeArrowheads="1"/>
          </p:cNvPicPr>
          <p:nvPr/>
        </p:nvPicPr>
        <p:blipFill>
          <a:blip r:embed="rId3"/>
          <a:srcRect/>
          <a:stretch>
            <a:fillRect/>
          </a:stretch>
        </p:blipFill>
        <p:spPr bwMode="auto">
          <a:xfrm>
            <a:off x="6380163" y="984250"/>
            <a:ext cx="2584450" cy="2552700"/>
          </a:xfrm>
          <a:prstGeom prst="rect">
            <a:avLst/>
          </a:prstGeom>
          <a:noFill/>
          <a:ln w="9525">
            <a:miter lim="800000"/>
            <a:headEnd/>
            <a:tailEnd/>
          </a:ln>
          <a:effectLst/>
        </p:spPr>
      </p:pic>
      <p:pic>
        <p:nvPicPr>
          <p:cNvPr id="21" name="Picture 3"/>
          <p:cNvPicPr>
            <a:picLocks noChangeAspect="1" noChangeArrowheads="1"/>
          </p:cNvPicPr>
          <p:nvPr/>
        </p:nvPicPr>
        <p:blipFill>
          <a:blip r:embed="rId4"/>
          <a:srcRect/>
          <a:stretch>
            <a:fillRect/>
          </a:stretch>
        </p:blipFill>
        <p:spPr bwMode="auto">
          <a:xfrm>
            <a:off x="3265488" y="987425"/>
            <a:ext cx="2584450" cy="2552700"/>
          </a:xfrm>
          <a:prstGeom prst="rect">
            <a:avLst/>
          </a:prstGeom>
          <a:noFill/>
          <a:ln w="9525">
            <a:miter lim="800000"/>
            <a:headEnd/>
            <a:tailEnd/>
          </a:ln>
          <a:effectLst/>
        </p:spPr>
      </p:pic>
      <p:pic>
        <p:nvPicPr>
          <p:cNvPr id="23" name="Picture 4"/>
          <p:cNvPicPr>
            <a:picLocks noChangeAspect="1" noChangeArrowheads="1"/>
          </p:cNvPicPr>
          <p:nvPr/>
        </p:nvPicPr>
        <p:blipFill>
          <a:blip r:embed="rId5"/>
          <a:srcRect/>
          <a:stretch>
            <a:fillRect/>
          </a:stretch>
        </p:blipFill>
        <p:spPr bwMode="auto">
          <a:xfrm>
            <a:off x="187325" y="974725"/>
            <a:ext cx="2584450" cy="2552700"/>
          </a:xfrm>
          <a:prstGeom prst="rect">
            <a:avLst/>
          </a:prstGeom>
          <a:noFill/>
          <a:ln w="9525">
            <a:miter lim="800000"/>
            <a:headEnd/>
            <a:tailEnd/>
          </a:ln>
          <a:effectLst/>
        </p:spPr>
      </p:pic>
      <p:pic>
        <p:nvPicPr>
          <p:cNvPr id="20" name="Picture 5"/>
          <p:cNvPicPr>
            <a:picLocks noChangeAspect="1" noChangeArrowheads="1"/>
          </p:cNvPicPr>
          <p:nvPr/>
        </p:nvPicPr>
        <p:blipFill>
          <a:blip r:embed="rId6"/>
          <a:srcRect/>
          <a:stretch>
            <a:fillRect/>
          </a:stretch>
        </p:blipFill>
        <p:spPr bwMode="auto">
          <a:xfrm>
            <a:off x="6389688" y="4111625"/>
            <a:ext cx="2584450" cy="2552700"/>
          </a:xfrm>
          <a:prstGeom prst="rect">
            <a:avLst/>
          </a:prstGeom>
          <a:noFill/>
          <a:ln w="9525">
            <a:miter lim="800000"/>
            <a:headEnd/>
            <a:tailEnd/>
          </a:ln>
          <a:effectLst/>
        </p:spPr>
      </p:pic>
      <p:pic>
        <p:nvPicPr>
          <p:cNvPr id="22" name="Picture 6"/>
          <p:cNvPicPr>
            <a:picLocks noChangeAspect="1" noChangeArrowheads="1"/>
          </p:cNvPicPr>
          <p:nvPr/>
        </p:nvPicPr>
        <p:blipFill>
          <a:blip r:embed="rId7"/>
          <a:srcRect/>
          <a:stretch>
            <a:fillRect/>
          </a:stretch>
        </p:blipFill>
        <p:spPr bwMode="auto">
          <a:xfrm>
            <a:off x="3282950" y="4114800"/>
            <a:ext cx="2584450" cy="2552700"/>
          </a:xfrm>
          <a:prstGeom prst="rect">
            <a:avLst/>
          </a:prstGeom>
          <a:noFill/>
          <a:ln w="9525">
            <a:miter lim="800000"/>
            <a:headEnd/>
            <a:tailEnd/>
          </a:ln>
          <a:effectLst/>
        </p:spPr>
      </p:pic>
      <p:pic>
        <p:nvPicPr>
          <p:cNvPr id="24" name="Picture 7"/>
          <p:cNvPicPr>
            <a:picLocks noChangeAspect="1" noChangeArrowheads="1"/>
          </p:cNvPicPr>
          <p:nvPr/>
        </p:nvPicPr>
        <p:blipFill>
          <a:blip r:embed="rId8"/>
          <a:srcRect/>
          <a:stretch>
            <a:fillRect/>
          </a:stretch>
        </p:blipFill>
        <p:spPr bwMode="auto">
          <a:xfrm>
            <a:off x="250825" y="4114800"/>
            <a:ext cx="2584450" cy="2552700"/>
          </a:xfrm>
          <a:prstGeom prst="rect">
            <a:avLst/>
          </a:prstGeom>
          <a:noFill/>
          <a:ln w="9525">
            <a:miter lim="800000"/>
            <a:headEnd/>
            <a:tailEnd/>
          </a:ln>
          <a:effectLst/>
        </p:spPr>
      </p:pic>
      <p:sp>
        <p:nvSpPr>
          <p:cNvPr id="17" name="16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Networks and self-selection on wages                           </a:t>
            </a:r>
            <a:r>
              <a:rPr lang="en-US" dirty="0" smtClean="0">
                <a:solidFill>
                  <a:srgbClr val="C00000"/>
                </a:solidFill>
              </a:rPr>
              <a:t>Female</a:t>
            </a:r>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35</a:t>
            </a:fld>
            <a:endParaRPr lang="es-MX" dirty="0"/>
          </a:p>
        </p:txBody>
      </p:sp>
      <p:pic>
        <p:nvPicPr>
          <p:cNvPr id="21" name="Picture 2"/>
          <p:cNvPicPr>
            <a:picLocks noChangeAspect="1" noChangeArrowheads="1"/>
          </p:cNvPicPr>
          <p:nvPr/>
        </p:nvPicPr>
        <p:blipFill>
          <a:blip r:embed="rId3"/>
          <a:srcRect/>
          <a:stretch>
            <a:fillRect/>
          </a:stretch>
        </p:blipFill>
        <p:spPr bwMode="auto">
          <a:xfrm>
            <a:off x="187325" y="1001713"/>
            <a:ext cx="2584450" cy="2552700"/>
          </a:xfrm>
          <a:prstGeom prst="rect">
            <a:avLst/>
          </a:prstGeom>
          <a:noFill/>
          <a:ln w="9525">
            <a:miter lim="800000"/>
            <a:headEnd/>
            <a:tailEnd/>
          </a:ln>
          <a:effectLst/>
        </p:spPr>
      </p:pic>
      <p:pic>
        <p:nvPicPr>
          <p:cNvPr id="19" name="Picture 3"/>
          <p:cNvPicPr>
            <a:picLocks noChangeAspect="1" noChangeArrowheads="1"/>
          </p:cNvPicPr>
          <p:nvPr/>
        </p:nvPicPr>
        <p:blipFill>
          <a:blip r:embed="rId4"/>
          <a:srcRect/>
          <a:stretch>
            <a:fillRect/>
          </a:stretch>
        </p:blipFill>
        <p:spPr bwMode="auto">
          <a:xfrm>
            <a:off x="3284538" y="1001713"/>
            <a:ext cx="2584450" cy="2552700"/>
          </a:xfrm>
          <a:prstGeom prst="rect">
            <a:avLst/>
          </a:prstGeom>
          <a:noFill/>
          <a:ln w="9525">
            <a:miter lim="800000"/>
            <a:headEnd/>
            <a:tailEnd/>
          </a:ln>
          <a:effectLst/>
        </p:spPr>
      </p:pic>
      <p:pic>
        <p:nvPicPr>
          <p:cNvPr id="17" name="Picture 4"/>
          <p:cNvPicPr>
            <a:picLocks noChangeAspect="1" noChangeArrowheads="1"/>
          </p:cNvPicPr>
          <p:nvPr/>
        </p:nvPicPr>
        <p:blipFill>
          <a:blip r:embed="rId5"/>
          <a:srcRect/>
          <a:stretch>
            <a:fillRect/>
          </a:stretch>
        </p:blipFill>
        <p:spPr bwMode="auto">
          <a:xfrm>
            <a:off x="6372225" y="1001713"/>
            <a:ext cx="2584450" cy="2552700"/>
          </a:xfrm>
          <a:prstGeom prst="rect">
            <a:avLst/>
          </a:prstGeom>
          <a:noFill/>
          <a:ln w="9525">
            <a:miter lim="800000"/>
            <a:headEnd/>
            <a:tailEnd/>
          </a:ln>
          <a:effectLst/>
        </p:spPr>
      </p:pic>
      <p:pic>
        <p:nvPicPr>
          <p:cNvPr id="22" name="Picture 5"/>
          <p:cNvPicPr>
            <a:picLocks noChangeAspect="1" noChangeArrowheads="1"/>
          </p:cNvPicPr>
          <p:nvPr/>
        </p:nvPicPr>
        <p:blipFill>
          <a:blip r:embed="rId6"/>
          <a:srcRect/>
          <a:stretch>
            <a:fillRect/>
          </a:stretch>
        </p:blipFill>
        <p:spPr bwMode="auto">
          <a:xfrm>
            <a:off x="195263" y="4076700"/>
            <a:ext cx="2551112" cy="2552700"/>
          </a:xfrm>
          <a:prstGeom prst="rect">
            <a:avLst/>
          </a:prstGeom>
          <a:noFill/>
          <a:ln w="9525">
            <a:miter lim="800000"/>
            <a:headEnd/>
            <a:tailEnd/>
          </a:ln>
          <a:effectLst/>
        </p:spPr>
      </p:pic>
      <p:pic>
        <p:nvPicPr>
          <p:cNvPr id="20" name="Picture 6"/>
          <p:cNvPicPr>
            <a:picLocks noChangeAspect="1" noChangeArrowheads="1"/>
          </p:cNvPicPr>
          <p:nvPr/>
        </p:nvPicPr>
        <p:blipFill>
          <a:blip r:embed="rId7"/>
          <a:srcRect/>
          <a:stretch>
            <a:fillRect/>
          </a:stretch>
        </p:blipFill>
        <p:spPr bwMode="auto">
          <a:xfrm>
            <a:off x="3286125" y="4076700"/>
            <a:ext cx="2584450" cy="2552700"/>
          </a:xfrm>
          <a:prstGeom prst="rect">
            <a:avLst/>
          </a:prstGeom>
          <a:noFill/>
          <a:ln w="9525">
            <a:miter lim="800000"/>
            <a:headEnd/>
            <a:tailEnd/>
          </a:ln>
          <a:effectLst/>
        </p:spPr>
      </p:pic>
      <p:pic>
        <p:nvPicPr>
          <p:cNvPr id="18" name="Picture 7"/>
          <p:cNvPicPr>
            <a:picLocks noChangeAspect="1" noChangeArrowheads="1"/>
          </p:cNvPicPr>
          <p:nvPr/>
        </p:nvPicPr>
        <p:blipFill>
          <a:blip r:embed="rId8"/>
          <a:srcRect/>
          <a:stretch>
            <a:fillRect/>
          </a:stretch>
        </p:blipFill>
        <p:spPr bwMode="auto">
          <a:xfrm>
            <a:off x="6380163" y="4076700"/>
            <a:ext cx="2584450" cy="2552700"/>
          </a:xfrm>
          <a:prstGeom prst="rect">
            <a:avLst/>
          </a:prstGeom>
          <a:noFill/>
          <a:ln w="9525">
            <a:miter lim="800000"/>
            <a:headEnd/>
            <a:tailEnd/>
          </a:ln>
          <a:effectLst/>
        </p:spPr>
      </p:pic>
      <p:sp>
        <p:nvSpPr>
          <p:cNvPr id="23" name="22 CuadroTexto"/>
          <p:cNvSpPr txBox="1"/>
          <p:nvPr/>
        </p:nvSpPr>
        <p:spPr>
          <a:xfrm>
            <a:off x="6732240" y="611396"/>
            <a:ext cx="2016224" cy="310341"/>
          </a:xfrm>
          <a:prstGeom prst="rect">
            <a:avLst/>
          </a:prstGeom>
          <a:noFill/>
        </p:spPr>
        <p:txBody>
          <a:bodyPr wrap="square" rtlCol="0">
            <a:spAutoFit/>
          </a:bodyPr>
          <a:lstStyle/>
          <a:p>
            <a:pPr algn="ctr">
              <a:lnSpc>
                <a:spcPts val="1700"/>
              </a:lnSpc>
            </a:pPr>
            <a:r>
              <a:rPr lang="en-US" sz="1600" b="1" dirty="0" smtClean="0"/>
              <a:t>Double differences</a:t>
            </a:r>
          </a:p>
        </p:txBody>
      </p:sp>
      <p:sp>
        <p:nvSpPr>
          <p:cNvPr id="24" name="23 CuadroTexto"/>
          <p:cNvSpPr txBox="1"/>
          <p:nvPr/>
        </p:nvSpPr>
        <p:spPr>
          <a:xfrm>
            <a:off x="107504" y="548680"/>
            <a:ext cx="2736304" cy="528350"/>
          </a:xfrm>
          <a:prstGeom prst="rect">
            <a:avLst/>
          </a:prstGeom>
          <a:noFill/>
        </p:spPr>
        <p:txBody>
          <a:bodyPr wrap="square" rtlCol="0">
            <a:spAutoFit/>
          </a:bodyPr>
          <a:lstStyle/>
          <a:p>
            <a:pPr algn="ctr">
              <a:lnSpc>
                <a:spcPts val="1700"/>
              </a:lnSpc>
            </a:pPr>
            <a:r>
              <a:rPr lang="en-US" sz="1600" b="1" dirty="0" smtClean="0"/>
              <a:t>Differences in original estimation</a:t>
            </a:r>
            <a:endParaRPr lang="en-US" sz="1600" b="1" dirty="0"/>
          </a:p>
        </p:txBody>
      </p:sp>
      <p:sp>
        <p:nvSpPr>
          <p:cNvPr id="25" name="24 CuadroTexto"/>
          <p:cNvSpPr txBox="1"/>
          <p:nvPr/>
        </p:nvSpPr>
        <p:spPr>
          <a:xfrm>
            <a:off x="3203848" y="548680"/>
            <a:ext cx="2736304" cy="528350"/>
          </a:xfrm>
          <a:prstGeom prst="rect">
            <a:avLst/>
          </a:prstGeom>
          <a:noFill/>
        </p:spPr>
        <p:txBody>
          <a:bodyPr wrap="square" rtlCol="0">
            <a:spAutoFit/>
          </a:bodyPr>
          <a:lstStyle/>
          <a:p>
            <a:pPr algn="ctr">
              <a:lnSpc>
                <a:spcPts val="1700"/>
              </a:lnSpc>
            </a:pPr>
            <a:r>
              <a:rPr lang="en-US" sz="1600" b="1" dirty="0" smtClean="0"/>
              <a:t>Differences including networks</a:t>
            </a:r>
            <a:endParaRPr lang="en-US" sz="1600" b="1" dirty="0"/>
          </a:p>
        </p:txBody>
      </p:sp>
      <p:sp>
        <p:nvSpPr>
          <p:cNvPr id="26" name="25 CuadroTexto"/>
          <p:cNvSpPr txBox="1"/>
          <p:nvPr/>
        </p:nvSpPr>
        <p:spPr>
          <a:xfrm>
            <a:off x="3347864" y="3573016"/>
            <a:ext cx="2736304" cy="528350"/>
          </a:xfrm>
          <a:prstGeom prst="rect">
            <a:avLst/>
          </a:prstGeom>
          <a:noFill/>
        </p:spPr>
        <p:txBody>
          <a:bodyPr wrap="square" rtlCol="0">
            <a:spAutoFit/>
          </a:bodyPr>
          <a:lstStyle/>
          <a:p>
            <a:pPr algn="ctr">
              <a:lnSpc>
                <a:spcPts val="1700"/>
              </a:lnSpc>
            </a:pPr>
            <a:r>
              <a:rPr lang="en-US" sz="1600" b="1" dirty="0" smtClean="0"/>
              <a:t>Differences including networks</a:t>
            </a:r>
            <a:endParaRPr lang="en-US" sz="1600" b="1" dirty="0"/>
          </a:p>
        </p:txBody>
      </p:sp>
      <p:sp>
        <p:nvSpPr>
          <p:cNvPr id="27" name="26 CuadroTexto"/>
          <p:cNvSpPr txBox="1"/>
          <p:nvPr/>
        </p:nvSpPr>
        <p:spPr>
          <a:xfrm>
            <a:off x="331912" y="3573016"/>
            <a:ext cx="2736304" cy="528350"/>
          </a:xfrm>
          <a:prstGeom prst="rect">
            <a:avLst/>
          </a:prstGeom>
          <a:noFill/>
        </p:spPr>
        <p:txBody>
          <a:bodyPr wrap="square" rtlCol="0">
            <a:spAutoFit/>
          </a:bodyPr>
          <a:lstStyle/>
          <a:p>
            <a:pPr algn="ctr">
              <a:lnSpc>
                <a:spcPts val="1700"/>
              </a:lnSpc>
            </a:pPr>
            <a:r>
              <a:rPr lang="en-US" sz="1600" b="1" dirty="0" smtClean="0"/>
              <a:t>Differences in original estimation</a:t>
            </a:r>
            <a:endParaRPr lang="en-US" sz="1600" b="1" dirty="0"/>
          </a:p>
        </p:txBody>
      </p:sp>
      <p:sp>
        <p:nvSpPr>
          <p:cNvPr id="28" name="27 CuadroTexto"/>
          <p:cNvSpPr txBox="1"/>
          <p:nvPr/>
        </p:nvSpPr>
        <p:spPr>
          <a:xfrm>
            <a:off x="6884640" y="3778007"/>
            <a:ext cx="2016224" cy="310341"/>
          </a:xfrm>
          <a:prstGeom prst="rect">
            <a:avLst/>
          </a:prstGeom>
          <a:noFill/>
        </p:spPr>
        <p:txBody>
          <a:bodyPr wrap="square" rtlCol="0">
            <a:spAutoFit/>
          </a:bodyPr>
          <a:lstStyle/>
          <a:p>
            <a:pPr algn="ctr">
              <a:lnSpc>
                <a:spcPts val="1700"/>
              </a:lnSpc>
            </a:pPr>
            <a:r>
              <a:rPr lang="en-US" sz="1600" b="1" dirty="0" smtClean="0"/>
              <a:t>Double differences</a:t>
            </a:r>
            <a:endParaRPr lang="en-US" sz="1600" b="1" dirty="0"/>
          </a:p>
        </p:txBody>
      </p:sp>
      <p:sp>
        <p:nvSpPr>
          <p:cNvPr id="16" name="15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Possible demand effect</a:t>
            </a:r>
            <a:endParaRPr lang="en-US" dirty="0"/>
          </a:p>
        </p:txBody>
      </p:sp>
      <p:sp>
        <p:nvSpPr>
          <p:cNvPr id="3" name="2 Marcador de contenido"/>
          <p:cNvSpPr>
            <a:spLocks noGrp="1"/>
          </p:cNvSpPr>
          <p:nvPr>
            <p:ph idx="1"/>
          </p:nvPr>
        </p:nvSpPr>
        <p:spPr>
          <a:xfrm>
            <a:off x="179512" y="548680"/>
            <a:ext cx="8784976" cy="5904656"/>
          </a:xfrm>
        </p:spPr>
        <p:txBody>
          <a:bodyPr/>
          <a:lstStyle/>
          <a:p>
            <a:r>
              <a:rPr lang="en-US" dirty="0" smtClean="0"/>
              <a:t>Additionally, a </a:t>
            </a:r>
            <a:r>
              <a:rPr lang="en-US" dirty="0" smtClean="0">
                <a:solidFill>
                  <a:schemeClr val="tx2">
                    <a:lumMod val="60000"/>
                    <a:lumOff val="40000"/>
                  </a:schemeClr>
                </a:solidFill>
              </a:rPr>
              <a:t>demand effect </a:t>
            </a:r>
            <a:r>
              <a:rPr lang="en-US" dirty="0" smtClean="0"/>
              <a:t>could be playing a role.</a:t>
            </a:r>
          </a:p>
          <a:p>
            <a:pPr lvl="1"/>
            <a:r>
              <a:rPr lang="en-US" dirty="0" smtClean="0"/>
              <a:t>If the US demands unskilled Mexican workers, and Mexicans have become more educated over time, the flow of unskilled Mexicans that previously looked like positive selection is now starting to look like negative selection.</a:t>
            </a:r>
          </a:p>
          <a:p>
            <a:endParaRPr lang="en-US" dirty="0" smtClean="0"/>
          </a:p>
          <a:p>
            <a:pPr lvl="1">
              <a:buNone/>
            </a:pPr>
            <a:endParaRPr lang="en-US" dirty="0" smtClean="0"/>
          </a:p>
          <a:p>
            <a:pPr lvl="1"/>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36</a:t>
            </a:fld>
            <a:endParaRPr lang="es-MX"/>
          </a:p>
        </p:txBody>
      </p:sp>
      <p:grpSp>
        <p:nvGrpSpPr>
          <p:cNvPr id="22" name="21 Grupo"/>
          <p:cNvGrpSpPr/>
          <p:nvPr/>
        </p:nvGrpSpPr>
        <p:grpSpPr>
          <a:xfrm>
            <a:off x="1763687" y="2545954"/>
            <a:ext cx="5976665" cy="3907382"/>
            <a:chOff x="1763687" y="2348881"/>
            <a:chExt cx="5976665" cy="3907382"/>
          </a:xfrm>
        </p:grpSpPr>
        <p:cxnSp>
          <p:nvCxnSpPr>
            <p:cNvPr id="6" name="5 Conector recto de flecha"/>
            <p:cNvCxnSpPr/>
            <p:nvPr/>
          </p:nvCxnSpPr>
          <p:spPr>
            <a:xfrm rot="5400000" flipH="1" flipV="1">
              <a:off x="504534" y="3608034"/>
              <a:ext cx="2520280" cy="1973"/>
            </a:xfrm>
            <a:prstGeom prst="straightConnector1">
              <a:avLst/>
            </a:prstGeom>
            <a:ln w="3810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1764674" y="4868366"/>
              <a:ext cx="5903670" cy="1588"/>
            </a:xfrm>
            <a:prstGeom prst="straightConnector1">
              <a:avLst/>
            </a:prstGeom>
            <a:ln w="3810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grpSp>
          <p:nvGrpSpPr>
            <p:cNvPr id="8" name="39 Grupo"/>
            <p:cNvGrpSpPr/>
            <p:nvPr/>
          </p:nvGrpSpPr>
          <p:grpSpPr>
            <a:xfrm>
              <a:off x="1854124" y="2852142"/>
              <a:ext cx="4496665" cy="1877148"/>
              <a:chOff x="3933072" y="4351020"/>
              <a:chExt cx="3619872" cy="1877148"/>
            </a:xfrm>
          </p:grpSpPr>
          <p:sp>
            <p:nvSpPr>
              <p:cNvPr id="17" name="16 Forma libre"/>
              <p:cNvSpPr/>
              <p:nvPr/>
            </p:nvSpPr>
            <p:spPr>
              <a:xfrm>
                <a:off x="4617720" y="4351020"/>
                <a:ext cx="2935224" cy="1839468"/>
              </a:xfrm>
              <a:custGeom>
                <a:avLst/>
                <a:gdLst>
                  <a:gd name="connsiteX0" fmla="*/ 0 w 2935224"/>
                  <a:gd name="connsiteY0" fmla="*/ 1510284 h 1839468"/>
                  <a:gd name="connsiteX1" fmla="*/ 1042416 w 2935224"/>
                  <a:gd name="connsiteY1" fmla="*/ 1524 h 1839468"/>
                  <a:gd name="connsiteX2" fmla="*/ 2240280 w 2935224"/>
                  <a:gd name="connsiteY2" fmla="*/ 1501140 h 1839468"/>
                  <a:gd name="connsiteX3" fmla="*/ 2935224 w 2935224"/>
                  <a:gd name="connsiteY3" fmla="*/ 1839468 h 1839468"/>
                </a:gdLst>
                <a:ahLst/>
                <a:cxnLst>
                  <a:cxn ang="0">
                    <a:pos x="connsiteX0" y="connsiteY0"/>
                  </a:cxn>
                  <a:cxn ang="0">
                    <a:pos x="connsiteX1" y="connsiteY1"/>
                  </a:cxn>
                  <a:cxn ang="0">
                    <a:pos x="connsiteX2" y="connsiteY2"/>
                  </a:cxn>
                  <a:cxn ang="0">
                    <a:pos x="connsiteX3" y="connsiteY3"/>
                  </a:cxn>
                </a:cxnLst>
                <a:rect l="l" t="t" r="r" b="b"/>
                <a:pathLst>
                  <a:path w="2935224" h="1839468">
                    <a:moveTo>
                      <a:pt x="0" y="1510284"/>
                    </a:moveTo>
                    <a:cubicBezTo>
                      <a:pt x="334518" y="756666"/>
                      <a:pt x="669036" y="3048"/>
                      <a:pt x="1042416" y="1524"/>
                    </a:cubicBezTo>
                    <a:cubicBezTo>
                      <a:pt x="1415796" y="0"/>
                      <a:pt x="1924812" y="1194816"/>
                      <a:pt x="2240280" y="1501140"/>
                    </a:cubicBezTo>
                    <a:cubicBezTo>
                      <a:pt x="2555748" y="1807464"/>
                      <a:pt x="2745486" y="1823466"/>
                      <a:pt x="2935224" y="1839468"/>
                    </a:cubicBezTo>
                  </a:path>
                </a:pathLst>
              </a:cu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17 Forma libre"/>
              <p:cNvSpPr/>
              <p:nvPr/>
            </p:nvSpPr>
            <p:spPr>
              <a:xfrm>
                <a:off x="3933072" y="5858984"/>
                <a:ext cx="684648" cy="369184"/>
              </a:xfrm>
              <a:custGeom>
                <a:avLst/>
                <a:gdLst>
                  <a:gd name="connsiteX0" fmla="*/ 475488 w 475488"/>
                  <a:gd name="connsiteY0" fmla="*/ 0 h 420624"/>
                  <a:gd name="connsiteX1" fmla="*/ 329184 w 475488"/>
                  <a:gd name="connsiteY1" fmla="*/ 292608 h 420624"/>
                  <a:gd name="connsiteX2" fmla="*/ 0 w 475488"/>
                  <a:gd name="connsiteY2" fmla="*/ 420624 h 420624"/>
                </a:gdLst>
                <a:ahLst/>
                <a:cxnLst>
                  <a:cxn ang="0">
                    <a:pos x="connsiteX0" y="connsiteY0"/>
                  </a:cxn>
                  <a:cxn ang="0">
                    <a:pos x="connsiteX1" y="connsiteY1"/>
                  </a:cxn>
                  <a:cxn ang="0">
                    <a:pos x="connsiteX2" y="connsiteY2"/>
                  </a:cxn>
                </a:cxnLst>
                <a:rect l="l" t="t" r="r" b="b"/>
                <a:pathLst>
                  <a:path w="475488" h="420624">
                    <a:moveTo>
                      <a:pt x="475488" y="0"/>
                    </a:moveTo>
                    <a:cubicBezTo>
                      <a:pt x="441960" y="111252"/>
                      <a:pt x="408432" y="222504"/>
                      <a:pt x="329184" y="292608"/>
                    </a:cubicBezTo>
                    <a:cubicBezTo>
                      <a:pt x="249936" y="362712"/>
                      <a:pt x="124968" y="391668"/>
                      <a:pt x="0" y="420624"/>
                    </a:cubicBezTo>
                  </a:path>
                </a:pathLst>
              </a:cu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grpSp>
        <p:grpSp>
          <p:nvGrpSpPr>
            <p:cNvPr id="9" name="44 Grupo"/>
            <p:cNvGrpSpPr/>
            <p:nvPr/>
          </p:nvGrpSpPr>
          <p:grpSpPr>
            <a:xfrm>
              <a:off x="2748619" y="2852142"/>
              <a:ext cx="4496665" cy="1877148"/>
              <a:chOff x="3923928" y="1412776"/>
              <a:chExt cx="3619872" cy="1877148"/>
            </a:xfrm>
          </p:grpSpPr>
          <p:sp>
            <p:nvSpPr>
              <p:cNvPr id="15" name="14 Forma libre"/>
              <p:cNvSpPr/>
              <p:nvPr/>
            </p:nvSpPr>
            <p:spPr>
              <a:xfrm>
                <a:off x="4608576" y="1412776"/>
                <a:ext cx="2935224" cy="1839468"/>
              </a:xfrm>
              <a:custGeom>
                <a:avLst/>
                <a:gdLst>
                  <a:gd name="connsiteX0" fmla="*/ 0 w 2935224"/>
                  <a:gd name="connsiteY0" fmla="*/ 1510284 h 1839468"/>
                  <a:gd name="connsiteX1" fmla="*/ 1042416 w 2935224"/>
                  <a:gd name="connsiteY1" fmla="*/ 1524 h 1839468"/>
                  <a:gd name="connsiteX2" fmla="*/ 2240280 w 2935224"/>
                  <a:gd name="connsiteY2" fmla="*/ 1501140 h 1839468"/>
                  <a:gd name="connsiteX3" fmla="*/ 2935224 w 2935224"/>
                  <a:gd name="connsiteY3" fmla="*/ 1839468 h 1839468"/>
                </a:gdLst>
                <a:ahLst/>
                <a:cxnLst>
                  <a:cxn ang="0">
                    <a:pos x="connsiteX0" y="connsiteY0"/>
                  </a:cxn>
                  <a:cxn ang="0">
                    <a:pos x="connsiteX1" y="connsiteY1"/>
                  </a:cxn>
                  <a:cxn ang="0">
                    <a:pos x="connsiteX2" y="connsiteY2"/>
                  </a:cxn>
                  <a:cxn ang="0">
                    <a:pos x="connsiteX3" y="connsiteY3"/>
                  </a:cxn>
                </a:cxnLst>
                <a:rect l="l" t="t" r="r" b="b"/>
                <a:pathLst>
                  <a:path w="2935224" h="1839468">
                    <a:moveTo>
                      <a:pt x="0" y="1510284"/>
                    </a:moveTo>
                    <a:cubicBezTo>
                      <a:pt x="334518" y="756666"/>
                      <a:pt x="669036" y="3048"/>
                      <a:pt x="1042416" y="1524"/>
                    </a:cubicBezTo>
                    <a:cubicBezTo>
                      <a:pt x="1415796" y="0"/>
                      <a:pt x="1924812" y="1194816"/>
                      <a:pt x="2240280" y="1501140"/>
                    </a:cubicBezTo>
                    <a:cubicBezTo>
                      <a:pt x="2555748" y="1807464"/>
                      <a:pt x="2745486" y="1823466"/>
                      <a:pt x="2935224" y="1839468"/>
                    </a:cubicBezTo>
                  </a:path>
                </a:pathLst>
              </a:custGeom>
              <a:ln w="508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6" name="15 Forma libre"/>
              <p:cNvSpPr/>
              <p:nvPr/>
            </p:nvSpPr>
            <p:spPr>
              <a:xfrm>
                <a:off x="3923928" y="2920740"/>
                <a:ext cx="684648" cy="369184"/>
              </a:xfrm>
              <a:custGeom>
                <a:avLst/>
                <a:gdLst>
                  <a:gd name="connsiteX0" fmla="*/ 475488 w 475488"/>
                  <a:gd name="connsiteY0" fmla="*/ 0 h 420624"/>
                  <a:gd name="connsiteX1" fmla="*/ 329184 w 475488"/>
                  <a:gd name="connsiteY1" fmla="*/ 292608 h 420624"/>
                  <a:gd name="connsiteX2" fmla="*/ 0 w 475488"/>
                  <a:gd name="connsiteY2" fmla="*/ 420624 h 420624"/>
                </a:gdLst>
                <a:ahLst/>
                <a:cxnLst>
                  <a:cxn ang="0">
                    <a:pos x="connsiteX0" y="connsiteY0"/>
                  </a:cxn>
                  <a:cxn ang="0">
                    <a:pos x="connsiteX1" y="connsiteY1"/>
                  </a:cxn>
                  <a:cxn ang="0">
                    <a:pos x="connsiteX2" y="connsiteY2"/>
                  </a:cxn>
                </a:cxnLst>
                <a:rect l="l" t="t" r="r" b="b"/>
                <a:pathLst>
                  <a:path w="475488" h="420624">
                    <a:moveTo>
                      <a:pt x="475488" y="0"/>
                    </a:moveTo>
                    <a:cubicBezTo>
                      <a:pt x="441960" y="111252"/>
                      <a:pt x="408432" y="222504"/>
                      <a:pt x="329184" y="292608"/>
                    </a:cubicBezTo>
                    <a:cubicBezTo>
                      <a:pt x="249936" y="362712"/>
                      <a:pt x="124968" y="391668"/>
                      <a:pt x="0" y="420624"/>
                    </a:cubicBezTo>
                  </a:path>
                </a:pathLst>
              </a:custGeom>
              <a:ln w="508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grpSp>
        <p:cxnSp>
          <p:nvCxnSpPr>
            <p:cNvPr id="10" name="9 Conector recto"/>
            <p:cNvCxnSpPr/>
            <p:nvPr/>
          </p:nvCxnSpPr>
          <p:spPr>
            <a:xfrm rot="5400000">
              <a:off x="2519199" y="4040274"/>
              <a:ext cx="2952328"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16200000" flipH="1">
              <a:off x="3407369" y="4040274"/>
              <a:ext cx="2952328"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6398609" y="4878819"/>
              <a:ext cx="1341743" cy="369332"/>
            </a:xfrm>
            <a:prstGeom prst="rect">
              <a:avLst/>
            </a:prstGeom>
            <a:noFill/>
          </p:spPr>
          <p:txBody>
            <a:bodyPr wrap="square" rtlCol="0">
              <a:spAutoFit/>
            </a:bodyPr>
            <a:lstStyle/>
            <a:p>
              <a:r>
                <a:rPr lang="en-US" b="1" dirty="0" smtClean="0"/>
                <a:t>schooling</a:t>
              </a:r>
              <a:endParaRPr lang="en-US" b="1" dirty="0"/>
            </a:p>
          </p:txBody>
        </p:sp>
        <p:sp>
          <p:nvSpPr>
            <p:cNvPr id="13" name="12 Abrir llave"/>
            <p:cNvSpPr/>
            <p:nvPr/>
          </p:nvSpPr>
          <p:spPr>
            <a:xfrm rot="16200000">
              <a:off x="4331026" y="5246458"/>
              <a:ext cx="216024" cy="900000"/>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CuadroTexto"/>
            <p:cNvSpPr txBox="1"/>
            <p:nvPr/>
          </p:nvSpPr>
          <p:spPr>
            <a:xfrm>
              <a:off x="4090362" y="5948486"/>
              <a:ext cx="2415138" cy="307777"/>
            </a:xfrm>
            <a:prstGeom prst="rect">
              <a:avLst/>
            </a:prstGeom>
            <a:noFill/>
          </p:spPr>
          <p:txBody>
            <a:bodyPr wrap="square" rtlCol="0">
              <a:spAutoFit/>
            </a:bodyPr>
            <a:lstStyle/>
            <a:p>
              <a:r>
                <a:rPr lang="en-US" sz="1400" dirty="0" smtClean="0"/>
                <a:t>Demand for immigrants</a:t>
              </a:r>
              <a:endParaRPr lang="en-US" sz="1400" dirty="0"/>
            </a:p>
          </p:txBody>
        </p:sp>
        <p:cxnSp>
          <p:nvCxnSpPr>
            <p:cNvPr id="20" name="19 Conector recto de flecha"/>
            <p:cNvCxnSpPr/>
            <p:nvPr/>
          </p:nvCxnSpPr>
          <p:spPr>
            <a:xfrm>
              <a:off x="3131840" y="3861048"/>
              <a:ext cx="576064" cy="1588"/>
            </a:xfrm>
            <a:prstGeom prst="straightConnector1">
              <a:avLst/>
            </a:prstGeom>
            <a:ln w="31750">
              <a:solidFill>
                <a:srgbClr val="C00000"/>
              </a:solidFill>
              <a:tailEnd type="arrow" w="sm" len="sm"/>
            </a:ln>
          </p:spPr>
          <p:style>
            <a:lnRef idx="1">
              <a:schemeClr val="accent1"/>
            </a:lnRef>
            <a:fillRef idx="0">
              <a:schemeClr val="accent1"/>
            </a:fillRef>
            <a:effectRef idx="0">
              <a:schemeClr val="accent1"/>
            </a:effectRef>
            <a:fontRef idx="minor">
              <a:schemeClr val="tx1"/>
            </a:fontRef>
          </p:style>
        </p:cxnSp>
      </p:grpSp>
      <p:sp>
        <p:nvSpPr>
          <p:cNvPr id="21" name="20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Possible demand effect</a:t>
            </a:r>
            <a:endParaRPr lang="en-US" dirty="0"/>
          </a:p>
        </p:txBody>
      </p:sp>
      <p:sp>
        <p:nvSpPr>
          <p:cNvPr id="3" name="2 Marcador de contenido"/>
          <p:cNvSpPr>
            <a:spLocks noGrp="1"/>
          </p:cNvSpPr>
          <p:nvPr>
            <p:ph idx="1"/>
          </p:nvPr>
        </p:nvSpPr>
        <p:spPr>
          <a:xfrm>
            <a:off x="179512" y="548680"/>
            <a:ext cx="8784976" cy="5688632"/>
          </a:xfrm>
        </p:spPr>
        <p:txBody>
          <a:bodyPr/>
          <a:lstStyle/>
          <a:p>
            <a:r>
              <a:rPr lang="en-US" sz="2000" smtClean="0"/>
              <a:t>The proportion of Mexican residents with 5-8 and 9 years of schooling has decreased.  Meanwhile, the percentage of recent Mexican immigrants with such schooling level has not changed significantly.</a:t>
            </a:r>
          </a:p>
          <a:p>
            <a:pPr lvl="1"/>
            <a:endParaRPr lang="en-US"/>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37</a:t>
            </a:fld>
            <a:endParaRPr lang="es-MX"/>
          </a:p>
        </p:txBody>
      </p:sp>
      <p:pic>
        <p:nvPicPr>
          <p:cNvPr id="19" name="Picture 2"/>
          <p:cNvPicPr>
            <a:picLocks noChangeAspect="1" noChangeArrowheads="1"/>
          </p:cNvPicPr>
          <p:nvPr/>
        </p:nvPicPr>
        <p:blipFill>
          <a:blip r:embed="rId3"/>
          <a:srcRect/>
          <a:stretch>
            <a:fillRect/>
          </a:stretch>
        </p:blipFill>
        <p:spPr bwMode="auto">
          <a:xfrm>
            <a:off x="65088" y="2832100"/>
            <a:ext cx="2863850" cy="3462338"/>
          </a:xfrm>
          <a:prstGeom prst="rect">
            <a:avLst/>
          </a:prstGeom>
          <a:noFill/>
          <a:ln w="9525">
            <a:miter lim="800000"/>
            <a:headEnd/>
            <a:tailEnd/>
          </a:ln>
          <a:effectLst/>
        </p:spPr>
      </p:pic>
      <p:pic>
        <p:nvPicPr>
          <p:cNvPr id="21" name="Picture 3"/>
          <p:cNvPicPr>
            <a:picLocks noChangeAspect="1" noChangeArrowheads="1"/>
          </p:cNvPicPr>
          <p:nvPr/>
        </p:nvPicPr>
        <p:blipFill>
          <a:blip r:embed="rId4"/>
          <a:srcRect/>
          <a:stretch>
            <a:fillRect/>
          </a:stretch>
        </p:blipFill>
        <p:spPr bwMode="auto">
          <a:xfrm>
            <a:off x="3130550" y="2828925"/>
            <a:ext cx="2871788" cy="3470275"/>
          </a:xfrm>
          <a:prstGeom prst="rect">
            <a:avLst/>
          </a:prstGeom>
          <a:noFill/>
          <a:ln w="9525">
            <a:miter lim="800000"/>
            <a:headEnd/>
            <a:tailEnd/>
          </a:ln>
          <a:effectLst/>
        </p:spPr>
      </p:pic>
      <p:pic>
        <p:nvPicPr>
          <p:cNvPr id="20" name="Picture 4"/>
          <p:cNvPicPr>
            <a:picLocks noChangeAspect="1" noChangeArrowheads="1"/>
          </p:cNvPicPr>
          <p:nvPr/>
        </p:nvPicPr>
        <p:blipFill>
          <a:blip r:embed="rId5"/>
          <a:srcRect/>
          <a:stretch>
            <a:fillRect/>
          </a:stretch>
        </p:blipFill>
        <p:spPr bwMode="auto">
          <a:xfrm>
            <a:off x="6240463" y="2828925"/>
            <a:ext cx="2865437" cy="3463925"/>
          </a:xfrm>
          <a:prstGeom prst="rect">
            <a:avLst/>
          </a:prstGeom>
          <a:noFill/>
          <a:ln w="9525">
            <a:miter lim="800000"/>
            <a:headEnd/>
            <a:tailEnd/>
          </a:ln>
          <a:effectLst/>
        </p:spPr>
      </p:pic>
      <p:sp>
        <p:nvSpPr>
          <p:cNvPr id="14" name="13 CuadroTexto"/>
          <p:cNvSpPr txBox="1"/>
          <p:nvPr/>
        </p:nvSpPr>
        <p:spPr>
          <a:xfrm>
            <a:off x="288032" y="2276872"/>
            <a:ext cx="2987824" cy="338554"/>
          </a:xfrm>
          <a:prstGeom prst="rect">
            <a:avLst/>
          </a:prstGeom>
          <a:noFill/>
          <a:ln>
            <a:noFill/>
          </a:ln>
        </p:spPr>
        <p:txBody>
          <a:bodyPr wrap="square" rtlCol="0">
            <a:spAutoFit/>
          </a:bodyPr>
          <a:lstStyle/>
          <a:p>
            <a:pPr algn="ctr"/>
            <a:r>
              <a:rPr lang="en-US" sz="1600" smtClean="0"/>
              <a:t>Mexican Residents</a:t>
            </a:r>
            <a:endParaRPr lang="en-US" sz="1600"/>
          </a:p>
        </p:txBody>
      </p:sp>
      <p:sp>
        <p:nvSpPr>
          <p:cNvPr id="15" name="14 CuadroTexto"/>
          <p:cNvSpPr txBox="1"/>
          <p:nvPr/>
        </p:nvSpPr>
        <p:spPr>
          <a:xfrm>
            <a:off x="3141365" y="2276872"/>
            <a:ext cx="3312368" cy="338400"/>
          </a:xfrm>
          <a:prstGeom prst="rect">
            <a:avLst/>
          </a:prstGeom>
          <a:noFill/>
          <a:ln>
            <a:noFill/>
          </a:ln>
        </p:spPr>
        <p:txBody>
          <a:bodyPr wrap="square" rtlCol="0">
            <a:spAutoFit/>
          </a:bodyPr>
          <a:lstStyle/>
          <a:p>
            <a:pPr algn="ctr"/>
            <a:r>
              <a:rPr lang="en-US" sz="1600" smtClean="0"/>
              <a:t>Recent Mexican Immigrants</a:t>
            </a:r>
            <a:endParaRPr lang="en-US" sz="1600"/>
          </a:p>
        </p:txBody>
      </p:sp>
      <p:sp>
        <p:nvSpPr>
          <p:cNvPr id="16" name="15 CuadroTexto"/>
          <p:cNvSpPr txBox="1"/>
          <p:nvPr/>
        </p:nvSpPr>
        <p:spPr>
          <a:xfrm>
            <a:off x="7092280" y="2277105"/>
            <a:ext cx="2016224" cy="369332"/>
          </a:xfrm>
          <a:prstGeom prst="rect">
            <a:avLst/>
          </a:prstGeom>
          <a:noFill/>
          <a:ln>
            <a:noFill/>
          </a:ln>
        </p:spPr>
        <p:txBody>
          <a:bodyPr wrap="square" rtlCol="0">
            <a:spAutoFit/>
          </a:bodyPr>
          <a:lstStyle/>
          <a:p>
            <a:pPr algn="ctr"/>
            <a:r>
              <a:rPr lang="en-US" sz="1600" smtClean="0"/>
              <a:t>U.S</a:t>
            </a:r>
            <a:r>
              <a:rPr lang="en-US" smtClean="0"/>
              <a:t>. </a:t>
            </a:r>
            <a:r>
              <a:rPr lang="en-US" sz="1600" smtClean="0"/>
              <a:t>Natives</a:t>
            </a:r>
            <a:endParaRPr lang="en-US" sz="1600"/>
          </a:p>
        </p:txBody>
      </p:sp>
      <p:sp>
        <p:nvSpPr>
          <p:cNvPr id="17" name="16 CuadroTexto"/>
          <p:cNvSpPr txBox="1"/>
          <p:nvPr/>
        </p:nvSpPr>
        <p:spPr>
          <a:xfrm>
            <a:off x="0" y="1866310"/>
            <a:ext cx="9144000" cy="338554"/>
          </a:xfrm>
          <a:prstGeom prst="rect">
            <a:avLst/>
          </a:prstGeom>
          <a:noFill/>
        </p:spPr>
        <p:txBody>
          <a:bodyPr wrap="square" rtlCol="0">
            <a:spAutoFit/>
          </a:bodyPr>
          <a:lstStyle/>
          <a:p>
            <a:pPr algn="ctr"/>
            <a:r>
              <a:rPr lang="en-US" sz="1600" b="1" dirty="0" smtClean="0"/>
              <a:t>Highest grade of schooling completed by males (%)</a:t>
            </a:r>
            <a:endParaRPr lang="en-US" sz="1600" b="1" dirty="0"/>
          </a:p>
        </p:txBody>
      </p:sp>
      <p:sp>
        <p:nvSpPr>
          <p:cNvPr id="12" name="11 Elipse"/>
          <p:cNvSpPr/>
          <p:nvPr/>
        </p:nvSpPr>
        <p:spPr>
          <a:xfrm>
            <a:off x="4067944" y="3212976"/>
            <a:ext cx="504056" cy="432048"/>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Flecha derecha"/>
          <p:cNvSpPr/>
          <p:nvPr/>
        </p:nvSpPr>
        <p:spPr>
          <a:xfrm>
            <a:off x="1125141" y="4446637"/>
            <a:ext cx="360040" cy="13449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Possible hypothesis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47B664DF-9378-49F9-B06C-23B6D835C639}" type="slidenum">
              <a:rPr lang="es-MX" smtClean="0"/>
              <a:pPr/>
              <a:t>38</a:t>
            </a:fld>
            <a:endParaRPr lang="es-MX" dirty="0"/>
          </a:p>
        </p:txBody>
      </p:sp>
      <p:sp>
        <p:nvSpPr>
          <p:cNvPr id="5" name="1 Título"/>
          <p:cNvSpPr>
            <a:spLocks noGrp="1"/>
          </p:cNvSpPr>
          <p:nvPr>
            <p:ph type="title"/>
          </p:nvPr>
        </p:nvSpPr>
        <p:spPr>
          <a:xfrm>
            <a:off x="0" y="15252"/>
            <a:ext cx="9144000" cy="389412"/>
          </a:xfrm>
        </p:spPr>
        <p:txBody>
          <a:bodyPr>
            <a:normAutofit fontScale="90000"/>
          </a:bodyPr>
          <a:lstStyle/>
          <a:p>
            <a:r>
              <a:rPr lang="en-US" dirty="0" smtClean="0"/>
              <a:t>Possible demand effect</a:t>
            </a:r>
            <a:endParaRPr lang="en-US" dirty="0"/>
          </a:p>
        </p:txBody>
      </p:sp>
      <p:pic>
        <p:nvPicPr>
          <p:cNvPr id="6" name="Picture 2"/>
          <p:cNvPicPr>
            <a:picLocks noChangeAspect="1" noChangeArrowheads="1"/>
          </p:cNvPicPr>
          <p:nvPr/>
        </p:nvPicPr>
        <p:blipFill>
          <a:blip r:embed="rId3"/>
          <a:srcRect/>
          <a:stretch>
            <a:fillRect/>
          </a:stretch>
        </p:blipFill>
        <p:spPr bwMode="auto">
          <a:xfrm>
            <a:off x="800100" y="1395413"/>
            <a:ext cx="7496175" cy="4841875"/>
          </a:xfrm>
          <a:prstGeom prst="rect">
            <a:avLst/>
          </a:prstGeom>
          <a:noFill/>
          <a:ln w="9525">
            <a:miter lim="800000"/>
            <a:headEnd/>
            <a:tailEnd/>
          </a:ln>
          <a:effectLst/>
        </p:spPr>
      </p:pic>
      <p:sp>
        <p:nvSpPr>
          <p:cNvPr id="7" name="6 CuadroTexto"/>
          <p:cNvSpPr txBox="1"/>
          <p:nvPr/>
        </p:nvSpPr>
        <p:spPr>
          <a:xfrm>
            <a:off x="0" y="724634"/>
            <a:ext cx="9144000" cy="400110"/>
          </a:xfrm>
          <a:prstGeom prst="rect">
            <a:avLst/>
          </a:prstGeom>
          <a:noFill/>
        </p:spPr>
        <p:txBody>
          <a:bodyPr wrap="square" rtlCol="0">
            <a:spAutoFit/>
          </a:bodyPr>
          <a:lstStyle/>
          <a:p>
            <a:pPr algn="ctr"/>
            <a:r>
              <a:rPr lang="en-US" sz="2000" b="1" dirty="0" smtClean="0"/>
              <a:t>Highest grade of schooling completed by males (%), 1990 and 2010</a:t>
            </a:r>
            <a:endParaRPr lang="en-US" sz="20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custDataLst>
              <p:tags r:id="rId2"/>
            </p:custDataLst>
          </p:nvPr>
        </p:nvSpPr>
        <p:spPr bwMode="auto">
          <a:xfrm>
            <a:off x="97624" y="5476288"/>
            <a:ext cx="8964488" cy="576064"/>
          </a:xfrm>
          <a:prstGeom prst="rect">
            <a:avLst/>
          </a:prstGeom>
          <a:solidFill>
            <a:schemeClr val="accent1">
              <a:lumMod val="40000"/>
              <a:lumOff val="60000"/>
            </a:schemeClr>
          </a:solidFill>
          <a:ln w="9525">
            <a:noFill/>
            <a:miter lim="800000"/>
            <a:headEnd/>
            <a:tailEnd/>
          </a:ln>
        </p:spPr>
        <p:txBody>
          <a:bodyPr wrap="none" anchor="ctr"/>
          <a:lstStyle/>
          <a:p>
            <a:pPr fontAlgn="base">
              <a:spcBef>
                <a:spcPct val="0"/>
              </a:spcBef>
              <a:spcAft>
                <a:spcPct val="0"/>
              </a:spcAft>
            </a:pPr>
            <a:endParaRPr lang="es-MX" sz="2800">
              <a:solidFill>
                <a:srgbClr val="000000"/>
              </a:solidFill>
              <a:latin typeface="Times New Roman" pitchFamily="18" charset="0"/>
            </a:endParaRPr>
          </a:p>
        </p:txBody>
      </p:sp>
      <p:sp>
        <p:nvSpPr>
          <p:cNvPr id="3" name="2 Marcador de contenido"/>
          <p:cNvSpPr>
            <a:spLocks noGrp="1"/>
          </p:cNvSpPr>
          <p:nvPr>
            <p:ph idx="1"/>
            <p:custDataLst>
              <p:tags r:id="rId3"/>
            </p:custDataLst>
          </p:nvPr>
        </p:nvSpPr>
        <p:spPr/>
        <p:txBody>
          <a:bodyPr>
            <a:normAutofit lnSpcReduction="10000"/>
          </a:bodyPr>
          <a:lstStyle/>
          <a:p>
            <a:pPr marL="457200" indent="-457200">
              <a:spcAft>
                <a:spcPts val="4800"/>
              </a:spcAft>
              <a:buFont typeface="+mj-lt"/>
              <a:buAutoNum type="arabicPeriod"/>
            </a:pPr>
            <a:r>
              <a:rPr lang="en-US" sz="3400" dirty="0" smtClean="0"/>
              <a:t>Introduction</a:t>
            </a:r>
          </a:p>
          <a:p>
            <a:pPr marL="457200" indent="-457200">
              <a:spcAft>
                <a:spcPts val="4800"/>
              </a:spcAft>
              <a:buFont typeface="+mj-lt"/>
              <a:buAutoNum type="arabicPeriod"/>
            </a:pPr>
            <a:r>
              <a:rPr lang="en-US" sz="3400" dirty="0" smtClean="0"/>
              <a:t>Self-selection of Mexico-US migrants</a:t>
            </a:r>
          </a:p>
          <a:p>
            <a:pPr marL="457200" indent="-457200">
              <a:spcAft>
                <a:spcPts val="4800"/>
              </a:spcAft>
              <a:buFont typeface="+mj-lt"/>
              <a:buAutoNum type="arabicPeriod"/>
            </a:pPr>
            <a:r>
              <a:rPr lang="en-US" sz="3400" dirty="0" smtClean="0"/>
              <a:t>Trend in self-selection patterns </a:t>
            </a:r>
          </a:p>
          <a:p>
            <a:pPr marL="457200" indent="-457200">
              <a:spcAft>
                <a:spcPts val="4800"/>
              </a:spcAft>
              <a:buFont typeface="+mj-lt"/>
              <a:buAutoNum type="arabicPeriod"/>
            </a:pPr>
            <a:r>
              <a:rPr lang="en-US" sz="3400" dirty="0" smtClean="0"/>
              <a:t>Possible hypothesis</a:t>
            </a:r>
          </a:p>
          <a:p>
            <a:pPr marL="457200" indent="-457200">
              <a:spcAft>
                <a:spcPts val="4800"/>
              </a:spcAft>
              <a:buFont typeface="+mj-lt"/>
              <a:buAutoNum type="arabicPeriod"/>
            </a:pPr>
            <a:r>
              <a:rPr lang="en-US" sz="3400" b="1" dirty="0" smtClean="0"/>
              <a:t>Concluding remarks</a:t>
            </a:r>
            <a:endParaRPr lang="es-MX" sz="3400" b="1" dirty="0"/>
          </a:p>
        </p:txBody>
      </p:sp>
      <p:graphicFrame>
        <p:nvGraphicFramePr>
          <p:cNvPr id="6" name="5 Objeto" hidden="1"/>
          <p:cNvGraphicFramePr>
            <a:graphicFrameLocks noChangeAspect="1"/>
          </p:cNvGraphicFramePr>
          <p:nvPr/>
        </p:nvGraphicFramePr>
        <p:xfrm>
          <a:off x="0" y="0"/>
          <a:ext cx="158750" cy="158750"/>
        </p:xfrm>
        <a:graphic>
          <a:graphicData uri="http://schemas.openxmlformats.org/presentationml/2006/ole">
            <p:oleObj spid="_x0000_s349186" name="think-cell Slide" r:id="rId8" imgW="381" imgH="381" progId="">
              <p:embed/>
            </p:oleObj>
          </a:graphicData>
        </a:graphic>
      </p:graphicFrame>
      <p:sp>
        <p:nvSpPr>
          <p:cNvPr id="2" name="1 Título"/>
          <p:cNvSpPr>
            <a:spLocks noGrp="1"/>
          </p:cNvSpPr>
          <p:nvPr>
            <p:ph type="title"/>
            <p:custDataLst>
              <p:tags r:id="rId4"/>
            </p:custDataLst>
          </p:nvPr>
        </p:nvSpPr>
        <p:spPr/>
        <p:txBody>
          <a:bodyPr>
            <a:normAutofit fontScale="90000"/>
          </a:bodyPr>
          <a:lstStyle/>
          <a:p>
            <a:r>
              <a:rPr lang="en-US" smtClean="0"/>
              <a:t>Index</a:t>
            </a:r>
            <a:endParaRPr lang="es-MX"/>
          </a:p>
        </p:txBody>
      </p:sp>
      <p:sp>
        <p:nvSpPr>
          <p:cNvPr id="4" name="3 Marcador de número de diapositiva"/>
          <p:cNvSpPr>
            <a:spLocks noGrp="1"/>
          </p:cNvSpPr>
          <p:nvPr>
            <p:ph type="sldNum" sz="quarter" idx="12"/>
            <p:custDataLst>
              <p:tags r:id="rId5"/>
            </p:custDataLst>
          </p:nvPr>
        </p:nvSpPr>
        <p:spPr/>
        <p:txBody>
          <a:bodyPr/>
          <a:lstStyle/>
          <a:p>
            <a:fld id="{47B664DF-9378-49F9-B06C-23B6D835C639}" type="slidenum">
              <a:rPr lang="es-MX" smtClean="0"/>
              <a:pPr/>
              <a:t>39</a:t>
            </a:fld>
            <a:endParaRPr lang="es-MX"/>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Borjas</a:t>
            </a:r>
            <a:r>
              <a:rPr lang="en-US" smtClean="0"/>
              <a:t>’ Self Selection Model</a:t>
            </a:r>
            <a:endParaRPr lang="es-MX"/>
          </a:p>
        </p:txBody>
      </p:sp>
      <p:sp>
        <p:nvSpPr>
          <p:cNvPr id="3" name="2 Marcador de contenido"/>
          <p:cNvSpPr>
            <a:spLocks noGrp="1"/>
          </p:cNvSpPr>
          <p:nvPr>
            <p:ph idx="1"/>
          </p:nvPr>
        </p:nvSpPr>
        <p:spPr>
          <a:xfrm>
            <a:off x="5076056" y="908720"/>
            <a:ext cx="3888432" cy="5328592"/>
          </a:xfrm>
        </p:spPr>
        <p:txBody>
          <a:bodyPr>
            <a:normAutofit/>
          </a:bodyPr>
          <a:lstStyle/>
          <a:p>
            <a:r>
              <a:rPr lang="en-US" sz="2000" smtClean="0"/>
              <a:t>Constant migration costs.</a:t>
            </a:r>
          </a:p>
          <a:p>
            <a:pPr>
              <a:buNone/>
            </a:pPr>
            <a:endParaRPr lang="en-US" sz="2000" smtClean="0"/>
          </a:p>
          <a:p>
            <a:r>
              <a:rPr lang="en-US" sz="2000" smtClean="0"/>
              <a:t>In poor countries (high returns to skill, high wage dispersion), the low-skilled have the strongest incentive to migrate:  negative selection.</a:t>
            </a:r>
          </a:p>
          <a:p>
            <a:endParaRPr lang="en-US" sz="2000" smtClean="0"/>
          </a:p>
          <a:p>
            <a:r>
              <a:rPr lang="en-US" sz="2000" smtClean="0"/>
              <a:t>Under the assumption that wages are higher in the US than in Mexico at low education levels, and the opposite at high education levels, we should expect </a:t>
            </a:r>
            <a:r>
              <a:rPr lang="en-US" sz="2000" smtClean="0">
                <a:solidFill>
                  <a:schemeClr val="tx2">
                    <a:lumMod val="60000"/>
                    <a:lumOff val="40000"/>
                  </a:schemeClr>
                </a:solidFill>
              </a:rPr>
              <a:t>negative selection </a:t>
            </a:r>
            <a:r>
              <a:rPr lang="en-US" sz="2000" smtClean="0"/>
              <a:t>of migrants. </a:t>
            </a:r>
            <a:endParaRPr lang="en-US" sz="200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4</a:t>
            </a:fld>
            <a:endParaRPr lang="es-MX"/>
          </a:p>
        </p:txBody>
      </p:sp>
      <p:grpSp>
        <p:nvGrpSpPr>
          <p:cNvPr id="5" name="4 Grupo"/>
          <p:cNvGrpSpPr/>
          <p:nvPr/>
        </p:nvGrpSpPr>
        <p:grpSpPr>
          <a:xfrm>
            <a:off x="251520" y="1628800"/>
            <a:ext cx="4320480" cy="3744418"/>
            <a:chOff x="456970" y="2283448"/>
            <a:chExt cx="4263832" cy="3063346"/>
          </a:xfrm>
        </p:grpSpPr>
        <p:sp>
          <p:nvSpPr>
            <p:cNvPr id="6" name="Line 11"/>
            <p:cNvSpPr>
              <a:spLocks noChangeShapeType="1"/>
            </p:cNvSpPr>
            <p:nvPr/>
          </p:nvSpPr>
          <p:spPr bwMode="auto">
            <a:xfrm>
              <a:off x="924948" y="5071186"/>
              <a:ext cx="3468775" cy="876"/>
            </a:xfrm>
            <a:prstGeom prst="line">
              <a:avLst/>
            </a:prstGeom>
            <a:noFill/>
            <a:ln w="14288" cap="rnd">
              <a:solidFill>
                <a:srgbClr val="000000"/>
              </a:solidFill>
              <a:round/>
              <a:headEnd/>
              <a:tailEnd/>
            </a:ln>
          </p:spPr>
          <p:txBody>
            <a:bodyPr/>
            <a:lstStyle/>
            <a:p>
              <a:endParaRPr lang="es-MX"/>
            </a:p>
          </p:txBody>
        </p:sp>
        <p:sp>
          <p:nvSpPr>
            <p:cNvPr id="7" name="Line 12"/>
            <p:cNvSpPr>
              <a:spLocks noChangeShapeType="1"/>
            </p:cNvSpPr>
            <p:nvPr/>
          </p:nvSpPr>
          <p:spPr bwMode="auto">
            <a:xfrm flipV="1">
              <a:off x="924948" y="2697353"/>
              <a:ext cx="876" cy="2373834"/>
            </a:xfrm>
            <a:prstGeom prst="line">
              <a:avLst/>
            </a:prstGeom>
            <a:noFill/>
            <a:ln w="14288" cap="rnd">
              <a:solidFill>
                <a:srgbClr val="000000"/>
              </a:solidFill>
              <a:round/>
              <a:headEnd/>
              <a:tailEnd/>
            </a:ln>
          </p:spPr>
          <p:txBody>
            <a:bodyPr/>
            <a:lstStyle/>
            <a:p>
              <a:endParaRPr lang="es-MX"/>
            </a:p>
          </p:txBody>
        </p:sp>
        <p:sp>
          <p:nvSpPr>
            <p:cNvPr id="8" name="Line 13"/>
            <p:cNvSpPr>
              <a:spLocks noChangeShapeType="1"/>
            </p:cNvSpPr>
            <p:nvPr/>
          </p:nvSpPr>
          <p:spPr bwMode="auto">
            <a:xfrm flipV="1">
              <a:off x="924948" y="3427898"/>
              <a:ext cx="3012404" cy="639446"/>
            </a:xfrm>
            <a:prstGeom prst="line">
              <a:avLst/>
            </a:prstGeom>
            <a:noFill/>
            <a:ln w="14351" cap="rnd">
              <a:solidFill>
                <a:srgbClr val="0000FF"/>
              </a:solidFill>
              <a:round/>
              <a:headEnd/>
              <a:tailEnd/>
            </a:ln>
          </p:spPr>
          <p:txBody>
            <a:bodyPr/>
            <a:lstStyle/>
            <a:p>
              <a:endParaRPr lang="es-MX"/>
            </a:p>
          </p:txBody>
        </p:sp>
        <p:sp>
          <p:nvSpPr>
            <p:cNvPr id="9" name="Rectangle 14"/>
            <p:cNvSpPr>
              <a:spLocks noChangeArrowheads="1"/>
            </p:cNvSpPr>
            <p:nvPr/>
          </p:nvSpPr>
          <p:spPr bwMode="auto">
            <a:xfrm>
              <a:off x="468577" y="2697353"/>
              <a:ext cx="365273" cy="274173"/>
            </a:xfrm>
            <a:prstGeom prst="rect">
              <a:avLst/>
            </a:prstGeom>
            <a:solidFill>
              <a:srgbClr val="FFFFFF"/>
            </a:solidFill>
            <a:ln w="9525">
              <a:noFill/>
              <a:miter lim="800000"/>
              <a:headEnd/>
              <a:tailEnd/>
            </a:ln>
          </p:spPr>
          <p:txBody>
            <a:bodyPr/>
            <a:lstStyle/>
            <a:p>
              <a:endParaRPr lang="es-MX"/>
            </a:p>
          </p:txBody>
        </p:sp>
        <p:sp>
          <p:nvSpPr>
            <p:cNvPr id="10" name="Rectangle 15"/>
            <p:cNvSpPr>
              <a:spLocks noChangeArrowheads="1"/>
            </p:cNvSpPr>
            <p:nvPr/>
          </p:nvSpPr>
          <p:spPr bwMode="auto">
            <a:xfrm>
              <a:off x="456970" y="2283448"/>
              <a:ext cx="1903129" cy="402873"/>
            </a:xfrm>
            <a:prstGeom prst="rect">
              <a:avLst/>
            </a:prstGeom>
            <a:noFill/>
            <a:ln w="9525">
              <a:noFill/>
              <a:miter lim="800000"/>
              <a:headEnd/>
              <a:tailEnd/>
            </a:ln>
          </p:spPr>
          <p:txBody>
            <a:bodyPr wrap="none" lIns="0" tIns="0" rIns="0" bIns="0">
              <a:spAutoFit/>
            </a:bodyPr>
            <a:lstStyle/>
            <a:p>
              <a:r>
                <a:rPr lang="en-US" sz="1600" b="0" smtClean="0">
                  <a:solidFill>
                    <a:srgbClr val="000000"/>
                  </a:solidFill>
                  <a:latin typeface="Times New Roman" pitchFamily="18" charset="0"/>
                  <a:cs typeface="Times New Roman" pitchFamily="18" charset="0"/>
                </a:rPr>
                <a:t>Wage</a:t>
              </a:r>
            </a:p>
            <a:p>
              <a:r>
                <a:rPr lang="es-MX" sz="1600" smtClean="0">
                  <a:solidFill>
                    <a:srgbClr val="000000"/>
                  </a:solidFill>
                  <a:latin typeface="Times New Roman" pitchFamily="18" charset="0"/>
                  <a:cs typeface="Times New Roman" pitchFamily="18" charset="0"/>
                </a:rPr>
                <a:t>(net of </a:t>
              </a:r>
              <a:r>
                <a:rPr lang="es-MX" sz="1600" err="1" smtClean="0">
                  <a:solidFill>
                    <a:srgbClr val="000000"/>
                  </a:solidFill>
                  <a:latin typeface="Times New Roman" pitchFamily="18" charset="0"/>
                  <a:cs typeface="Times New Roman" pitchFamily="18" charset="0"/>
                </a:rPr>
                <a:t>migration</a:t>
              </a:r>
              <a:r>
                <a:rPr lang="es-MX" sz="1600" smtClean="0">
                  <a:solidFill>
                    <a:srgbClr val="000000"/>
                  </a:solidFill>
                  <a:latin typeface="Times New Roman" pitchFamily="18" charset="0"/>
                  <a:cs typeface="Times New Roman" pitchFamily="18" charset="0"/>
                </a:rPr>
                <a:t> </a:t>
              </a:r>
              <a:r>
                <a:rPr lang="es-MX" sz="1600" err="1" smtClean="0">
                  <a:solidFill>
                    <a:srgbClr val="000000"/>
                  </a:solidFill>
                  <a:latin typeface="Times New Roman" pitchFamily="18" charset="0"/>
                  <a:cs typeface="Times New Roman" pitchFamily="18" charset="0"/>
                </a:rPr>
                <a:t>costs</a:t>
              </a:r>
              <a:r>
                <a:rPr lang="es-MX" sz="1600" smtClean="0">
                  <a:solidFill>
                    <a:srgbClr val="000000"/>
                  </a:solidFill>
                  <a:latin typeface="Times New Roman" pitchFamily="18" charset="0"/>
                  <a:cs typeface="Times New Roman" pitchFamily="18" charset="0"/>
                </a:rPr>
                <a:t>)</a:t>
              </a:r>
            </a:p>
          </p:txBody>
        </p:sp>
        <p:sp>
          <p:nvSpPr>
            <p:cNvPr id="11" name="Rectangle 16"/>
            <p:cNvSpPr>
              <a:spLocks noChangeArrowheads="1"/>
            </p:cNvSpPr>
            <p:nvPr/>
          </p:nvSpPr>
          <p:spPr bwMode="auto">
            <a:xfrm>
              <a:off x="724355" y="2739399"/>
              <a:ext cx="29782" cy="142780"/>
            </a:xfrm>
            <a:prstGeom prst="rect">
              <a:avLst/>
            </a:prstGeom>
            <a:noFill/>
            <a:ln w="9525">
              <a:noFill/>
              <a:miter lim="800000"/>
              <a:headEnd/>
              <a:tailEnd/>
            </a:ln>
          </p:spPr>
          <p:txBody>
            <a:bodyPr wrap="none" lIns="0" tIns="0" rIns="0" bIns="0">
              <a:spAutoFit/>
            </a:bodyPr>
            <a:lstStyle/>
            <a:p>
              <a:r>
                <a:rPr lang="es-MX" sz="1700" b="0">
                  <a:solidFill>
                    <a:srgbClr val="000000"/>
                  </a:solidFill>
                </a:rPr>
                <a:t> </a:t>
              </a:r>
              <a:endParaRPr lang="es-MX"/>
            </a:p>
          </p:txBody>
        </p:sp>
        <p:sp>
          <p:nvSpPr>
            <p:cNvPr id="12" name="Rectangle 17"/>
            <p:cNvSpPr>
              <a:spLocks noChangeArrowheads="1"/>
            </p:cNvSpPr>
            <p:nvPr/>
          </p:nvSpPr>
          <p:spPr bwMode="auto">
            <a:xfrm>
              <a:off x="4119550" y="5162285"/>
              <a:ext cx="274173" cy="183074"/>
            </a:xfrm>
            <a:prstGeom prst="rect">
              <a:avLst/>
            </a:prstGeom>
            <a:solidFill>
              <a:srgbClr val="FFFFFF"/>
            </a:solidFill>
            <a:ln w="9525">
              <a:noFill/>
              <a:miter lim="800000"/>
              <a:headEnd/>
              <a:tailEnd/>
            </a:ln>
          </p:spPr>
          <p:txBody>
            <a:bodyPr/>
            <a:lstStyle/>
            <a:p>
              <a:endParaRPr lang="es-MX"/>
            </a:p>
          </p:txBody>
        </p:sp>
        <p:sp>
          <p:nvSpPr>
            <p:cNvPr id="13" name="Rectangle 18"/>
            <p:cNvSpPr>
              <a:spLocks noChangeArrowheads="1"/>
            </p:cNvSpPr>
            <p:nvPr/>
          </p:nvSpPr>
          <p:spPr bwMode="auto">
            <a:xfrm>
              <a:off x="3779912" y="5085184"/>
              <a:ext cx="822633" cy="201436"/>
            </a:xfrm>
            <a:prstGeom prst="rect">
              <a:avLst/>
            </a:prstGeom>
            <a:noFill/>
            <a:ln w="9525">
              <a:noFill/>
              <a:miter lim="800000"/>
              <a:headEnd/>
              <a:tailEnd/>
            </a:ln>
          </p:spPr>
          <p:txBody>
            <a:bodyPr wrap="none" lIns="0" tIns="0" rIns="0" bIns="0">
              <a:spAutoFit/>
            </a:bodyPr>
            <a:lstStyle/>
            <a:p>
              <a:r>
                <a:rPr lang="es-MX" sz="1600" err="1" smtClean="0">
                  <a:solidFill>
                    <a:srgbClr val="000000"/>
                  </a:solidFill>
                  <a:latin typeface="Times New Roman" pitchFamily="18" charset="0"/>
                  <a:cs typeface="Times New Roman" pitchFamily="18" charset="0"/>
                </a:rPr>
                <a:t>Schooling</a:t>
              </a:r>
              <a:endParaRPr lang="es-MX" sz="1600">
                <a:latin typeface="Times New Roman" pitchFamily="18" charset="0"/>
                <a:cs typeface="Times New Roman" pitchFamily="18" charset="0"/>
              </a:endParaRPr>
            </a:p>
          </p:txBody>
        </p:sp>
        <p:sp>
          <p:nvSpPr>
            <p:cNvPr id="14" name="Rectangle 19"/>
            <p:cNvSpPr>
              <a:spLocks noChangeArrowheads="1"/>
            </p:cNvSpPr>
            <p:nvPr/>
          </p:nvSpPr>
          <p:spPr bwMode="auto">
            <a:xfrm>
              <a:off x="4240432" y="5202579"/>
              <a:ext cx="29782" cy="142780"/>
            </a:xfrm>
            <a:prstGeom prst="rect">
              <a:avLst/>
            </a:prstGeom>
            <a:noFill/>
            <a:ln w="9525">
              <a:noFill/>
              <a:miter lim="800000"/>
              <a:headEnd/>
              <a:tailEnd/>
            </a:ln>
          </p:spPr>
          <p:txBody>
            <a:bodyPr wrap="none" lIns="0" tIns="0" rIns="0" bIns="0">
              <a:spAutoFit/>
            </a:bodyPr>
            <a:lstStyle/>
            <a:p>
              <a:r>
                <a:rPr lang="es-MX" sz="1700" b="0">
                  <a:solidFill>
                    <a:srgbClr val="000000"/>
                  </a:solidFill>
                </a:rPr>
                <a:t> </a:t>
              </a:r>
              <a:endParaRPr lang="es-MX"/>
            </a:p>
          </p:txBody>
        </p:sp>
        <p:sp>
          <p:nvSpPr>
            <p:cNvPr id="15" name="Rectangle 20"/>
            <p:cNvSpPr>
              <a:spLocks noChangeArrowheads="1"/>
            </p:cNvSpPr>
            <p:nvPr/>
          </p:nvSpPr>
          <p:spPr bwMode="auto">
            <a:xfrm>
              <a:off x="2051720" y="5085184"/>
              <a:ext cx="159477" cy="261610"/>
            </a:xfrm>
            <a:prstGeom prst="rect">
              <a:avLst/>
            </a:prstGeom>
            <a:noFill/>
            <a:ln w="9525">
              <a:noFill/>
              <a:miter lim="800000"/>
              <a:headEnd/>
              <a:tailEnd/>
            </a:ln>
          </p:spPr>
          <p:txBody>
            <a:bodyPr wrap="square" lIns="0" tIns="0" rIns="0" bIns="0">
              <a:spAutoFit/>
            </a:bodyPr>
            <a:lstStyle/>
            <a:p>
              <a:r>
                <a:rPr lang="es-MX" sz="1700" b="0">
                  <a:solidFill>
                    <a:srgbClr val="000000"/>
                  </a:solidFill>
                  <a:latin typeface="Times New Roman" pitchFamily="18" charset="0"/>
                  <a:cs typeface="Times New Roman" pitchFamily="18" charset="0"/>
                </a:rPr>
                <a:t>s</a:t>
              </a:r>
              <a:endParaRPr lang="es-MX">
                <a:latin typeface="Times New Roman" pitchFamily="18" charset="0"/>
                <a:cs typeface="Times New Roman" pitchFamily="18" charset="0"/>
              </a:endParaRPr>
            </a:p>
          </p:txBody>
        </p:sp>
        <p:sp>
          <p:nvSpPr>
            <p:cNvPr id="16" name="Rectangle 21"/>
            <p:cNvSpPr>
              <a:spLocks noChangeArrowheads="1"/>
            </p:cNvSpPr>
            <p:nvPr/>
          </p:nvSpPr>
          <p:spPr bwMode="auto">
            <a:xfrm flipH="1">
              <a:off x="2123728" y="5085184"/>
              <a:ext cx="89052" cy="184666"/>
            </a:xfrm>
            <a:prstGeom prst="rect">
              <a:avLst/>
            </a:prstGeom>
            <a:noFill/>
            <a:ln w="9525">
              <a:noFill/>
              <a:miter lim="800000"/>
              <a:headEnd/>
              <a:tailEnd/>
            </a:ln>
          </p:spPr>
          <p:txBody>
            <a:bodyPr wrap="square" lIns="0" tIns="0" rIns="0" bIns="0">
              <a:spAutoFit/>
            </a:bodyPr>
            <a:lstStyle/>
            <a:p>
              <a:r>
                <a:rPr lang="es-MX" sz="1200" b="0">
                  <a:solidFill>
                    <a:srgbClr val="000000"/>
                  </a:solidFill>
                </a:rPr>
                <a:t>*</a:t>
              </a:r>
              <a:endParaRPr lang="es-MX"/>
            </a:p>
          </p:txBody>
        </p:sp>
        <p:sp>
          <p:nvSpPr>
            <p:cNvPr id="17" name="Rectangle 22"/>
            <p:cNvSpPr>
              <a:spLocks noChangeArrowheads="1"/>
            </p:cNvSpPr>
            <p:nvPr/>
          </p:nvSpPr>
          <p:spPr bwMode="auto">
            <a:xfrm>
              <a:off x="2181941" y="5183308"/>
              <a:ext cx="21023" cy="100735"/>
            </a:xfrm>
            <a:prstGeom prst="rect">
              <a:avLst/>
            </a:prstGeom>
            <a:noFill/>
            <a:ln w="9525">
              <a:noFill/>
              <a:miter lim="800000"/>
              <a:headEnd/>
              <a:tailEnd/>
            </a:ln>
          </p:spPr>
          <p:txBody>
            <a:bodyPr wrap="none" lIns="0" tIns="0" rIns="0" bIns="0">
              <a:spAutoFit/>
            </a:bodyPr>
            <a:lstStyle/>
            <a:p>
              <a:r>
                <a:rPr lang="es-MX" sz="1200" b="0">
                  <a:solidFill>
                    <a:srgbClr val="000000"/>
                  </a:solidFill>
                </a:rPr>
                <a:t> </a:t>
              </a:r>
              <a:endParaRPr lang="es-MX"/>
            </a:p>
          </p:txBody>
        </p:sp>
        <p:sp>
          <p:nvSpPr>
            <p:cNvPr id="18" name="Rectangle 40"/>
            <p:cNvSpPr>
              <a:spLocks noChangeArrowheads="1"/>
            </p:cNvSpPr>
            <p:nvPr/>
          </p:nvSpPr>
          <p:spPr bwMode="auto">
            <a:xfrm>
              <a:off x="4028451" y="2789328"/>
              <a:ext cx="638570" cy="273297"/>
            </a:xfrm>
            <a:prstGeom prst="rect">
              <a:avLst/>
            </a:prstGeom>
            <a:solidFill>
              <a:srgbClr val="FFFFFF"/>
            </a:solidFill>
            <a:ln w="9525">
              <a:noFill/>
              <a:miter lim="800000"/>
              <a:headEnd/>
              <a:tailEnd/>
            </a:ln>
          </p:spPr>
          <p:txBody>
            <a:bodyPr/>
            <a:lstStyle/>
            <a:p>
              <a:endParaRPr lang="es-MX"/>
            </a:p>
          </p:txBody>
        </p:sp>
        <p:sp>
          <p:nvSpPr>
            <p:cNvPr id="19" name="Rectangle 48"/>
            <p:cNvSpPr>
              <a:spLocks noChangeArrowheads="1"/>
            </p:cNvSpPr>
            <p:nvPr/>
          </p:nvSpPr>
          <p:spPr bwMode="auto">
            <a:xfrm>
              <a:off x="4568038" y="2837505"/>
              <a:ext cx="29782" cy="142780"/>
            </a:xfrm>
            <a:prstGeom prst="rect">
              <a:avLst/>
            </a:prstGeom>
            <a:noFill/>
            <a:ln w="9525">
              <a:noFill/>
              <a:miter lim="800000"/>
              <a:headEnd/>
              <a:tailEnd/>
            </a:ln>
          </p:spPr>
          <p:txBody>
            <a:bodyPr wrap="none" lIns="0" tIns="0" rIns="0" bIns="0">
              <a:spAutoFit/>
            </a:bodyPr>
            <a:lstStyle/>
            <a:p>
              <a:r>
                <a:rPr lang="es-MX" sz="1700" b="0">
                  <a:solidFill>
                    <a:srgbClr val="000000"/>
                  </a:solidFill>
                </a:rPr>
                <a:t> </a:t>
              </a:r>
              <a:endParaRPr lang="es-MX"/>
            </a:p>
          </p:txBody>
        </p:sp>
        <p:sp>
          <p:nvSpPr>
            <p:cNvPr id="20" name="Line 49"/>
            <p:cNvSpPr>
              <a:spLocks noChangeShapeType="1"/>
            </p:cNvSpPr>
            <p:nvPr/>
          </p:nvSpPr>
          <p:spPr bwMode="auto">
            <a:xfrm flipV="1">
              <a:off x="924948" y="2880427"/>
              <a:ext cx="3012404" cy="1551313"/>
            </a:xfrm>
            <a:prstGeom prst="line">
              <a:avLst/>
            </a:prstGeom>
            <a:noFill/>
            <a:ln w="14351" cap="rnd">
              <a:solidFill>
                <a:srgbClr val="008000"/>
              </a:solidFill>
              <a:round/>
              <a:headEnd/>
              <a:tailEnd/>
            </a:ln>
          </p:spPr>
          <p:txBody>
            <a:bodyPr/>
            <a:lstStyle/>
            <a:p>
              <a:endParaRPr lang="es-MX"/>
            </a:p>
          </p:txBody>
        </p:sp>
        <p:sp>
          <p:nvSpPr>
            <p:cNvPr id="21" name="Freeform 50"/>
            <p:cNvSpPr>
              <a:spLocks noEditPoints="1"/>
            </p:cNvSpPr>
            <p:nvPr/>
          </p:nvSpPr>
          <p:spPr bwMode="auto">
            <a:xfrm>
              <a:off x="2107485" y="3801930"/>
              <a:ext cx="7884" cy="1271008"/>
            </a:xfrm>
            <a:custGeom>
              <a:avLst/>
              <a:gdLst/>
              <a:ahLst/>
              <a:cxnLst>
                <a:cxn ang="0">
                  <a:pos x="51" y="301"/>
                </a:cxn>
                <a:cxn ang="0">
                  <a:pos x="51" y="401"/>
                </a:cxn>
                <a:cxn ang="0">
                  <a:pos x="101" y="851"/>
                </a:cxn>
                <a:cxn ang="0">
                  <a:pos x="1" y="1051"/>
                </a:cxn>
                <a:cxn ang="0">
                  <a:pos x="101" y="1451"/>
                </a:cxn>
                <a:cxn ang="0">
                  <a:pos x="1" y="1651"/>
                </a:cxn>
                <a:cxn ang="0">
                  <a:pos x="101" y="1851"/>
                </a:cxn>
                <a:cxn ang="0">
                  <a:pos x="51" y="2302"/>
                </a:cxn>
                <a:cxn ang="0">
                  <a:pos x="51" y="2402"/>
                </a:cxn>
                <a:cxn ang="0">
                  <a:pos x="102" y="2852"/>
                </a:cxn>
                <a:cxn ang="0">
                  <a:pos x="2" y="3052"/>
                </a:cxn>
                <a:cxn ang="0">
                  <a:pos x="102" y="3452"/>
                </a:cxn>
                <a:cxn ang="0">
                  <a:pos x="2" y="3652"/>
                </a:cxn>
                <a:cxn ang="0">
                  <a:pos x="102" y="3852"/>
                </a:cxn>
                <a:cxn ang="0">
                  <a:pos x="52" y="4303"/>
                </a:cxn>
                <a:cxn ang="0">
                  <a:pos x="52" y="4403"/>
                </a:cxn>
                <a:cxn ang="0">
                  <a:pos x="102" y="4853"/>
                </a:cxn>
                <a:cxn ang="0">
                  <a:pos x="2" y="5053"/>
                </a:cxn>
                <a:cxn ang="0">
                  <a:pos x="103" y="5453"/>
                </a:cxn>
                <a:cxn ang="0">
                  <a:pos x="3" y="5653"/>
                </a:cxn>
                <a:cxn ang="0">
                  <a:pos x="103" y="5853"/>
                </a:cxn>
                <a:cxn ang="0">
                  <a:pos x="53" y="6304"/>
                </a:cxn>
                <a:cxn ang="0">
                  <a:pos x="53" y="6404"/>
                </a:cxn>
                <a:cxn ang="0">
                  <a:pos x="103" y="6854"/>
                </a:cxn>
                <a:cxn ang="0">
                  <a:pos x="3" y="7054"/>
                </a:cxn>
                <a:cxn ang="0">
                  <a:pos x="103" y="7454"/>
                </a:cxn>
                <a:cxn ang="0">
                  <a:pos x="4" y="7654"/>
                </a:cxn>
                <a:cxn ang="0">
                  <a:pos x="104" y="7854"/>
                </a:cxn>
                <a:cxn ang="0">
                  <a:pos x="54" y="8305"/>
                </a:cxn>
                <a:cxn ang="0">
                  <a:pos x="54" y="8405"/>
                </a:cxn>
                <a:cxn ang="0">
                  <a:pos x="104" y="8855"/>
                </a:cxn>
                <a:cxn ang="0">
                  <a:pos x="4" y="9055"/>
                </a:cxn>
                <a:cxn ang="0">
                  <a:pos x="104" y="9455"/>
                </a:cxn>
                <a:cxn ang="0">
                  <a:pos x="4" y="9655"/>
                </a:cxn>
                <a:cxn ang="0">
                  <a:pos x="104" y="9855"/>
                </a:cxn>
                <a:cxn ang="0">
                  <a:pos x="55" y="10306"/>
                </a:cxn>
                <a:cxn ang="0">
                  <a:pos x="55" y="10406"/>
                </a:cxn>
                <a:cxn ang="0">
                  <a:pos x="105" y="10856"/>
                </a:cxn>
                <a:cxn ang="0">
                  <a:pos x="5" y="11056"/>
                </a:cxn>
                <a:cxn ang="0">
                  <a:pos x="105" y="11456"/>
                </a:cxn>
                <a:cxn ang="0">
                  <a:pos x="5" y="11656"/>
                </a:cxn>
                <a:cxn ang="0">
                  <a:pos x="105" y="11856"/>
                </a:cxn>
                <a:cxn ang="0">
                  <a:pos x="55" y="12307"/>
                </a:cxn>
                <a:cxn ang="0">
                  <a:pos x="55" y="12407"/>
                </a:cxn>
                <a:cxn ang="0">
                  <a:pos x="106" y="12857"/>
                </a:cxn>
                <a:cxn ang="0">
                  <a:pos x="6" y="13057"/>
                </a:cxn>
                <a:cxn ang="0">
                  <a:pos x="106" y="13457"/>
                </a:cxn>
                <a:cxn ang="0">
                  <a:pos x="6" y="13657"/>
                </a:cxn>
                <a:cxn ang="0">
                  <a:pos x="106" y="13857"/>
                </a:cxn>
                <a:cxn ang="0">
                  <a:pos x="56" y="14308"/>
                </a:cxn>
                <a:cxn ang="0">
                  <a:pos x="56" y="14408"/>
                </a:cxn>
                <a:cxn ang="0">
                  <a:pos x="106" y="14858"/>
                </a:cxn>
                <a:cxn ang="0">
                  <a:pos x="6" y="15058"/>
                </a:cxn>
                <a:cxn ang="0">
                  <a:pos x="107" y="15458"/>
                </a:cxn>
                <a:cxn ang="0">
                  <a:pos x="7" y="15658"/>
                </a:cxn>
                <a:cxn ang="0">
                  <a:pos x="107" y="15858"/>
                </a:cxn>
                <a:cxn ang="0">
                  <a:pos x="57" y="16309"/>
                </a:cxn>
                <a:cxn ang="0">
                  <a:pos x="57" y="16409"/>
                </a:cxn>
              </a:cxnLst>
              <a:rect l="0" t="0" r="r" b="b"/>
              <a:pathLst>
                <a:path w="107" h="16709">
                  <a:moveTo>
                    <a:pt x="100" y="50"/>
                  </a:moveTo>
                  <a:lnTo>
                    <a:pt x="100" y="51"/>
                  </a:lnTo>
                  <a:cubicBezTo>
                    <a:pt x="100" y="78"/>
                    <a:pt x="78" y="101"/>
                    <a:pt x="50" y="101"/>
                  </a:cubicBezTo>
                  <a:cubicBezTo>
                    <a:pt x="23" y="101"/>
                    <a:pt x="0" y="78"/>
                    <a:pt x="0" y="51"/>
                  </a:cubicBezTo>
                  <a:lnTo>
                    <a:pt x="0" y="50"/>
                  </a:lnTo>
                  <a:cubicBezTo>
                    <a:pt x="0" y="23"/>
                    <a:pt x="23" y="0"/>
                    <a:pt x="50" y="0"/>
                  </a:cubicBezTo>
                  <a:cubicBezTo>
                    <a:pt x="78" y="0"/>
                    <a:pt x="100" y="23"/>
                    <a:pt x="100" y="50"/>
                  </a:cubicBezTo>
                  <a:close/>
                  <a:moveTo>
                    <a:pt x="101" y="251"/>
                  </a:moveTo>
                  <a:lnTo>
                    <a:pt x="101" y="251"/>
                  </a:lnTo>
                  <a:cubicBezTo>
                    <a:pt x="101" y="278"/>
                    <a:pt x="78" y="301"/>
                    <a:pt x="51" y="301"/>
                  </a:cubicBezTo>
                  <a:cubicBezTo>
                    <a:pt x="23" y="301"/>
                    <a:pt x="1" y="278"/>
                    <a:pt x="1" y="251"/>
                  </a:cubicBezTo>
                  <a:lnTo>
                    <a:pt x="1" y="251"/>
                  </a:lnTo>
                  <a:cubicBezTo>
                    <a:pt x="1" y="223"/>
                    <a:pt x="23" y="201"/>
                    <a:pt x="51" y="201"/>
                  </a:cubicBezTo>
                  <a:cubicBezTo>
                    <a:pt x="78" y="201"/>
                    <a:pt x="101" y="223"/>
                    <a:pt x="101" y="251"/>
                  </a:cubicBezTo>
                  <a:close/>
                  <a:moveTo>
                    <a:pt x="101" y="451"/>
                  </a:moveTo>
                  <a:lnTo>
                    <a:pt x="101" y="451"/>
                  </a:lnTo>
                  <a:cubicBezTo>
                    <a:pt x="101" y="478"/>
                    <a:pt x="78" y="501"/>
                    <a:pt x="51" y="501"/>
                  </a:cubicBezTo>
                  <a:cubicBezTo>
                    <a:pt x="23" y="501"/>
                    <a:pt x="1" y="478"/>
                    <a:pt x="1" y="451"/>
                  </a:cubicBezTo>
                  <a:lnTo>
                    <a:pt x="1" y="451"/>
                  </a:lnTo>
                  <a:cubicBezTo>
                    <a:pt x="1" y="423"/>
                    <a:pt x="23" y="401"/>
                    <a:pt x="51" y="401"/>
                  </a:cubicBezTo>
                  <a:cubicBezTo>
                    <a:pt x="78" y="401"/>
                    <a:pt x="101" y="423"/>
                    <a:pt x="101" y="451"/>
                  </a:cubicBezTo>
                  <a:close/>
                  <a:moveTo>
                    <a:pt x="101" y="651"/>
                  </a:moveTo>
                  <a:lnTo>
                    <a:pt x="101" y="651"/>
                  </a:lnTo>
                  <a:cubicBezTo>
                    <a:pt x="101" y="678"/>
                    <a:pt x="78" y="701"/>
                    <a:pt x="51" y="701"/>
                  </a:cubicBezTo>
                  <a:cubicBezTo>
                    <a:pt x="23" y="701"/>
                    <a:pt x="1" y="678"/>
                    <a:pt x="1" y="651"/>
                  </a:cubicBezTo>
                  <a:lnTo>
                    <a:pt x="1" y="651"/>
                  </a:lnTo>
                  <a:cubicBezTo>
                    <a:pt x="1" y="623"/>
                    <a:pt x="23" y="601"/>
                    <a:pt x="51" y="601"/>
                  </a:cubicBezTo>
                  <a:cubicBezTo>
                    <a:pt x="78" y="601"/>
                    <a:pt x="101" y="623"/>
                    <a:pt x="101" y="651"/>
                  </a:cubicBezTo>
                  <a:close/>
                  <a:moveTo>
                    <a:pt x="101" y="851"/>
                  </a:moveTo>
                  <a:lnTo>
                    <a:pt x="101" y="851"/>
                  </a:lnTo>
                  <a:cubicBezTo>
                    <a:pt x="101" y="879"/>
                    <a:pt x="78" y="901"/>
                    <a:pt x="51" y="901"/>
                  </a:cubicBezTo>
                  <a:cubicBezTo>
                    <a:pt x="23" y="901"/>
                    <a:pt x="1" y="879"/>
                    <a:pt x="1" y="851"/>
                  </a:cubicBezTo>
                  <a:lnTo>
                    <a:pt x="1" y="851"/>
                  </a:lnTo>
                  <a:cubicBezTo>
                    <a:pt x="1" y="823"/>
                    <a:pt x="23" y="801"/>
                    <a:pt x="51" y="801"/>
                  </a:cubicBezTo>
                  <a:cubicBezTo>
                    <a:pt x="78" y="801"/>
                    <a:pt x="101" y="823"/>
                    <a:pt x="101" y="851"/>
                  </a:cubicBezTo>
                  <a:close/>
                  <a:moveTo>
                    <a:pt x="101" y="1051"/>
                  </a:moveTo>
                  <a:lnTo>
                    <a:pt x="101" y="1051"/>
                  </a:lnTo>
                  <a:cubicBezTo>
                    <a:pt x="101" y="1079"/>
                    <a:pt x="78" y="1101"/>
                    <a:pt x="51" y="1101"/>
                  </a:cubicBezTo>
                  <a:cubicBezTo>
                    <a:pt x="23" y="1101"/>
                    <a:pt x="1" y="1079"/>
                    <a:pt x="1" y="1051"/>
                  </a:cubicBezTo>
                  <a:lnTo>
                    <a:pt x="1" y="1051"/>
                  </a:lnTo>
                  <a:cubicBezTo>
                    <a:pt x="1" y="1023"/>
                    <a:pt x="23" y="1001"/>
                    <a:pt x="51" y="1001"/>
                  </a:cubicBezTo>
                  <a:cubicBezTo>
                    <a:pt x="78" y="1001"/>
                    <a:pt x="101" y="1023"/>
                    <a:pt x="101" y="1051"/>
                  </a:cubicBezTo>
                  <a:close/>
                  <a:moveTo>
                    <a:pt x="101" y="1251"/>
                  </a:moveTo>
                  <a:lnTo>
                    <a:pt x="101" y="1251"/>
                  </a:lnTo>
                  <a:cubicBezTo>
                    <a:pt x="101" y="1279"/>
                    <a:pt x="79" y="1301"/>
                    <a:pt x="51" y="1301"/>
                  </a:cubicBezTo>
                  <a:cubicBezTo>
                    <a:pt x="23" y="1301"/>
                    <a:pt x="1" y="1279"/>
                    <a:pt x="1" y="1251"/>
                  </a:cubicBezTo>
                  <a:lnTo>
                    <a:pt x="1" y="1251"/>
                  </a:lnTo>
                  <a:cubicBezTo>
                    <a:pt x="1" y="1223"/>
                    <a:pt x="23" y="1201"/>
                    <a:pt x="51" y="1201"/>
                  </a:cubicBezTo>
                  <a:cubicBezTo>
                    <a:pt x="79" y="1201"/>
                    <a:pt x="101" y="1223"/>
                    <a:pt x="101" y="1251"/>
                  </a:cubicBezTo>
                  <a:close/>
                  <a:moveTo>
                    <a:pt x="101" y="1451"/>
                  </a:moveTo>
                  <a:lnTo>
                    <a:pt x="101" y="1451"/>
                  </a:lnTo>
                  <a:cubicBezTo>
                    <a:pt x="101" y="1479"/>
                    <a:pt x="79" y="1501"/>
                    <a:pt x="51" y="1501"/>
                  </a:cubicBezTo>
                  <a:cubicBezTo>
                    <a:pt x="23" y="1501"/>
                    <a:pt x="1" y="1479"/>
                    <a:pt x="1" y="1451"/>
                  </a:cubicBezTo>
                  <a:lnTo>
                    <a:pt x="1" y="1451"/>
                  </a:lnTo>
                  <a:cubicBezTo>
                    <a:pt x="1" y="1424"/>
                    <a:pt x="23" y="1401"/>
                    <a:pt x="51" y="1401"/>
                  </a:cubicBezTo>
                  <a:cubicBezTo>
                    <a:pt x="79" y="1401"/>
                    <a:pt x="101" y="1424"/>
                    <a:pt x="101" y="1451"/>
                  </a:cubicBezTo>
                  <a:close/>
                  <a:moveTo>
                    <a:pt x="101" y="1651"/>
                  </a:moveTo>
                  <a:lnTo>
                    <a:pt x="101" y="1651"/>
                  </a:lnTo>
                  <a:cubicBezTo>
                    <a:pt x="101" y="1679"/>
                    <a:pt x="79" y="1701"/>
                    <a:pt x="51" y="1701"/>
                  </a:cubicBezTo>
                  <a:cubicBezTo>
                    <a:pt x="23" y="1701"/>
                    <a:pt x="1" y="1679"/>
                    <a:pt x="1" y="1651"/>
                  </a:cubicBezTo>
                  <a:lnTo>
                    <a:pt x="1" y="1651"/>
                  </a:lnTo>
                  <a:cubicBezTo>
                    <a:pt x="1" y="1624"/>
                    <a:pt x="23" y="1601"/>
                    <a:pt x="51" y="1601"/>
                  </a:cubicBezTo>
                  <a:cubicBezTo>
                    <a:pt x="79" y="1601"/>
                    <a:pt x="101" y="1624"/>
                    <a:pt x="101" y="1651"/>
                  </a:cubicBezTo>
                  <a:close/>
                  <a:moveTo>
                    <a:pt x="101" y="1851"/>
                  </a:moveTo>
                  <a:lnTo>
                    <a:pt x="101" y="1851"/>
                  </a:lnTo>
                  <a:cubicBezTo>
                    <a:pt x="101" y="1879"/>
                    <a:pt x="79" y="1901"/>
                    <a:pt x="51" y="1901"/>
                  </a:cubicBezTo>
                  <a:cubicBezTo>
                    <a:pt x="24" y="1901"/>
                    <a:pt x="1" y="1879"/>
                    <a:pt x="1" y="1851"/>
                  </a:cubicBezTo>
                  <a:lnTo>
                    <a:pt x="1" y="1851"/>
                  </a:lnTo>
                  <a:cubicBezTo>
                    <a:pt x="1" y="1824"/>
                    <a:pt x="24" y="1801"/>
                    <a:pt x="51" y="1801"/>
                  </a:cubicBezTo>
                  <a:cubicBezTo>
                    <a:pt x="79" y="1801"/>
                    <a:pt x="101" y="1824"/>
                    <a:pt x="101" y="1851"/>
                  </a:cubicBezTo>
                  <a:close/>
                  <a:moveTo>
                    <a:pt x="101" y="2051"/>
                  </a:moveTo>
                  <a:lnTo>
                    <a:pt x="101" y="2052"/>
                  </a:lnTo>
                  <a:cubicBezTo>
                    <a:pt x="101" y="2079"/>
                    <a:pt x="79" y="2102"/>
                    <a:pt x="51" y="2102"/>
                  </a:cubicBezTo>
                  <a:cubicBezTo>
                    <a:pt x="24" y="2102"/>
                    <a:pt x="1" y="2079"/>
                    <a:pt x="1" y="2052"/>
                  </a:cubicBezTo>
                  <a:lnTo>
                    <a:pt x="1" y="2051"/>
                  </a:lnTo>
                  <a:cubicBezTo>
                    <a:pt x="1" y="2024"/>
                    <a:pt x="24" y="2001"/>
                    <a:pt x="51" y="2001"/>
                  </a:cubicBezTo>
                  <a:cubicBezTo>
                    <a:pt x="79" y="2001"/>
                    <a:pt x="101" y="2024"/>
                    <a:pt x="101" y="2051"/>
                  </a:cubicBezTo>
                  <a:close/>
                  <a:moveTo>
                    <a:pt x="101" y="2252"/>
                  </a:moveTo>
                  <a:lnTo>
                    <a:pt x="101" y="2252"/>
                  </a:lnTo>
                  <a:cubicBezTo>
                    <a:pt x="101" y="2279"/>
                    <a:pt x="79" y="2302"/>
                    <a:pt x="51" y="2302"/>
                  </a:cubicBezTo>
                  <a:cubicBezTo>
                    <a:pt x="24" y="2302"/>
                    <a:pt x="1" y="2279"/>
                    <a:pt x="1" y="2252"/>
                  </a:cubicBezTo>
                  <a:lnTo>
                    <a:pt x="1" y="2252"/>
                  </a:lnTo>
                  <a:cubicBezTo>
                    <a:pt x="1" y="2224"/>
                    <a:pt x="24" y="2202"/>
                    <a:pt x="51" y="2202"/>
                  </a:cubicBezTo>
                  <a:cubicBezTo>
                    <a:pt x="79" y="2202"/>
                    <a:pt x="101" y="2224"/>
                    <a:pt x="101" y="2252"/>
                  </a:cubicBezTo>
                  <a:close/>
                  <a:moveTo>
                    <a:pt x="101" y="2452"/>
                  </a:moveTo>
                  <a:lnTo>
                    <a:pt x="101" y="2452"/>
                  </a:lnTo>
                  <a:cubicBezTo>
                    <a:pt x="101" y="2479"/>
                    <a:pt x="79" y="2502"/>
                    <a:pt x="51" y="2502"/>
                  </a:cubicBezTo>
                  <a:cubicBezTo>
                    <a:pt x="24" y="2502"/>
                    <a:pt x="1" y="2479"/>
                    <a:pt x="1" y="2452"/>
                  </a:cubicBezTo>
                  <a:lnTo>
                    <a:pt x="1" y="2452"/>
                  </a:lnTo>
                  <a:cubicBezTo>
                    <a:pt x="1" y="2424"/>
                    <a:pt x="24" y="2402"/>
                    <a:pt x="51" y="2402"/>
                  </a:cubicBezTo>
                  <a:cubicBezTo>
                    <a:pt x="79" y="2402"/>
                    <a:pt x="101" y="2424"/>
                    <a:pt x="101" y="2452"/>
                  </a:cubicBezTo>
                  <a:close/>
                  <a:moveTo>
                    <a:pt x="102" y="2652"/>
                  </a:moveTo>
                  <a:lnTo>
                    <a:pt x="102" y="2652"/>
                  </a:lnTo>
                  <a:cubicBezTo>
                    <a:pt x="102" y="2679"/>
                    <a:pt x="79" y="2702"/>
                    <a:pt x="52" y="2702"/>
                  </a:cubicBezTo>
                  <a:cubicBezTo>
                    <a:pt x="24" y="2702"/>
                    <a:pt x="2" y="2679"/>
                    <a:pt x="2" y="2652"/>
                  </a:cubicBezTo>
                  <a:lnTo>
                    <a:pt x="2" y="2652"/>
                  </a:lnTo>
                  <a:cubicBezTo>
                    <a:pt x="2" y="2624"/>
                    <a:pt x="24" y="2602"/>
                    <a:pt x="52" y="2602"/>
                  </a:cubicBezTo>
                  <a:cubicBezTo>
                    <a:pt x="79" y="2602"/>
                    <a:pt x="102" y="2624"/>
                    <a:pt x="102" y="2652"/>
                  </a:cubicBezTo>
                  <a:close/>
                  <a:moveTo>
                    <a:pt x="102" y="2852"/>
                  </a:moveTo>
                  <a:lnTo>
                    <a:pt x="102" y="2852"/>
                  </a:lnTo>
                  <a:cubicBezTo>
                    <a:pt x="102" y="2880"/>
                    <a:pt x="79" y="2902"/>
                    <a:pt x="52" y="2902"/>
                  </a:cubicBezTo>
                  <a:cubicBezTo>
                    <a:pt x="24" y="2902"/>
                    <a:pt x="2" y="2880"/>
                    <a:pt x="2" y="2852"/>
                  </a:cubicBezTo>
                  <a:lnTo>
                    <a:pt x="2" y="2852"/>
                  </a:lnTo>
                  <a:cubicBezTo>
                    <a:pt x="2" y="2824"/>
                    <a:pt x="24" y="2802"/>
                    <a:pt x="52" y="2802"/>
                  </a:cubicBezTo>
                  <a:cubicBezTo>
                    <a:pt x="79" y="2802"/>
                    <a:pt x="102" y="2824"/>
                    <a:pt x="102" y="2852"/>
                  </a:cubicBezTo>
                  <a:close/>
                  <a:moveTo>
                    <a:pt x="102" y="3052"/>
                  </a:moveTo>
                  <a:lnTo>
                    <a:pt x="102" y="3052"/>
                  </a:lnTo>
                  <a:cubicBezTo>
                    <a:pt x="102" y="3080"/>
                    <a:pt x="79" y="3102"/>
                    <a:pt x="52" y="3102"/>
                  </a:cubicBezTo>
                  <a:cubicBezTo>
                    <a:pt x="24" y="3102"/>
                    <a:pt x="2" y="3080"/>
                    <a:pt x="2" y="3052"/>
                  </a:cubicBezTo>
                  <a:lnTo>
                    <a:pt x="2" y="3052"/>
                  </a:lnTo>
                  <a:cubicBezTo>
                    <a:pt x="2" y="3024"/>
                    <a:pt x="24" y="3002"/>
                    <a:pt x="52" y="3002"/>
                  </a:cubicBezTo>
                  <a:cubicBezTo>
                    <a:pt x="79" y="3002"/>
                    <a:pt x="102" y="3024"/>
                    <a:pt x="102" y="3052"/>
                  </a:cubicBezTo>
                  <a:close/>
                  <a:moveTo>
                    <a:pt x="102" y="3252"/>
                  </a:moveTo>
                  <a:lnTo>
                    <a:pt x="102" y="3252"/>
                  </a:lnTo>
                  <a:cubicBezTo>
                    <a:pt x="102" y="3280"/>
                    <a:pt x="79" y="3302"/>
                    <a:pt x="52" y="3302"/>
                  </a:cubicBezTo>
                  <a:cubicBezTo>
                    <a:pt x="24" y="3302"/>
                    <a:pt x="2" y="3280"/>
                    <a:pt x="2" y="3252"/>
                  </a:cubicBezTo>
                  <a:lnTo>
                    <a:pt x="2" y="3252"/>
                  </a:lnTo>
                  <a:cubicBezTo>
                    <a:pt x="2" y="3224"/>
                    <a:pt x="24" y="3202"/>
                    <a:pt x="52" y="3202"/>
                  </a:cubicBezTo>
                  <a:cubicBezTo>
                    <a:pt x="79" y="3202"/>
                    <a:pt x="102" y="3224"/>
                    <a:pt x="102" y="3252"/>
                  </a:cubicBezTo>
                  <a:close/>
                  <a:moveTo>
                    <a:pt x="102" y="3452"/>
                  </a:moveTo>
                  <a:lnTo>
                    <a:pt x="102" y="3452"/>
                  </a:lnTo>
                  <a:cubicBezTo>
                    <a:pt x="102" y="3480"/>
                    <a:pt x="79" y="3502"/>
                    <a:pt x="52" y="3502"/>
                  </a:cubicBezTo>
                  <a:cubicBezTo>
                    <a:pt x="24" y="3502"/>
                    <a:pt x="2" y="3480"/>
                    <a:pt x="2" y="3452"/>
                  </a:cubicBezTo>
                  <a:lnTo>
                    <a:pt x="2" y="3452"/>
                  </a:lnTo>
                  <a:cubicBezTo>
                    <a:pt x="2" y="3425"/>
                    <a:pt x="24" y="3402"/>
                    <a:pt x="52" y="3402"/>
                  </a:cubicBezTo>
                  <a:cubicBezTo>
                    <a:pt x="79" y="3402"/>
                    <a:pt x="102" y="3425"/>
                    <a:pt x="102" y="3452"/>
                  </a:cubicBezTo>
                  <a:close/>
                  <a:moveTo>
                    <a:pt x="102" y="3652"/>
                  </a:moveTo>
                  <a:lnTo>
                    <a:pt x="102" y="3652"/>
                  </a:lnTo>
                  <a:cubicBezTo>
                    <a:pt x="102" y="3680"/>
                    <a:pt x="80" y="3702"/>
                    <a:pt x="52" y="3702"/>
                  </a:cubicBezTo>
                  <a:cubicBezTo>
                    <a:pt x="24" y="3702"/>
                    <a:pt x="2" y="3680"/>
                    <a:pt x="2" y="3652"/>
                  </a:cubicBezTo>
                  <a:lnTo>
                    <a:pt x="2" y="3652"/>
                  </a:lnTo>
                  <a:cubicBezTo>
                    <a:pt x="2" y="3625"/>
                    <a:pt x="24" y="3602"/>
                    <a:pt x="52" y="3602"/>
                  </a:cubicBezTo>
                  <a:cubicBezTo>
                    <a:pt x="80" y="3602"/>
                    <a:pt x="102" y="3625"/>
                    <a:pt x="102" y="3652"/>
                  </a:cubicBezTo>
                  <a:close/>
                  <a:moveTo>
                    <a:pt x="102" y="3852"/>
                  </a:moveTo>
                  <a:lnTo>
                    <a:pt x="102" y="3852"/>
                  </a:lnTo>
                  <a:cubicBezTo>
                    <a:pt x="102" y="3880"/>
                    <a:pt x="80" y="3902"/>
                    <a:pt x="52" y="3902"/>
                  </a:cubicBezTo>
                  <a:cubicBezTo>
                    <a:pt x="24" y="3902"/>
                    <a:pt x="2" y="3880"/>
                    <a:pt x="2" y="3852"/>
                  </a:cubicBezTo>
                  <a:lnTo>
                    <a:pt x="2" y="3852"/>
                  </a:lnTo>
                  <a:cubicBezTo>
                    <a:pt x="2" y="3825"/>
                    <a:pt x="24" y="3802"/>
                    <a:pt x="52" y="3802"/>
                  </a:cubicBezTo>
                  <a:cubicBezTo>
                    <a:pt x="80" y="3802"/>
                    <a:pt x="102" y="3825"/>
                    <a:pt x="102" y="3852"/>
                  </a:cubicBezTo>
                  <a:close/>
                  <a:moveTo>
                    <a:pt x="102" y="4052"/>
                  </a:moveTo>
                  <a:lnTo>
                    <a:pt x="102" y="4053"/>
                  </a:lnTo>
                  <a:cubicBezTo>
                    <a:pt x="102" y="4080"/>
                    <a:pt x="80" y="4103"/>
                    <a:pt x="52" y="4103"/>
                  </a:cubicBezTo>
                  <a:cubicBezTo>
                    <a:pt x="24" y="4103"/>
                    <a:pt x="2" y="4080"/>
                    <a:pt x="2" y="4053"/>
                  </a:cubicBezTo>
                  <a:lnTo>
                    <a:pt x="2" y="4052"/>
                  </a:lnTo>
                  <a:cubicBezTo>
                    <a:pt x="2" y="4025"/>
                    <a:pt x="24" y="4002"/>
                    <a:pt x="52" y="4002"/>
                  </a:cubicBezTo>
                  <a:cubicBezTo>
                    <a:pt x="80" y="4002"/>
                    <a:pt x="102" y="4025"/>
                    <a:pt x="102" y="4052"/>
                  </a:cubicBezTo>
                  <a:close/>
                  <a:moveTo>
                    <a:pt x="102" y="4253"/>
                  </a:moveTo>
                  <a:lnTo>
                    <a:pt x="102" y="4253"/>
                  </a:lnTo>
                  <a:cubicBezTo>
                    <a:pt x="102" y="4280"/>
                    <a:pt x="80" y="4303"/>
                    <a:pt x="52" y="4303"/>
                  </a:cubicBezTo>
                  <a:cubicBezTo>
                    <a:pt x="25" y="4303"/>
                    <a:pt x="2" y="4280"/>
                    <a:pt x="2" y="4253"/>
                  </a:cubicBezTo>
                  <a:lnTo>
                    <a:pt x="2" y="4253"/>
                  </a:lnTo>
                  <a:cubicBezTo>
                    <a:pt x="2" y="4225"/>
                    <a:pt x="25" y="4203"/>
                    <a:pt x="52" y="4203"/>
                  </a:cubicBezTo>
                  <a:cubicBezTo>
                    <a:pt x="80" y="4203"/>
                    <a:pt x="102" y="4225"/>
                    <a:pt x="102" y="4253"/>
                  </a:cubicBezTo>
                  <a:close/>
                  <a:moveTo>
                    <a:pt x="102" y="4453"/>
                  </a:moveTo>
                  <a:lnTo>
                    <a:pt x="102" y="4453"/>
                  </a:lnTo>
                  <a:cubicBezTo>
                    <a:pt x="102" y="4480"/>
                    <a:pt x="80" y="4503"/>
                    <a:pt x="52" y="4503"/>
                  </a:cubicBezTo>
                  <a:cubicBezTo>
                    <a:pt x="25" y="4503"/>
                    <a:pt x="2" y="4480"/>
                    <a:pt x="2" y="4453"/>
                  </a:cubicBezTo>
                  <a:lnTo>
                    <a:pt x="2" y="4453"/>
                  </a:lnTo>
                  <a:cubicBezTo>
                    <a:pt x="2" y="4425"/>
                    <a:pt x="25" y="4403"/>
                    <a:pt x="52" y="4403"/>
                  </a:cubicBezTo>
                  <a:cubicBezTo>
                    <a:pt x="80" y="4403"/>
                    <a:pt x="102" y="4425"/>
                    <a:pt x="102" y="4453"/>
                  </a:cubicBezTo>
                  <a:close/>
                  <a:moveTo>
                    <a:pt x="102" y="4653"/>
                  </a:moveTo>
                  <a:lnTo>
                    <a:pt x="102" y="4653"/>
                  </a:lnTo>
                  <a:cubicBezTo>
                    <a:pt x="102" y="4680"/>
                    <a:pt x="80" y="4703"/>
                    <a:pt x="52" y="4703"/>
                  </a:cubicBezTo>
                  <a:cubicBezTo>
                    <a:pt x="25" y="4703"/>
                    <a:pt x="2" y="4680"/>
                    <a:pt x="2" y="4653"/>
                  </a:cubicBezTo>
                  <a:lnTo>
                    <a:pt x="2" y="4653"/>
                  </a:lnTo>
                  <a:cubicBezTo>
                    <a:pt x="2" y="4625"/>
                    <a:pt x="25" y="4603"/>
                    <a:pt x="52" y="4603"/>
                  </a:cubicBezTo>
                  <a:cubicBezTo>
                    <a:pt x="80" y="4603"/>
                    <a:pt x="102" y="4625"/>
                    <a:pt x="102" y="4653"/>
                  </a:cubicBezTo>
                  <a:close/>
                  <a:moveTo>
                    <a:pt x="102" y="4853"/>
                  </a:moveTo>
                  <a:lnTo>
                    <a:pt x="102" y="4853"/>
                  </a:lnTo>
                  <a:cubicBezTo>
                    <a:pt x="102" y="4881"/>
                    <a:pt x="80" y="4903"/>
                    <a:pt x="52" y="4903"/>
                  </a:cubicBezTo>
                  <a:cubicBezTo>
                    <a:pt x="25" y="4903"/>
                    <a:pt x="2" y="4881"/>
                    <a:pt x="2" y="4853"/>
                  </a:cubicBezTo>
                  <a:lnTo>
                    <a:pt x="2" y="4853"/>
                  </a:lnTo>
                  <a:cubicBezTo>
                    <a:pt x="2" y="4825"/>
                    <a:pt x="25" y="4803"/>
                    <a:pt x="52" y="4803"/>
                  </a:cubicBezTo>
                  <a:cubicBezTo>
                    <a:pt x="80" y="4803"/>
                    <a:pt x="102" y="4825"/>
                    <a:pt x="102" y="4853"/>
                  </a:cubicBezTo>
                  <a:close/>
                  <a:moveTo>
                    <a:pt x="102" y="5053"/>
                  </a:moveTo>
                  <a:lnTo>
                    <a:pt x="102" y="5053"/>
                  </a:lnTo>
                  <a:cubicBezTo>
                    <a:pt x="102" y="5081"/>
                    <a:pt x="80" y="5103"/>
                    <a:pt x="52" y="5103"/>
                  </a:cubicBezTo>
                  <a:cubicBezTo>
                    <a:pt x="25" y="5103"/>
                    <a:pt x="2" y="5081"/>
                    <a:pt x="2" y="5053"/>
                  </a:cubicBezTo>
                  <a:lnTo>
                    <a:pt x="2" y="5053"/>
                  </a:lnTo>
                  <a:cubicBezTo>
                    <a:pt x="2" y="5025"/>
                    <a:pt x="25" y="5003"/>
                    <a:pt x="52" y="5003"/>
                  </a:cubicBezTo>
                  <a:cubicBezTo>
                    <a:pt x="80" y="5003"/>
                    <a:pt x="102" y="5025"/>
                    <a:pt x="102" y="5053"/>
                  </a:cubicBezTo>
                  <a:close/>
                  <a:moveTo>
                    <a:pt x="103" y="5253"/>
                  </a:moveTo>
                  <a:lnTo>
                    <a:pt x="103" y="5253"/>
                  </a:lnTo>
                  <a:cubicBezTo>
                    <a:pt x="103" y="5281"/>
                    <a:pt x="80" y="5303"/>
                    <a:pt x="53" y="5303"/>
                  </a:cubicBezTo>
                  <a:cubicBezTo>
                    <a:pt x="25" y="5303"/>
                    <a:pt x="3" y="5281"/>
                    <a:pt x="3" y="5253"/>
                  </a:cubicBezTo>
                  <a:lnTo>
                    <a:pt x="3" y="5253"/>
                  </a:lnTo>
                  <a:cubicBezTo>
                    <a:pt x="3" y="5225"/>
                    <a:pt x="25" y="5203"/>
                    <a:pt x="53" y="5203"/>
                  </a:cubicBezTo>
                  <a:cubicBezTo>
                    <a:pt x="80" y="5203"/>
                    <a:pt x="103" y="5225"/>
                    <a:pt x="103" y="5253"/>
                  </a:cubicBezTo>
                  <a:close/>
                  <a:moveTo>
                    <a:pt x="103" y="5453"/>
                  </a:moveTo>
                  <a:lnTo>
                    <a:pt x="103" y="5453"/>
                  </a:lnTo>
                  <a:cubicBezTo>
                    <a:pt x="103" y="5481"/>
                    <a:pt x="80" y="5503"/>
                    <a:pt x="53" y="5503"/>
                  </a:cubicBezTo>
                  <a:cubicBezTo>
                    <a:pt x="25" y="5503"/>
                    <a:pt x="3" y="5481"/>
                    <a:pt x="3" y="5453"/>
                  </a:cubicBezTo>
                  <a:lnTo>
                    <a:pt x="3" y="5453"/>
                  </a:lnTo>
                  <a:cubicBezTo>
                    <a:pt x="3" y="5426"/>
                    <a:pt x="25" y="5403"/>
                    <a:pt x="53" y="5403"/>
                  </a:cubicBezTo>
                  <a:cubicBezTo>
                    <a:pt x="80" y="5403"/>
                    <a:pt x="103" y="5426"/>
                    <a:pt x="103" y="5453"/>
                  </a:cubicBezTo>
                  <a:close/>
                  <a:moveTo>
                    <a:pt x="103" y="5653"/>
                  </a:moveTo>
                  <a:lnTo>
                    <a:pt x="103" y="5653"/>
                  </a:lnTo>
                  <a:cubicBezTo>
                    <a:pt x="103" y="5681"/>
                    <a:pt x="80" y="5703"/>
                    <a:pt x="53" y="5703"/>
                  </a:cubicBezTo>
                  <a:cubicBezTo>
                    <a:pt x="25" y="5703"/>
                    <a:pt x="3" y="5681"/>
                    <a:pt x="3" y="5653"/>
                  </a:cubicBezTo>
                  <a:lnTo>
                    <a:pt x="3" y="5653"/>
                  </a:lnTo>
                  <a:cubicBezTo>
                    <a:pt x="3" y="5626"/>
                    <a:pt x="25" y="5603"/>
                    <a:pt x="53" y="5603"/>
                  </a:cubicBezTo>
                  <a:cubicBezTo>
                    <a:pt x="80" y="5603"/>
                    <a:pt x="103" y="5626"/>
                    <a:pt x="103" y="5653"/>
                  </a:cubicBezTo>
                  <a:close/>
                  <a:moveTo>
                    <a:pt x="103" y="5853"/>
                  </a:moveTo>
                  <a:lnTo>
                    <a:pt x="103" y="5853"/>
                  </a:lnTo>
                  <a:cubicBezTo>
                    <a:pt x="103" y="5881"/>
                    <a:pt x="80" y="5903"/>
                    <a:pt x="53" y="5903"/>
                  </a:cubicBezTo>
                  <a:cubicBezTo>
                    <a:pt x="25" y="5903"/>
                    <a:pt x="3" y="5881"/>
                    <a:pt x="3" y="5853"/>
                  </a:cubicBezTo>
                  <a:lnTo>
                    <a:pt x="3" y="5853"/>
                  </a:lnTo>
                  <a:cubicBezTo>
                    <a:pt x="3" y="5826"/>
                    <a:pt x="25" y="5803"/>
                    <a:pt x="53" y="5803"/>
                  </a:cubicBezTo>
                  <a:cubicBezTo>
                    <a:pt x="80" y="5803"/>
                    <a:pt x="103" y="5826"/>
                    <a:pt x="103" y="5853"/>
                  </a:cubicBezTo>
                  <a:close/>
                  <a:moveTo>
                    <a:pt x="103" y="6053"/>
                  </a:moveTo>
                  <a:lnTo>
                    <a:pt x="103" y="6054"/>
                  </a:lnTo>
                  <a:cubicBezTo>
                    <a:pt x="103" y="6081"/>
                    <a:pt x="80" y="6104"/>
                    <a:pt x="53" y="6104"/>
                  </a:cubicBezTo>
                  <a:cubicBezTo>
                    <a:pt x="25" y="6104"/>
                    <a:pt x="3" y="6081"/>
                    <a:pt x="3" y="6054"/>
                  </a:cubicBezTo>
                  <a:lnTo>
                    <a:pt x="3" y="6053"/>
                  </a:lnTo>
                  <a:cubicBezTo>
                    <a:pt x="3" y="6026"/>
                    <a:pt x="25" y="6003"/>
                    <a:pt x="53" y="6003"/>
                  </a:cubicBezTo>
                  <a:cubicBezTo>
                    <a:pt x="80" y="6003"/>
                    <a:pt x="103" y="6026"/>
                    <a:pt x="103" y="6053"/>
                  </a:cubicBezTo>
                  <a:close/>
                  <a:moveTo>
                    <a:pt x="103" y="6254"/>
                  </a:moveTo>
                  <a:lnTo>
                    <a:pt x="103" y="6254"/>
                  </a:lnTo>
                  <a:cubicBezTo>
                    <a:pt x="103" y="6281"/>
                    <a:pt x="81" y="6304"/>
                    <a:pt x="53" y="6304"/>
                  </a:cubicBezTo>
                  <a:cubicBezTo>
                    <a:pt x="25" y="6304"/>
                    <a:pt x="3" y="6281"/>
                    <a:pt x="3" y="6254"/>
                  </a:cubicBezTo>
                  <a:lnTo>
                    <a:pt x="3" y="6254"/>
                  </a:lnTo>
                  <a:cubicBezTo>
                    <a:pt x="3" y="6226"/>
                    <a:pt x="25" y="6204"/>
                    <a:pt x="53" y="6204"/>
                  </a:cubicBezTo>
                  <a:cubicBezTo>
                    <a:pt x="81" y="6204"/>
                    <a:pt x="103" y="6226"/>
                    <a:pt x="103" y="6254"/>
                  </a:cubicBezTo>
                  <a:close/>
                  <a:moveTo>
                    <a:pt x="103" y="6454"/>
                  </a:moveTo>
                  <a:lnTo>
                    <a:pt x="103" y="6454"/>
                  </a:lnTo>
                  <a:cubicBezTo>
                    <a:pt x="103" y="6481"/>
                    <a:pt x="81" y="6504"/>
                    <a:pt x="53" y="6504"/>
                  </a:cubicBezTo>
                  <a:cubicBezTo>
                    <a:pt x="25" y="6504"/>
                    <a:pt x="3" y="6481"/>
                    <a:pt x="3" y="6454"/>
                  </a:cubicBezTo>
                  <a:lnTo>
                    <a:pt x="3" y="6454"/>
                  </a:lnTo>
                  <a:cubicBezTo>
                    <a:pt x="3" y="6426"/>
                    <a:pt x="25" y="6404"/>
                    <a:pt x="53" y="6404"/>
                  </a:cubicBezTo>
                  <a:cubicBezTo>
                    <a:pt x="81" y="6404"/>
                    <a:pt x="103" y="6426"/>
                    <a:pt x="103" y="6454"/>
                  </a:cubicBezTo>
                  <a:close/>
                  <a:moveTo>
                    <a:pt x="103" y="6654"/>
                  </a:moveTo>
                  <a:lnTo>
                    <a:pt x="103" y="6654"/>
                  </a:lnTo>
                  <a:cubicBezTo>
                    <a:pt x="103" y="6681"/>
                    <a:pt x="81" y="6704"/>
                    <a:pt x="53" y="6704"/>
                  </a:cubicBezTo>
                  <a:cubicBezTo>
                    <a:pt x="25" y="6704"/>
                    <a:pt x="3" y="6681"/>
                    <a:pt x="3" y="6654"/>
                  </a:cubicBezTo>
                  <a:lnTo>
                    <a:pt x="3" y="6654"/>
                  </a:lnTo>
                  <a:cubicBezTo>
                    <a:pt x="3" y="6626"/>
                    <a:pt x="25" y="6604"/>
                    <a:pt x="53" y="6604"/>
                  </a:cubicBezTo>
                  <a:cubicBezTo>
                    <a:pt x="81" y="6604"/>
                    <a:pt x="103" y="6626"/>
                    <a:pt x="103" y="6654"/>
                  </a:cubicBezTo>
                  <a:close/>
                  <a:moveTo>
                    <a:pt x="103" y="6854"/>
                  </a:moveTo>
                  <a:lnTo>
                    <a:pt x="103" y="6854"/>
                  </a:lnTo>
                  <a:cubicBezTo>
                    <a:pt x="103" y="6882"/>
                    <a:pt x="81" y="6904"/>
                    <a:pt x="53" y="6904"/>
                  </a:cubicBezTo>
                  <a:cubicBezTo>
                    <a:pt x="26" y="6904"/>
                    <a:pt x="3" y="6882"/>
                    <a:pt x="3" y="6854"/>
                  </a:cubicBezTo>
                  <a:lnTo>
                    <a:pt x="3" y="6854"/>
                  </a:lnTo>
                  <a:cubicBezTo>
                    <a:pt x="3" y="6826"/>
                    <a:pt x="26" y="6804"/>
                    <a:pt x="53" y="6804"/>
                  </a:cubicBezTo>
                  <a:cubicBezTo>
                    <a:pt x="81" y="6804"/>
                    <a:pt x="103" y="6826"/>
                    <a:pt x="103" y="6854"/>
                  </a:cubicBezTo>
                  <a:close/>
                  <a:moveTo>
                    <a:pt x="103" y="7054"/>
                  </a:moveTo>
                  <a:lnTo>
                    <a:pt x="103" y="7054"/>
                  </a:lnTo>
                  <a:cubicBezTo>
                    <a:pt x="103" y="7082"/>
                    <a:pt x="81" y="7104"/>
                    <a:pt x="53" y="7104"/>
                  </a:cubicBezTo>
                  <a:cubicBezTo>
                    <a:pt x="26" y="7104"/>
                    <a:pt x="3" y="7082"/>
                    <a:pt x="3" y="7054"/>
                  </a:cubicBezTo>
                  <a:lnTo>
                    <a:pt x="3" y="7054"/>
                  </a:lnTo>
                  <a:cubicBezTo>
                    <a:pt x="3" y="7026"/>
                    <a:pt x="26" y="7004"/>
                    <a:pt x="53" y="7004"/>
                  </a:cubicBezTo>
                  <a:cubicBezTo>
                    <a:pt x="81" y="7004"/>
                    <a:pt x="103" y="7026"/>
                    <a:pt x="103" y="7054"/>
                  </a:cubicBezTo>
                  <a:close/>
                  <a:moveTo>
                    <a:pt x="103" y="7254"/>
                  </a:moveTo>
                  <a:lnTo>
                    <a:pt x="103" y="7254"/>
                  </a:lnTo>
                  <a:cubicBezTo>
                    <a:pt x="103" y="7282"/>
                    <a:pt x="81" y="7304"/>
                    <a:pt x="53" y="7304"/>
                  </a:cubicBezTo>
                  <a:cubicBezTo>
                    <a:pt x="26" y="7304"/>
                    <a:pt x="3" y="7282"/>
                    <a:pt x="3" y="7254"/>
                  </a:cubicBezTo>
                  <a:lnTo>
                    <a:pt x="3" y="7254"/>
                  </a:lnTo>
                  <a:cubicBezTo>
                    <a:pt x="3" y="7226"/>
                    <a:pt x="26" y="7204"/>
                    <a:pt x="53" y="7204"/>
                  </a:cubicBezTo>
                  <a:cubicBezTo>
                    <a:pt x="81" y="7204"/>
                    <a:pt x="103" y="7226"/>
                    <a:pt x="103" y="7254"/>
                  </a:cubicBezTo>
                  <a:close/>
                  <a:moveTo>
                    <a:pt x="103" y="7454"/>
                  </a:moveTo>
                  <a:lnTo>
                    <a:pt x="103" y="7454"/>
                  </a:lnTo>
                  <a:cubicBezTo>
                    <a:pt x="103" y="7482"/>
                    <a:pt x="81" y="7504"/>
                    <a:pt x="53" y="7504"/>
                  </a:cubicBezTo>
                  <a:cubicBezTo>
                    <a:pt x="26" y="7504"/>
                    <a:pt x="3" y="7482"/>
                    <a:pt x="3" y="7454"/>
                  </a:cubicBezTo>
                  <a:lnTo>
                    <a:pt x="3" y="7454"/>
                  </a:lnTo>
                  <a:cubicBezTo>
                    <a:pt x="3" y="7427"/>
                    <a:pt x="26" y="7404"/>
                    <a:pt x="53" y="7404"/>
                  </a:cubicBezTo>
                  <a:cubicBezTo>
                    <a:pt x="81" y="7404"/>
                    <a:pt x="103" y="7427"/>
                    <a:pt x="103" y="7454"/>
                  </a:cubicBezTo>
                  <a:close/>
                  <a:moveTo>
                    <a:pt x="104" y="7654"/>
                  </a:moveTo>
                  <a:lnTo>
                    <a:pt x="104" y="7654"/>
                  </a:lnTo>
                  <a:cubicBezTo>
                    <a:pt x="104" y="7682"/>
                    <a:pt x="81" y="7704"/>
                    <a:pt x="54" y="7704"/>
                  </a:cubicBezTo>
                  <a:cubicBezTo>
                    <a:pt x="26" y="7704"/>
                    <a:pt x="4" y="7682"/>
                    <a:pt x="4" y="7654"/>
                  </a:cubicBezTo>
                  <a:lnTo>
                    <a:pt x="4" y="7654"/>
                  </a:lnTo>
                  <a:cubicBezTo>
                    <a:pt x="4" y="7627"/>
                    <a:pt x="26" y="7604"/>
                    <a:pt x="54" y="7604"/>
                  </a:cubicBezTo>
                  <a:cubicBezTo>
                    <a:pt x="81" y="7604"/>
                    <a:pt x="104" y="7627"/>
                    <a:pt x="104" y="7654"/>
                  </a:cubicBezTo>
                  <a:close/>
                  <a:moveTo>
                    <a:pt x="104" y="7854"/>
                  </a:moveTo>
                  <a:lnTo>
                    <a:pt x="104" y="7854"/>
                  </a:lnTo>
                  <a:cubicBezTo>
                    <a:pt x="104" y="7882"/>
                    <a:pt x="81" y="7904"/>
                    <a:pt x="54" y="7904"/>
                  </a:cubicBezTo>
                  <a:cubicBezTo>
                    <a:pt x="26" y="7904"/>
                    <a:pt x="4" y="7882"/>
                    <a:pt x="4" y="7854"/>
                  </a:cubicBezTo>
                  <a:lnTo>
                    <a:pt x="4" y="7854"/>
                  </a:lnTo>
                  <a:cubicBezTo>
                    <a:pt x="4" y="7827"/>
                    <a:pt x="26" y="7804"/>
                    <a:pt x="54" y="7804"/>
                  </a:cubicBezTo>
                  <a:cubicBezTo>
                    <a:pt x="81" y="7804"/>
                    <a:pt x="104" y="7827"/>
                    <a:pt x="104" y="7854"/>
                  </a:cubicBezTo>
                  <a:close/>
                  <a:moveTo>
                    <a:pt x="104" y="8054"/>
                  </a:moveTo>
                  <a:lnTo>
                    <a:pt x="104" y="8055"/>
                  </a:lnTo>
                  <a:cubicBezTo>
                    <a:pt x="104" y="8082"/>
                    <a:pt x="81" y="8105"/>
                    <a:pt x="54" y="8105"/>
                  </a:cubicBezTo>
                  <a:cubicBezTo>
                    <a:pt x="26" y="8105"/>
                    <a:pt x="4" y="8082"/>
                    <a:pt x="4" y="8055"/>
                  </a:cubicBezTo>
                  <a:lnTo>
                    <a:pt x="4" y="8054"/>
                  </a:lnTo>
                  <a:cubicBezTo>
                    <a:pt x="4" y="8027"/>
                    <a:pt x="26" y="8004"/>
                    <a:pt x="54" y="8004"/>
                  </a:cubicBezTo>
                  <a:cubicBezTo>
                    <a:pt x="81" y="8004"/>
                    <a:pt x="104" y="8027"/>
                    <a:pt x="104" y="8054"/>
                  </a:cubicBezTo>
                  <a:close/>
                  <a:moveTo>
                    <a:pt x="104" y="8255"/>
                  </a:moveTo>
                  <a:lnTo>
                    <a:pt x="104" y="8255"/>
                  </a:lnTo>
                  <a:cubicBezTo>
                    <a:pt x="104" y="8282"/>
                    <a:pt x="81" y="8305"/>
                    <a:pt x="54" y="8305"/>
                  </a:cubicBezTo>
                  <a:cubicBezTo>
                    <a:pt x="26" y="8305"/>
                    <a:pt x="4" y="8282"/>
                    <a:pt x="4" y="8255"/>
                  </a:cubicBezTo>
                  <a:lnTo>
                    <a:pt x="4" y="8255"/>
                  </a:lnTo>
                  <a:cubicBezTo>
                    <a:pt x="4" y="8227"/>
                    <a:pt x="26" y="8205"/>
                    <a:pt x="54" y="8205"/>
                  </a:cubicBezTo>
                  <a:cubicBezTo>
                    <a:pt x="81" y="8205"/>
                    <a:pt x="104" y="8227"/>
                    <a:pt x="104" y="8255"/>
                  </a:cubicBezTo>
                  <a:close/>
                  <a:moveTo>
                    <a:pt x="104" y="8455"/>
                  </a:moveTo>
                  <a:lnTo>
                    <a:pt x="104" y="8455"/>
                  </a:lnTo>
                  <a:cubicBezTo>
                    <a:pt x="104" y="8482"/>
                    <a:pt x="81" y="8505"/>
                    <a:pt x="54" y="8505"/>
                  </a:cubicBezTo>
                  <a:cubicBezTo>
                    <a:pt x="26" y="8505"/>
                    <a:pt x="4" y="8482"/>
                    <a:pt x="4" y="8455"/>
                  </a:cubicBezTo>
                  <a:lnTo>
                    <a:pt x="4" y="8455"/>
                  </a:lnTo>
                  <a:cubicBezTo>
                    <a:pt x="4" y="8427"/>
                    <a:pt x="26" y="8405"/>
                    <a:pt x="54" y="8405"/>
                  </a:cubicBezTo>
                  <a:cubicBezTo>
                    <a:pt x="81" y="8405"/>
                    <a:pt x="104" y="8427"/>
                    <a:pt x="104" y="8455"/>
                  </a:cubicBezTo>
                  <a:close/>
                  <a:moveTo>
                    <a:pt x="104" y="8655"/>
                  </a:moveTo>
                  <a:lnTo>
                    <a:pt x="104" y="8655"/>
                  </a:lnTo>
                  <a:cubicBezTo>
                    <a:pt x="104" y="8682"/>
                    <a:pt x="82" y="8705"/>
                    <a:pt x="54" y="8705"/>
                  </a:cubicBezTo>
                  <a:cubicBezTo>
                    <a:pt x="26" y="8705"/>
                    <a:pt x="4" y="8682"/>
                    <a:pt x="4" y="8655"/>
                  </a:cubicBezTo>
                  <a:lnTo>
                    <a:pt x="4" y="8655"/>
                  </a:lnTo>
                  <a:cubicBezTo>
                    <a:pt x="4" y="8627"/>
                    <a:pt x="26" y="8605"/>
                    <a:pt x="54" y="8605"/>
                  </a:cubicBezTo>
                  <a:cubicBezTo>
                    <a:pt x="82" y="8605"/>
                    <a:pt x="104" y="8627"/>
                    <a:pt x="104" y="8655"/>
                  </a:cubicBezTo>
                  <a:close/>
                  <a:moveTo>
                    <a:pt x="104" y="8855"/>
                  </a:moveTo>
                  <a:lnTo>
                    <a:pt x="104" y="8855"/>
                  </a:lnTo>
                  <a:cubicBezTo>
                    <a:pt x="104" y="8883"/>
                    <a:pt x="82" y="8905"/>
                    <a:pt x="54" y="8905"/>
                  </a:cubicBezTo>
                  <a:cubicBezTo>
                    <a:pt x="26" y="8905"/>
                    <a:pt x="4" y="8883"/>
                    <a:pt x="4" y="8855"/>
                  </a:cubicBezTo>
                  <a:lnTo>
                    <a:pt x="4" y="8855"/>
                  </a:lnTo>
                  <a:cubicBezTo>
                    <a:pt x="4" y="8827"/>
                    <a:pt x="26" y="8805"/>
                    <a:pt x="54" y="8805"/>
                  </a:cubicBezTo>
                  <a:cubicBezTo>
                    <a:pt x="82" y="8805"/>
                    <a:pt x="104" y="8827"/>
                    <a:pt x="104" y="8855"/>
                  </a:cubicBezTo>
                  <a:close/>
                  <a:moveTo>
                    <a:pt x="104" y="9055"/>
                  </a:moveTo>
                  <a:lnTo>
                    <a:pt x="104" y="9055"/>
                  </a:lnTo>
                  <a:cubicBezTo>
                    <a:pt x="104" y="9083"/>
                    <a:pt x="82" y="9105"/>
                    <a:pt x="54" y="9105"/>
                  </a:cubicBezTo>
                  <a:cubicBezTo>
                    <a:pt x="26" y="9105"/>
                    <a:pt x="4" y="9083"/>
                    <a:pt x="4" y="9055"/>
                  </a:cubicBezTo>
                  <a:lnTo>
                    <a:pt x="4" y="9055"/>
                  </a:lnTo>
                  <a:cubicBezTo>
                    <a:pt x="4" y="9027"/>
                    <a:pt x="26" y="9005"/>
                    <a:pt x="54" y="9005"/>
                  </a:cubicBezTo>
                  <a:cubicBezTo>
                    <a:pt x="82" y="9005"/>
                    <a:pt x="104" y="9027"/>
                    <a:pt x="104" y="9055"/>
                  </a:cubicBezTo>
                  <a:close/>
                  <a:moveTo>
                    <a:pt x="104" y="9255"/>
                  </a:moveTo>
                  <a:lnTo>
                    <a:pt x="104" y="9255"/>
                  </a:lnTo>
                  <a:cubicBezTo>
                    <a:pt x="104" y="9283"/>
                    <a:pt x="82" y="9305"/>
                    <a:pt x="54" y="9305"/>
                  </a:cubicBezTo>
                  <a:cubicBezTo>
                    <a:pt x="27" y="9305"/>
                    <a:pt x="4" y="9283"/>
                    <a:pt x="4" y="9255"/>
                  </a:cubicBezTo>
                  <a:lnTo>
                    <a:pt x="4" y="9255"/>
                  </a:lnTo>
                  <a:cubicBezTo>
                    <a:pt x="4" y="9227"/>
                    <a:pt x="27" y="9205"/>
                    <a:pt x="54" y="9205"/>
                  </a:cubicBezTo>
                  <a:cubicBezTo>
                    <a:pt x="82" y="9205"/>
                    <a:pt x="104" y="9227"/>
                    <a:pt x="104" y="9255"/>
                  </a:cubicBezTo>
                  <a:close/>
                  <a:moveTo>
                    <a:pt x="104" y="9455"/>
                  </a:moveTo>
                  <a:lnTo>
                    <a:pt x="104" y="9455"/>
                  </a:lnTo>
                  <a:cubicBezTo>
                    <a:pt x="104" y="9483"/>
                    <a:pt x="82" y="9505"/>
                    <a:pt x="54" y="9505"/>
                  </a:cubicBezTo>
                  <a:cubicBezTo>
                    <a:pt x="27" y="9505"/>
                    <a:pt x="4" y="9483"/>
                    <a:pt x="4" y="9455"/>
                  </a:cubicBezTo>
                  <a:lnTo>
                    <a:pt x="4" y="9455"/>
                  </a:lnTo>
                  <a:cubicBezTo>
                    <a:pt x="4" y="9428"/>
                    <a:pt x="27" y="9405"/>
                    <a:pt x="54" y="9405"/>
                  </a:cubicBezTo>
                  <a:cubicBezTo>
                    <a:pt x="82" y="9405"/>
                    <a:pt x="104" y="9428"/>
                    <a:pt x="104" y="9455"/>
                  </a:cubicBezTo>
                  <a:close/>
                  <a:moveTo>
                    <a:pt x="104" y="9655"/>
                  </a:moveTo>
                  <a:lnTo>
                    <a:pt x="104" y="9655"/>
                  </a:lnTo>
                  <a:cubicBezTo>
                    <a:pt x="104" y="9683"/>
                    <a:pt x="82" y="9705"/>
                    <a:pt x="54" y="9705"/>
                  </a:cubicBezTo>
                  <a:cubicBezTo>
                    <a:pt x="27" y="9705"/>
                    <a:pt x="4" y="9683"/>
                    <a:pt x="4" y="9655"/>
                  </a:cubicBezTo>
                  <a:lnTo>
                    <a:pt x="4" y="9655"/>
                  </a:lnTo>
                  <a:cubicBezTo>
                    <a:pt x="4" y="9628"/>
                    <a:pt x="27" y="9605"/>
                    <a:pt x="54" y="9605"/>
                  </a:cubicBezTo>
                  <a:cubicBezTo>
                    <a:pt x="82" y="9605"/>
                    <a:pt x="104" y="9628"/>
                    <a:pt x="104" y="9655"/>
                  </a:cubicBezTo>
                  <a:close/>
                  <a:moveTo>
                    <a:pt x="104" y="9855"/>
                  </a:moveTo>
                  <a:lnTo>
                    <a:pt x="104" y="9855"/>
                  </a:lnTo>
                  <a:cubicBezTo>
                    <a:pt x="104" y="9883"/>
                    <a:pt x="82" y="9905"/>
                    <a:pt x="54" y="9905"/>
                  </a:cubicBezTo>
                  <a:cubicBezTo>
                    <a:pt x="27" y="9905"/>
                    <a:pt x="4" y="9883"/>
                    <a:pt x="4" y="9855"/>
                  </a:cubicBezTo>
                  <a:lnTo>
                    <a:pt x="4" y="9855"/>
                  </a:lnTo>
                  <a:cubicBezTo>
                    <a:pt x="4" y="9828"/>
                    <a:pt x="27" y="9805"/>
                    <a:pt x="54" y="9805"/>
                  </a:cubicBezTo>
                  <a:cubicBezTo>
                    <a:pt x="82" y="9805"/>
                    <a:pt x="104" y="9828"/>
                    <a:pt x="104" y="9855"/>
                  </a:cubicBezTo>
                  <a:close/>
                  <a:moveTo>
                    <a:pt x="104" y="10055"/>
                  </a:moveTo>
                  <a:lnTo>
                    <a:pt x="104" y="10056"/>
                  </a:lnTo>
                  <a:cubicBezTo>
                    <a:pt x="104" y="10083"/>
                    <a:pt x="82" y="10106"/>
                    <a:pt x="54" y="10106"/>
                  </a:cubicBezTo>
                  <a:cubicBezTo>
                    <a:pt x="27" y="10106"/>
                    <a:pt x="4" y="10083"/>
                    <a:pt x="4" y="10056"/>
                  </a:cubicBezTo>
                  <a:lnTo>
                    <a:pt x="4" y="10055"/>
                  </a:lnTo>
                  <a:cubicBezTo>
                    <a:pt x="4" y="10028"/>
                    <a:pt x="27" y="10005"/>
                    <a:pt x="54" y="10005"/>
                  </a:cubicBezTo>
                  <a:cubicBezTo>
                    <a:pt x="82" y="10005"/>
                    <a:pt x="104" y="10028"/>
                    <a:pt x="104" y="10055"/>
                  </a:cubicBezTo>
                  <a:close/>
                  <a:moveTo>
                    <a:pt x="105" y="10256"/>
                  </a:moveTo>
                  <a:lnTo>
                    <a:pt x="105" y="10256"/>
                  </a:lnTo>
                  <a:cubicBezTo>
                    <a:pt x="105" y="10283"/>
                    <a:pt x="82" y="10306"/>
                    <a:pt x="55" y="10306"/>
                  </a:cubicBezTo>
                  <a:cubicBezTo>
                    <a:pt x="27" y="10306"/>
                    <a:pt x="5" y="10283"/>
                    <a:pt x="5" y="10256"/>
                  </a:cubicBezTo>
                  <a:lnTo>
                    <a:pt x="5" y="10256"/>
                  </a:lnTo>
                  <a:cubicBezTo>
                    <a:pt x="5" y="10228"/>
                    <a:pt x="27" y="10206"/>
                    <a:pt x="55" y="10206"/>
                  </a:cubicBezTo>
                  <a:cubicBezTo>
                    <a:pt x="82" y="10206"/>
                    <a:pt x="105" y="10228"/>
                    <a:pt x="105" y="10256"/>
                  </a:cubicBezTo>
                  <a:close/>
                  <a:moveTo>
                    <a:pt x="105" y="10456"/>
                  </a:moveTo>
                  <a:lnTo>
                    <a:pt x="105" y="10456"/>
                  </a:lnTo>
                  <a:cubicBezTo>
                    <a:pt x="105" y="10483"/>
                    <a:pt x="82" y="10506"/>
                    <a:pt x="55" y="10506"/>
                  </a:cubicBezTo>
                  <a:cubicBezTo>
                    <a:pt x="27" y="10506"/>
                    <a:pt x="5" y="10483"/>
                    <a:pt x="5" y="10456"/>
                  </a:cubicBezTo>
                  <a:lnTo>
                    <a:pt x="5" y="10456"/>
                  </a:lnTo>
                  <a:cubicBezTo>
                    <a:pt x="5" y="10428"/>
                    <a:pt x="27" y="10406"/>
                    <a:pt x="55" y="10406"/>
                  </a:cubicBezTo>
                  <a:cubicBezTo>
                    <a:pt x="82" y="10406"/>
                    <a:pt x="105" y="10428"/>
                    <a:pt x="105" y="10456"/>
                  </a:cubicBezTo>
                  <a:close/>
                  <a:moveTo>
                    <a:pt x="105" y="10656"/>
                  </a:moveTo>
                  <a:lnTo>
                    <a:pt x="105" y="10656"/>
                  </a:lnTo>
                  <a:cubicBezTo>
                    <a:pt x="105" y="10683"/>
                    <a:pt x="82" y="10706"/>
                    <a:pt x="55" y="10706"/>
                  </a:cubicBezTo>
                  <a:cubicBezTo>
                    <a:pt x="27" y="10706"/>
                    <a:pt x="5" y="10683"/>
                    <a:pt x="5" y="10656"/>
                  </a:cubicBezTo>
                  <a:lnTo>
                    <a:pt x="5" y="10656"/>
                  </a:lnTo>
                  <a:cubicBezTo>
                    <a:pt x="5" y="10628"/>
                    <a:pt x="27" y="10606"/>
                    <a:pt x="55" y="10606"/>
                  </a:cubicBezTo>
                  <a:cubicBezTo>
                    <a:pt x="82" y="10606"/>
                    <a:pt x="105" y="10628"/>
                    <a:pt x="105" y="10656"/>
                  </a:cubicBezTo>
                  <a:close/>
                  <a:moveTo>
                    <a:pt x="105" y="10856"/>
                  </a:moveTo>
                  <a:lnTo>
                    <a:pt x="105" y="10856"/>
                  </a:lnTo>
                  <a:cubicBezTo>
                    <a:pt x="105" y="10884"/>
                    <a:pt x="82" y="10906"/>
                    <a:pt x="55" y="10906"/>
                  </a:cubicBezTo>
                  <a:cubicBezTo>
                    <a:pt x="27" y="10906"/>
                    <a:pt x="5" y="10884"/>
                    <a:pt x="5" y="10856"/>
                  </a:cubicBezTo>
                  <a:lnTo>
                    <a:pt x="5" y="10856"/>
                  </a:lnTo>
                  <a:cubicBezTo>
                    <a:pt x="5" y="10828"/>
                    <a:pt x="27" y="10806"/>
                    <a:pt x="55" y="10806"/>
                  </a:cubicBezTo>
                  <a:cubicBezTo>
                    <a:pt x="82" y="10806"/>
                    <a:pt x="105" y="10828"/>
                    <a:pt x="105" y="10856"/>
                  </a:cubicBezTo>
                  <a:close/>
                  <a:moveTo>
                    <a:pt x="105" y="11056"/>
                  </a:moveTo>
                  <a:lnTo>
                    <a:pt x="105" y="11056"/>
                  </a:lnTo>
                  <a:cubicBezTo>
                    <a:pt x="105" y="11084"/>
                    <a:pt x="82" y="11106"/>
                    <a:pt x="55" y="11106"/>
                  </a:cubicBezTo>
                  <a:cubicBezTo>
                    <a:pt x="27" y="11106"/>
                    <a:pt x="5" y="11084"/>
                    <a:pt x="5" y="11056"/>
                  </a:cubicBezTo>
                  <a:lnTo>
                    <a:pt x="5" y="11056"/>
                  </a:lnTo>
                  <a:cubicBezTo>
                    <a:pt x="5" y="11028"/>
                    <a:pt x="27" y="11006"/>
                    <a:pt x="55" y="11006"/>
                  </a:cubicBezTo>
                  <a:cubicBezTo>
                    <a:pt x="82" y="11006"/>
                    <a:pt x="105" y="11028"/>
                    <a:pt x="105" y="11056"/>
                  </a:cubicBezTo>
                  <a:close/>
                  <a:moveTo>
                    <a:pt x="105" y="11256"/>
                  </a:moveTo>
                  <a:lnTo>
                    <a:pt x="105" y="11256"/>
                  </a:lnTo>
                  <a:cubicBezTo>
                    <a:pt x="105" y="11284"/>
                    <a:pt x="83" y="11306"/>
                    <a:pt x="55" y="11306"/>
                  </a:cubicBezTo>
                  <a:cubicBezTo>
                    <a:pt x="27" y="11306"/>
                    <a:pt x="5" y="11284"/>
                    <a:pt x="5" y="11256"/>
                  </a:cubicBezTo>
                  <a:lnTo>
                    <a:pt x="5" y="11256"/>
                  </a:lnTo>
                  <a:cubicBezTo>
                    <a:pt x="5" y="11228"/>
                    <a:pt x="27" y="11206"/>
                    <a:pt x="55" y="11206"/>
                  </a:cubicBezTo>
                  <a:cubicBezTo>
                    <a:pt x="83" y="11206"/>
                    <a:pt x="105" y="11228"/>
                    <a:pt x="105" y="11256"/>
                  </a:cubicBezTo>
                  <a:close/>
                  <a:moveTo>
                    <a:pt x="105" y="11456"/>
                  </a:moveTo>
                  <a:lnTo>
                    <a:pt x="105" y="11456"/>
                  </a:lnTo>
                  <a:cubicBezTo>
                    <a:pt x="105" y="11484"/>
                    <a:pt x="83" y="11506"/>
                    <a:pt x="55" y="11506"/>
                  </a:cubicBezTo>
                  <a:cubicBezTo>
                    <a:pt x="27" y="11506"/>
                    <a:pt x="5" y="11484"/>
                    <a:pt x="5" y="11456"/>
                  </a:cubicBezTo>
                  <a:lnTo>
                    <a:pt x="5" y="11456"/>
                  </a:lnTo>
                  <a:cubicBezTo>
                    <a:pt x="5" y="11429"/>
                    <a:pt x="27" y="11406"/>
                    <a:pt x="55" y="11406"/>
                  </a:cubicBezTo>
                  <a:cubicBezTo>
                    <a:pt x="83" y="11406"/>
                    <a:pt x="105" y="11429"/>
                    <a:pt x="105" y="11456"/>
                  </a:cubicBezTo>
                  <a:close/>
                  <a:moveTo>
                    <a:pt x="105" y="11656"/>
                  </a:moveTo>
                  <a:lnTo>
                    <a:pt x="105" y="11656"/>
                  </a:lnTo>
                  <a:cubicBezTo>
                    <a:pt x="105" y="11684"/>
                    <a:pt x="83" y="11706"/>
                    <a:pt x="55" y="11706"/>
                  </a:cubicBezTo>
                  <a:cubicBezTo>
                    <a:pt x="27" y="11706"/>
                    <a:pt x="5" y="11684"/>
                    <a:pt x="5" y="11656"/>
                  </a:cubicBezTo>
                  <a:lnTo>
                    <a:pt x="5" y="11656"/>
                  </a:lnTo>
                  <a:cubicBezTo>
                    <a:pt x="5" y="11629"/>
                    <a:pt x="27" y="11606"/>
                    <a:pt x="55" y="11606"/>
                  </a:cubicBezTo>
                  <a:cubicBezTo>
                    <a:pt x="83" y="11606"/>
                    <a:pt x="105" y="11629"/>
                    <a:pt x="105" y="11656"/>
                  </a:cubicBezTo>
                  <a:close/>
                  <a:moveTo>
                    <a:pt x="105" y="11856"/>
                  </a:moveTo>
                  <a:lnTo>
                    <a:pt x="105" y="11856"/>
                  </a:lnTo>
                  <a:cubicBezTo>
                    <a:pt x="105" y="11884"/>
                    <a:pt x="83" y="11906"/>
                    <a:pt x="55" y="11906"/>
                  </a:cubicBezTo>
                  <a:cubicBezTo>
                    <a:pt x="28" y="11906"/>
                    <a:pt x="5" y="11884"/>
                    <a:pt x="5" y="11856"/>
                  </a:cubicBezTo>
                  <a:lnTo>
                    <a:pt x="5" y="11856"/>
                  </a:lnTo>
                  <a:cubicBezTo>
                    <a:pt x="5" y="11829"/>
                    <a:pt x="28" y="11806"/>
                    <a:pt x="55" y="11806"/>
                  </a:cubicBezTo>
                  <a:cubicBezTo>
                    <a:pt x="83" y="11806"/>
                    <a:pt x="105" y="11829"/>
                    <a:pt x="105" y="11856"/>
                  </a:cubicBezTo>
                  <a:close/>
                  <a:moveTo>
                    <a:pt x="105" y="12056"/>
                  </a:moveTo>
                  <a:lnTo>
                    <a:pt x="105" y="12057"/>
                  </a:lnTo>
                  <a:cubicBezTo>
                    <a:pt x="105" y="12084"/>
                    <a:pt x="83" y="12107"/>
                    <a:pt x="55" y="12107"/>
                  </a:cubicBezTo>
                  <a:cubicBezTo>
                    <a:pt x="28" y="12107"/>
                    <a:pt x="5" y="12084"/>
                    <a:pt x="5" y="12057"/>
                  </a:cubicBezTo>
                  <a:lnTo>
                    <a:pt x="5" y="12056"/>
                  </a:lnTo>
                  <a:cubicBezTo>
                    <a:pt x="5" y="12029"/>
                    <a:pt x="28" y="12006"/>
                    <a:pt x="55" y="12006"/>
                  </a:cubicBezTo>
                  <a:cubicBezTo>
                    <a:pt x="83" y="12006"/>
                    <a:pt x="105" y="12029"/>
                    <a:pt x="105" y="12056"/>
                  </a:cubicBezTo>
                  <a:close/>
                  <a:moveTo>
                    <a:pt x="105" y="12257"/>
                  </a:moveTo>
                  <a:lnTo>
                    <a:pt x="105" y="12257"/>
                  </a:lnTo>
                  <a:cubicBezTo>
                    <a:pt x="105" y="12284"/>
                    <a:pt x="83" y="12307"/>
                    <a:pt x="55" y="12307"/>
                  </a:cubicBezTo>
                  <a:cubicBezTo>
                    <a:pt x="28" y="12307"/>
                    <a:pt x="5" y="12284"/>
                    <a:pt x="5" y="12257"/>
                  </a:cubicBezTo>
                  <a:lnTo>
                    <a:pt x="5" y="12257"/>
                  </a:lnTo>
                  <a:cubicBezTo>
                    <a:pt x="5" y="12229"/>
                    <a:pt x="28" y="12207"/>
                    <a:pt x="55" y="12207"/>
                  </a:cubicBezTo>
                  <a:cubicBezTo>
                    <a:pt x="83" y="12207"/>
                    <a:pt x="105" y="12229"/>
                    <a:pt x="105" y="12257"/>
                  </a:cubicBezTo>
                  <a:close/>
                  <a:moveTo>
                    <a:pt x="105" y="12457"/>
                  </a:moveTo>
                  <a:lnTo>
                    <a:pt x="105" y="12457"/>
                  </a:lnTo>
                  <a:cubicBezTo>
                    <a:pt x="105" y="12484"/>
                    <a:pt x="83" y="12507"/>
                    <a:pt x="55" y="12507"/>
                  </a:cubicBezTo>
                  <a:cubicBezTo>
                    <a:pt x="28" y="12507"/>
                    <a:pt x="5" y="12484"/>
                    <a:pt x="5" y="12457"/>
                  </a:cubicBezTo>
                  <a:lnTo>
                    <a:pt x="5" y="12457"/>
                  </a:lnTo>
                  <a:cubicBezTo>
                    <a:pt x="5" y="12429"/>
                    <a:pt x="28" y="12407"/>
                    <a:pt x="55" y="12407"/>
                  </a:cubicBezTo>
                  <a:cubicBezTo>
                    <a:pt x="83" y="12407"/>
                    <a:pt x="105" y="12429"/>
                    <a:pt x="105" y="12457"/>
                  </a:cubicBezTo>
                  <a:close/>
                  <a:moveTo>
                    <a:pt x="106" y="12657"/>
                  </a:moveTo>
                  <a:lnTo>
                    <a:pt x="106" y="12657"/>
                  </a:lnTo>
                  <a:cubicBezTo>
                    <a:pt x="106" y="12684"/>
                    <a:pt x="83" y="12707"/>
                    <a:pt x="56" y="12707"/>
                  </a:cubicBezTo>
                  <a:cubicBezTo>
                    <a:pt x="28" y="12707"/>
                    <a:pt x="6" y="12684"/>
                    <a:pt x="6" y="12657"/>
                  </a:cubicBezTo>
                  <a:lnTo>
                    <a:pt x="6" y="12657"/>
                  </a:lnTo>
                  <a:cubicBezTo>
                    <a:pt x="6" y="12629"/>
                    <a:pt x="28" y="12607"/>
                    <a:pt x="56" y="12607"/>
                  </a:cubicBezTo>
                  <a:cubicBezTo>
                    <a:pt x="83" y="12607"/>
                    <a:pt x="106" y="12629"/>
                    <a:pt x="106" y="12657"/>
                  </a:cubicBezTo>
                  <a:close/>
                  <a:moveTo>
                    <a:pt x="106" y="12857"/>
                  </a:moveTo>
                  <a:lnTo>
                    <a:pt x="106" y="12857"/>
                  </a:lnTo>
                  <a:cubicBezTo>
                    <a:pt x="106" y="12885"/>
                    <a:pt x="83" y="12907"/>
                    <a:pt x="56" y="12907"/>
                  </a:cubicBezTo>
                  <a:cubicBezTo>
                    <a:pt x="28" y="12907"/>
                    <a:pt x="6" y="12885"/>
                    <a:pt x="6" y="12857"/>
                  </a:cubicBezTo>
                  <a:lnTo>
                    <a:pt x="6" y="12857"/>
                  </a:lnTo>
                  <a:cubicBezTo>
                    <a:pt x="6" y="12829"/>
                    <a:pt x="28" y="12807"/>
                    <a:pt x="56" y="12807"/>
                  </a:cubicBezTo>
                  <a:cubicBezTo>
                    <a:pt x="83" y="12807"/>
                    <a:pt x="106" y="12829"/>
                    <a:pt x="106" y="12857"/>
                  </a:cubicBezTo>
                  <a:close/>
                  <a:moveTo>
                    <a:pt x="106" y="13057"/>
                  </a:moveTo>
                  <a:lnTo>
                    <a:pt x="106" y="13057"/>
                  </a:lnTo>
                  <a:cubicBezTo>
                    <a:pt x="106" y="13085"/>
                    <a:pt x="83" y="13107"/>
                    <a:pt x="56" y="13107"/>
                  </a:cubicBezTo>
                  <a:cubicBezTo>
                    <a:pt x="28" y="13107"/>
                    <a:pt x="6" y="13085"/>
                    <a:pt x="6" y="13057"/>
                  </a:cubicBezTo>
                  <a:lnTo>
                    <a:pt x="6" y="13057"/>
                  </a:lnTo>
                  <a:cubicBezTo>
                    <a:pt x="6" y="13029"/>
                    <a:pt x="28" y="13007"/>
                    <a:pt x="56" y="13007"/>
                  </a:cubicBezTo>
                  <a:cubicBezTo>
                    <a:pt x="83" y="13007"/>
                    <a:pt x="106" y="13029"/>
                    <a:pt x="106" y="13057"/>
                  </a:cubicBezTo>
                  <a:close/>
                  <a:moveTo>
                    <a:pt x="106" y="13257"/>
                  </a:moveTo>
                  <a:lnTo>
                    <a:pt x="106" y="13257"/>
                  </a:lnTo>
                  <a:cubicBezTo>
                    <a:pt x="106" y="13285"/>
                    <a:pt x="83" y="13307"/>
                    <a:pt x="56" y="13307"/>
                  </a:cubicBezTo>
                  <a:cubicBezTo>
                    <a:pt x="28" y="13307"/>
                    <a:pt x="6" y="13285"/>
                    <a:pt x="6" y="13257"/>
                  </a:cubicBezTo>
                  <a:lnTo>
                    <a:pt x="6" y="13257"/>
                  </a:lnTo>
                  <a:cubicBezTo>
                    <a:pt x="6" y="13229"/>
                    <a:pt x="28" y="13207"/>
                    <a:pt x="56" y="13207"/>
                  </a:cubicBezTo>
                  <a:cubicBezTo>
                    <a:pt x="83" y="13207"/>
                    <a:pt x="106" y="13229"/>
                    <a:pt x="106" y="13257"/>
                  </a:cubicBezTo>
                  <a:close/>
                  <a:moveTo>
                    <a:pt x="106" y="13457"/>
                  </a:moveTo>
                  <a:lnTo>
                    <a:pt x="106" y="13457"/>
                  </a:lnTo>
                  <a:cubicBezTo>
                    <a:pt x="106" y="13485"/>
                    <a:pt x="83" y="13507"/>
                    <a:pt x="56" y="13507"/>
                  </a:cubicBezTo>
                  <a:cubicBezTo>
                    <a:pt x="28" y="13507"/>
                    <a:pt x="6" y="13485"/>
                    <a:pt x="6" y="13457"/>
                  </a:cubicBezTo>
                  <a:lnTo>
                    <a:pt x="6" y="13457"/>
                  </a:lnTo>
                  <a:cubicBezTo>
                    <a:pt x="6" y="13430"/>
                    <a:pt x="28" y="13407"/>
                    <a:pt x="56" y="13407"/>
                  </a:cubicBezTo>
                  <a:cubicBezTo>
                    <a:pt x="83" y="13407"/>
                    <a:pt x="106" y="13430"/>
                    <a:pt x="106" y="13457"/>
                  </a:cubicBezTo>
                  <a:close/>
                  <a:moveTo>
                    <a:pt x="106" y="13657"/>
                  </a:moveTo>
                  <a:lnTo>
                    <a:pt x="106" y="13657"/>
                  </a:lnTo>
                  <a:cubicBezTo>
                    <a:pt x="106" y="13685"/>
                    <a:pt x="84" y="13707"/>
                    <a:pt x="56" y="13707"/>
                  </a:cubicBezTo>
                  <a:cubicBezTo>
                    <a:pt x="28" y="13707"/>
                    <a:pt x="6" y="13685"/>
                    <a:pt x="6" y="13657"/>
                  </a:cubicBezTo>
                  <a:lnTo>
                    <a:pt x="6" y="13657"/>
                  </a:lnTo>
                  <a:cubicBezTo>
                    <a:pt x="6" y="13630"/>
                    <a:pt x="28" y="13607"/>
                    <a:pt x="56" y="13607"/>
                  </a:cubicBezTo>
                  <a:cubicBezTo>
                    <a:pt x="84" y="13607"/>
                    <a:pt x="106" y="13630"/>
                    <a:pt x="106" y="13657"/>
                  </a:cubicBezTo>
                  <a:close/>
                  <a:moveTo>
                    <a:pt x="106" y="13857"/>
                  </a:moveTo>
                  <a:lnTo>
                    <a:pt x="106" y="13857"/>
                  </a:lnTo>
                  <a:cubicBezTo>
                    <a:pt x="106" y="13885"/>
                    <a:pt x="84" y="13907"/>
                    <a:pt x="56" y="13907"/>
                  </a:cubicBezTo>
                  <a:cubicBezTo>
                    <a:pt x="28" y="13907"/>
                    <a:pt x="6" y="13885"/>
                    <a:pt x="6" y="13857"/>
                  </a:cubicBezTo>
                  <a:lnTo>
                    <a:pt x="6" y="13857"/>
                  </a:lnTo>
                  <a:cubicBezTo>
                    <a:pt x="6" y="13830"/>
                    <a:pt x="28" y="13807"/>
                    <a:pt x="56" y="13807"/>
                  </a:cubicBezTo>
                  <a:cubicBezTo>
                    <a:pt x="84" y="13807"/>
                    <a:pt x="106" y="13830"/>
                    <a:pt x="106" y="13857"/>
                  </a:cubicBezTo>
                  <a:close/>
                  <a:moveTo>
                    <a:pt x="106" y="14057"/>
                  </a:moveTo>
                  <a:lnTo>
                    <a:pt x="106" y="14058"/>
                  </a:lnTo>
                  <a:cubicBezTo>
                    <a:pt x="106" y="14085"/>
                    <a:pt x="84" y="14108"/>
                    <a:pt x="56" y="14108"/>
                  </a:cubicBezTo>
                  <a:cubicBezTo>
                    <a:pt x="28" y="14108"/>
                    <a:pt x="6" y="14085"/>
                    <a:pt x="6" y="14058"/>
                  </a:cubicBezTo>
                  <a:lnTo>
                    <a:pt x="6" y="14057"/>
                  </a:lnTo>
                  <a:cubicBezTo>
                    <a:pt x="6" y="14030"/>
                    <a:pt x="28" y="14007"/>
                    <a:pt x="56" y="14007"/>
                  </a:cubicBezTo>
                  <a:cubicBezTo>
                    <a:pt x="84" y="14007"/>
                    <a:pt x="106" y="14030"/>
                    <a:pt x="106" y="14057"/>
                  </a:cubicBezTo>
                  <a:close/>
                  <a:moveTo>
                    <a:pt x="106" y="14258"/>
                  </a:moveTo>
                  <a:lnTo>
                    <a:pt x="106" y="14258"/>
                  </a:lnTo>
                  <a:cubicBezTo>
                    <a:pt x="106" y="14285"/>
                    <a:pt x="84" y="14308"/>
                    <a:pt x="56" y="14308"/>
                  </a:cubicBezTo>
                  <a:cubicBezTo>
                    <a:pt x="29" y="14308"/>
                    <a:pt x="6" y="14285"/>
                    <a:pt x="6" y="14258"/>
                  </a:cubicBezTo>
                  <a:lnTo>
                    <a:pt x="6" y="14258"/>
                  </a:lnTo>
                  <a:cubicBezTo>
                    <a:pt x="6" y="14230"/>
                    <a:pt x="29" y="14208"/>
                    <a:pt x="56" y="14208"/>
                  </a:cubicBezTo>
                  <a:cubicBezTo>
                    <a:pt x="84" y="14208"/>
                    <a:pt x="106" y="14230"/>
                    <a:pt x="106" y="14258"/>
                  </a:cubicBezTo>
                  <a:close/>
                  <a:moveTo>
                    <a:pt x="106" y="14458"/>
                  </a:moveTo>
                  <a:lnTo>
                    <a:pt x="106" y="14458"/>
                  </a:lnTo>
                  <a:cubicBezTo>
                    <a:pt x="106" y="14485"/>
                    <a:pt x="84" y="14508"/>
                    <a:pt x="56" y="14508"/>
                  </a:cubicBezTo>
                  <a:cubicBezTo>
                    <a:pt x="29" y="14508"/>
                    <a:pt x="6" y="14485"/>
                    <a:pt x="6" y="14458"/>
                  </a:cubicBezTo>
                  <a:lnTo>
                    <a:pt x="6" y="14458"/>
                  </a:lnTo>
                  <a:cubicBezTo>
                    <a:pt x="6" y="14430"/>
                    <a:pt x="29" y="14408"/>
                    <a:pt x="56" y="14408"/>
                  </a:cubicBezTo>
                  <a:cubicBezTo>
                    <a:pt x="84" y="14408"/>
                    <a:pt x="106" y="14430"/>
                    <a:pt x="106" y="14458"/>
                  </a:cubicBezTo>
                  <a:close/>
                  <a:moveTo>
                    <a:pt x="106" y="14658"/>
                  </a:moveTo>
                  <a:lnTo>
                    <a:pt x="106" y="14658"/>
                  </a:lnTo>
                  <a:cubicBezTo>
                    <a:pt x="106" y="14685"/>
                    <a:pt x="84" y="14708"/>
                    <a:pt x="56" y="14708"/>
                  </a:cubicBezTo>
                  <a:cubicBezTo>
                    <a:pt x="29" y="14708"/>
                    <a:pt x="6" y="14685"/>
                    <a:pt x="6" y="14658"/>
                  </a:cubicBezTo>
                  <a:lnTo>
                    <a:pt x="6" y="14658"/>
                  </a:lnTo>
                  <a:cubicBezTo>
                    <a:pt x="6" y="14630"/>
                    <a:pt x="29" y="14608"/>
                    <a:pt x="56" y="14608"/>
                  </a:cubicBezTo>
                  <a:cubicBezTo>
                    <a:pt x="84" y="14608"/>
                    <a:pt x="106" y="14630"/>
                    <a:pt x="106" y="14658"/>
                  </a:cubicBezTo>
                  <a:close/>
                  <a:moveTo>
                    <a:pt x="106" y="14858"/>
                  </a:moveTo>
                  <a:lnTo>
                    <a:pt x="106" y="14858"/>
                  </a:lnTo>
                  <a:cubicBezTo>
                    <a:pt x="106" y="14886"/>
                    <a:pt x="84" y="14908"/>
                    <a:pt x="56" y="14908"/>
                  </a:cubicBezTo>
                  <a:cubicBezTo>
                    <a:pt x="29" y="14908"/>
                    <a:pt x="6" y="14886"/>
                    <a:pt x="6" y="14858"/>
                  </a:cubicBezTo>
                  <a:lnTo>
                    <a:pt x="6" y="14858"/>
                  </a:lnTo>
                  <a:cubicBezTo>
                    <a:pt x="6" y="14830"/>
                    <a:pt x="29" y="14808"/>
                    <a:pt x="56" y="14808"/>
                  </a:cubicBezTo>
                  <a:cubicBezTo>
                    <a:pt x="84" y="14808"/>
                    <a:pt x="106" y="14830"/>
                    <a:pt x="106" y="14858"/>
                  </a:cubicBezTo>
                  <a:close/>
                  <a:moveTo>
                    <a:pt x="106" y="15058"/>
                  </a:moveTo>
                  <a:lnTo>
                    <a:pt x="106" y="15058"/>
                  </a:lnTo>
                  <a:cubicBezTo>
                    <a:pt x="106" y="15086"/>
                    <a:pt x="84" y="15108"/>
                    <a:pt x="56" y="15108"/>
                  </a:cubicBezTo>
                  <a:cubicBezTo>
                    <a:pt x="29" y="15108"/>
                    <a:pt x="6" y="15086"/>
                    <a:pt x="6" y="15058"/>
                  </a:cubicBezTo>
                  <a:lnTo>
                    <a:pt x="6" y="15058"/>
                  </a:lnTo>
                  <a:cubicBezTo>
                    <a:pt x="6" y="15030"/>
                    <a:pt x="29" y="15008"/>
                    <a:pt x="56" y="15008"/>
                  </a:cubicBezTo>
                  <a:cubicBezTo>
                    <a:pt x="84" y="15008"/>
                    <a:pt x="106" y="15030"/>
                    <a:pt x="106" y="15058"/>
                  </a:cubicBezTo>
                  <a:close/>
                  <a:moveTo>
                    <a:pt x="107" y="15258"/>
                  </a:moveTo>
                  <a:lnTo>
                    <a:pt x="107" y="15258"/>
                  </a:lnTo>
                  <a:cubicBezTo>
                    <a:pt x="107" y="15286"/>
                    <a:pt x="84" y="15308"/>
                    <a:pt x="57" y="15308"/>
                  </a:cubicBezTo>
                  <a:cubicBezTo>
                    <a:pt x="29" y="15308"/>
                    <a:pt x="7" y="15286"/>
                    <a:pt x="7" y="15258"/>
                  </a:cubicBezTo>
                  <a:lnTo>
                    <a:pt x="7" y="15258"/>
                  </a:lnTo>
                  <a:cubicBezTo>
                    <a:pt x="7" y="15230"/>
                    <a:pt x="29" y="15208"/>
                    <a:pt x="57" y="15208"/>
                  </a:cubicBezTo>
                  <a:cubicBezTo>
                    <a:pt x="84" y="15208"/>
                    <a:pt x="107" y="15230"/>
                    <a:pt x="107" y="15258"/>
                  </a:cubicBezTo>
                  <a:close/>
                  <a:moveTo>
                    <a:pt x="107" y="15458"/>
                  </a:moveTo>
                  <a:lnTo>
                    <a:pt x="107" y="15458"/>
                  </a:lnTo>
                  <a:cubicBezTo>
                    <a:pt x="107" y="15486"/>
                    <a:pt x="84" y="15508"/>
                    <a:pt x="57" y="15508"/>
                  </a:cubicBezTo>
                  <a:cubicBezTo>
                    <a:pt x="29" y="15508"/>
                    <a:pt x="7" y="15486"/>
                    <a:pt x="7" y="15458"/>
                  </a:cubicBezTo>
                  <a:lnTo>
                    <a:pt x="7" y="15458"/>
                  </a:lnTo>
                  <a:cubicBezTo>
                    <a:pt x="7" y="15431"/>
                    <a:pt x="29" y="15408"/>
                    <a:pt x="57" y="15408"/>
                  </a:cubicBezTo>
                  <a:cubicBezTo>
                    <a:pt x="84" y="15408"/>
                    <a:pt x="107" y="15431"/>
                    <a:pt x="107" y="15458"/>
                  </a:cubicBezTo>
                  <a:close/>
                  <a:moveTo>
                    <a:pt x="107" y="15658"/>
                  </a:moveTo>
                  <a:lnTo>
                    <a:pt x="107" y="15658"/>
                  </a:lnTo>
                  <a:cubicBezTo>
                    <a:pt x="107" y="15686"/>
                    <a:pt x="84" y="15708"/>
                    <a:pt x="57" y="15708"/>
                  </a:cubicBezTo>
                  <a:cubicBezTo>
                    <a:pt x="29" y="15708"/>
                    <a:pt x="7" y="15686"/>
                    <a:pt x="7" y="15658"/>
                  </a:cubicBezTo>
                  <a:lnTo>
                    <a:pt x="7" y="15658"/>
                  </a:lnTo>
                  <a:cubicBezTo>
                    <a:pt x="7" y="15631"/>
                    <a:pt x="29" y="15608"/>
                    <a:pt x="57" y="15608"/>
                  </a:cubicBezTo>
                  <a:cubicBezTo>
                    <a:pt x="84" y="15608"/>
                    <a:pt x="107" y="15631"/>
                    <a:pt x="107" y="15658"/>
                  </a:cubicBezTo>
                  <a:close/>
                  <a:moveTo>
                    <a:pt x="107" y="15858"/>
                  </a:moveTo>
                  <a:lnTo>
                    <a:pt x="107" y="15858"/>
                  </a:lnTo>
                  <a:cubicBezTo>
                    <a:pt x="107" y="15886"/>
                    <a:pt x="84" y="15908"/>
                    <a:pt x="57" y="15908"/>
                  </a:cubicBezTo>
                  <a:cubicBezTo>
                    <a:pt x="29" y="15908"/>
                    <a:pt x="7" y="15886"/>
                    <a:pt x="7" y="15858"/>
                  </a:cubicBezTo>
                  <a:lnTo>
                    <a:pt x="7" y="15858"/>
                  </a:lnTo>
                  <a:cubicBezTo>
                    <a:pt x="7" y="15831"/>
                    <a:pt x="29" y="15808"/>
                    <a:pt x="57" y="15808"/>
                  </a:cubicBezTo>
                  <a:cubicBezTo>
                    <a:pt x="84" y="15808"/>
                    <a:pt x="107" y="15831"/>
                    <a:pt x="107" y="15858"/>
                  </a:cubicBezTo>
                  <a:close/>
                  <a:moveTo>
                    <a:pt x="107" y="16058"/>
                  </a:moveTo>
                  <a:lnTo>
                    <a:pt x="107" y="16059"/>
                  </a:lnTo>
                  <a:cubicBezTo>
                    <a:pt x="107" y="16086"/>
                    <a:pt x="84" y="16109"/>
                    <a:pt x="57" y="16109"/>
                  </a:cubicBezTo>
                  <a:cubicBezTo>
                    <a:pt x="29" y="16109"/>
                    <a:pt x="7" y="16086"/>
                    <a:pt x="7" y="16059"/>
                  </a:cubicBezTo>
                  <a:lnTo>
                    <a:pt x="7" y="16058"/>
                  </a:lnTo>
                  <a:cubicBezTo>
                    <a:pt x="7" y="16031"/>
                    <a:pt x="29" y="16008"/>
                    <a:pt x="57" y="16008"/>
                  </a:cubicBezTo>
                  <a:cubicBezTo>
                    <a:pt x="84" y="16008"/>
                    <a:pt x="107" y="16031"/>
                    <a:pt x="107" y="16058"/>
                  </a:cubicBezTo>
                  <a:close/>
                  <a:moveTo>
                    <a:pt x="107" y="16259"/>
                  </a:moveTo>
                  <a:lnTo>
                    <a:pt x="107" y="16259"/>
                  </a:lnTo>
                  <a:cubicBezTo>
                    <a:pt x="107" y="16286"/>
                    <a:pt x="85" y="16309"/>
                    <a:pt x="57" y="16309"/>
                  </a:cubicBezTo>
                  <a:cubicBezTo>
                    <a:pt x="29" y="16309"/>
                    <a:pt x="7" y="16286"/>
                    <a:pt x="7" y="16259"/>
                  </a:cubicBezTo>
                  <a:lnTo>
                    <a:pt x="7" y="16259"/>
                  </a:lnTo>
                  <a:cubicBezTo>
                    <a:pt x="7" y="16231"/>
                    <a:pt x="29" y="16209"/>
                    <a:pt x="57" y="16209"/>
                  </a:cubicBezTo>
                  <a:cubicBezTo>
                    <a:pt x="85" y="16209"/>
                    <a:pt x="107" y="16231"/>
                    <a:pt x="107" y="16259"/>
                  </a:cubicBezTo>
                  <a:close/>
                  <a:moveTo>
                    <a:pt x="107" y="16459"/>
                  </a:moveTo>
                  <a:lnTo>
                    <a:pt x="107" y="16459"/>
                  </a:lnTo>
                  <a:cubicBezTo>
                    <a:pt x="107" y="16486"/>
                    <a:pt x="85" y="16509"/>
                    <a:pt x="57" y="16509"/>
                  </a:cubicBezTo>
                  <a:cubicBezTo>
                    <a:pt x="29" y="16509"/>
                    <a:pt x="7" y="16486"/>
                    <a:pt x="7" y="16459"/>
                  </a:cubicBezTo>
                  <a:lnTo>
                    <a:pt x="7" y="16459"/>
                  </a:lnTo>
                  <a:cubicBezTo>
                    <a:pt x="7" y="16431"/>
                    <a:pt x="29" y="16409"/>
                    <a:pt x="57" y="16409"/>
                  </a:cubicBezTo>
                  <a:cubicBezTo>
                    <a:pt x="85" y="16409"/>
                    <a:pt x="107" y="16431"/>
                    <a:pt x="107" y="16459"/>
                  </a:cubicBezTo>
                  <a:close/>
                  <a:moveTo>
                    <a:pt x="107" y="16659"/>
                  </a:moveTo>
                  <a:lnTo>
                    <a:pt x="107" y="16659"/>
                  </a:lnTo>
                  <a:cubicBezTo>
                    <a:pt x="107" y="16687"/>
                    <a:pt x="85" y="16709"/>
                    <a:pt x="57" y="16709"/>
                  </a:cubicBezTo>
                  <a:cubicBezTo>
                    <a:pt x="30" y="16709"/>
                    <a:pt x="7" y="16687"/>
                    <a:pt x="7" y="16659"/>
                  </a:cubicBezTo>
                  <a:lnTo>
                    <a:pt x="7" y="16659"/>
                  </a:lnTo>
                  <a:cubicBezTo>
                    <a:pt x="7" y="16631"/>
                    <a:pt x="30" y="16609"/>
                    <a:pt x="57" y="16609"/>
                  </a:cubicBezTo>
                  <a:cubicBezTo>
                    <a:pt x="85" y="16609"/>
                    <a:pt x="107" y="16631"/>
                    <a:pt x="107" y="16659"/>
                  </a:cubicBezTo>
                  <a:close/>
                </a:path>
              </a:pathLst>
            </a:custGeom>
            <a:solidFill>
              <a:srgbClr val="000000"/>
            </a:solidFill>
            <a:ln w="1588" cap="flat">
              <a:solidFill>
                <a:srgbClr val="000000"/>
              </a:solidFill>
              <a:prstDash val="solid"/>
              <a:bevel/>
              <a:headEnd/>
              <a:tailEnd/>
            </a:ln>
          </p:spPr>
          <p:txBody>
            <a:bodyPr/>
            <a:lstStyle/>
            <a:p>
              <a:endParaRPr lang="es-MX"/>
            </a:p>
          </p:txBody>
        </p:sp>
        <p:sp>
          <p:nvSpPr>
            <p:cNvPr id="22" name="Text Box 53"/>
            <p:cNvSpPr txBox="1">
              <a:spLocks noChangeArrowheads="1"/>
            </p:cNvSpPr>
            <p:nvPr/>
          </p:nvSpPr>
          <p:spPr bwMode="auto">
            <a:xfrm>
              <a:off x="3995936" y="3356992"/>
              <a:ext cx="543739" cy="307777"/>
            </a:xfrm>
            <a:prstGeom prst="rect">
              <a:avLst/>
            </a:prstGeom>
            <a:noFill/>
            <a:ln w="9525">
              <a:noFill/>
              <a:miter lim="800000"/>
              <a:headEnd/>
              <a:tailEnd/>
            </a:ln>
            <a:effectLst/>
          </p:spPr>
          <p:txBody>
            <a:bodyPr wrap="none">
              <a:spAutoFit/>
            </a:bodyPr>
            <a:lstStyle/>
            <a:p>
              <a:r>
                <a:rPr lang="es-MX" sz="1400" b="0" smtClean="0">
                  <a:latin typeface="Times New Roman" pitchFamily="18" charset="0"/>
                  <a:cs typeface="Times New Roman" pitchFamily="18" charset="0"/>
                </a:rPr>
                <a:t>USA</a:t>
              </a:r>
              <a:endParaRPr lang="es-MX" sz="1400" b="0">
                <a:latin typeface="Times New Roman" pitchFamily="18" charset="0"/>
                <a:cs typeface="Times New Roman" pitchFamily="18" charset="0"/>
              </a:endParaRPr>
            </a:p>
          </p:txBody>
        </p:sp>
        <p:sp>
          <p:nvSpPr>
            <p:cNvPr id="23" name="Text Box 54"/>
            <p:cNvSpPr txBox="1">
              <a:spLocks noChangeArrowheads="1"/>
            </p:cNvSpPr>
            <p:nvPr/>
          </p:nvSpPr>
          <p:spPr bwMode="auto">
            <a:xfrm>
              <a:off x="3995936" y="2708920"/>
              <a:ext cx="724866" cy="251795"/>
            </a:xfrm>
            <a:prstGeom prst="rect">
              <a:avLst/>
            </a:prstGeom>
            <a:noFill/>
            <a:ln w="9525">
              <a:noFill/>
              <a:miter lim="800000"/>
              <a:headEnd/>
              <a:tailEnd/>
            </a:ln>
            <a:effectLst/>
          </p:spPr>
          <p:txBody>
            <a:bodyPr wrap="none">
              <a:spAutoFit/>
            </a:bodyPr>
            <a:lstStyle/>
            <a:p>
              <a:r>
                <a:rPr lang="en-US" sz="1400" b="0" smtClean="0">
                  <a:latin typeface="Times New Roman" pitchFamily="18" charset="0"/>
                  <a:cs typeface="Times New Roman" pitchFamily="18" charset="0"/>
                </a:rPr>
                <a:t>Mexico</a:t>
              </a:r>
              <a:endParaRPr lang="en-US" sz="1400" b="0">
                <a:latin typeface="Times New Roman" pitchFamily="18" charset="0"/>
                <a:cs typeface="Times New Roman" pitchFamily="18" charset="0"/>
              </a:endParaRPr>
            </a:p>
          </p:txBody>
        </p:sp>
        <p:sp>
          <p:nvSpPr>
            <p:cNvPr id="24" name="Text Box 55"/>
            <p:cNvSpPr txBox="1">
              <a:spLocks noChangeArrowheads="1"/>
            </p:cNvSpPr>
            <p:nvPr/>
          </p:nvSpPr>
          <p:spPr bwMode="auto">
            <a:xfrm>
              <a:off x="1043608" y="4437112"/>
              <a:ext cx="822950" cy="251795"/>
            </a:xfrm>
            <a:prstGeom prst="rect">
              <a:avLst/>
            </a:prstGeom>
            <a:noFill/>
            <a:ln w="9525">
              <a:noFill/>
              <a:miter lim="800000"/>
              <a:headEnd/>
              <a:tailEnd/>
            </a:ln>
            <a:effectLst/>
          </p:spPr>
          <p:txBody>
            <a:bodyPr wrap="none">
              <a:spAutoFit/>
            </a:bodyPr>
            <a:lstStyle/>
            <a:p>
              <a:r>
                <a:rPr lang="en-US" sz="1400" smtClean="0">
                  <a:latin typeface="Times New Roman" pitchFamily="18" charset="0"/>
                  <a:cs typeface="Times New Roman" pitchFamily="18" charset="0"/>
                </a:rPr>
                <a:t>Migrants</a:t>
              </a:r>
              <a:endParaRPr lang="en-US" sz="1400">
                <a:latin typeface="Times New Roman" pitchFamily="18" charset="0"/>
                <a:cs typeface="Times New Roman" pitchFamily="18" charset="0"/>
              </a:endParaRPr>
            </a:p>
          </p:txBody>
        </p:sp>
        <p:sp>
          <p:nvSpPr>
            <p:cNvPr id="25" name="AutoShape 56"/>
            <p:cNvSpPr>
              <a:spLocks/>
            </p:cNvSpPr>
            <p:nvPr/>
          </p:nvSpPr>
          <p:spPr bwMode="auto">
            <a:xfrm rot="-16200000">
              <a:off x="1439652" y="4329100"/>
              <a:ext cx="216024" cy="1152128"/>
            </a:xfrm>
            <a:prstGeom prst="leftBrace">
              <a:avLst>
                <a:gd name="adj1" fmla="val 45833"/>
                <a:gd name="adj2" fmla="val 50000"/>
              </a:avLst>
            </a:prstGeom>
            <a:noFill/>
            <a:ln w="9525">
              <a:solidFill>
                <a:schemeClr val="tx1"/>
              </a:solidFill>
              <a:round/>
              <a:headEnd/>
              <a:tailEnd/>
            </a:ln>
            <a:effectLst/>
          </p:spPr>
          <p:txBody>
            <a:bodyPr wrap="none" anchor="ctr"/>
            <a:lstStyle/>
            <a:p>
              <a:endParaRPr lang="es-MX"/>
            </a:p>
          </p:txBody>
        </p:sp>
      </p:grpSp>
      <p:sp>
        <p:nvSpPr>
          <p:cNvPr id="26" name="25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Introduction</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Concluding remarks</a:t>
            </a:r>
            <a:endParaRPr lang="en-US" dirty="0"/>
          </a:p>
        </p:txBody>
      </p:sp>
      <p:sp>
        <p:nvSpPr>
          <p:cNvPr id="3" name="2 Marcador de contenido"/>
          <p:cNvSpPr>
            <a:spLocks noGrp="1"/>
          </p:cNvSpPr>
          <p:nvPr>
            <p:ph idx="1"/>
          </p:nvPr>
        </p:nvSpPr>
        <p:spPr/>
        <p:txBody>
          <a:bodyPr/>
          <a:lstStyle/>
          <a:p>
            <a:r>
              <a:rPr lang="en-US" dirty="0" smtClean="0"/>
              <a:t>Contrary to a simple </a:t>
            </a:r>
            <a:r>
              <a:rPr lang="en-US" dirty="0" err="1" smtClean="0"/>
              <a:t>Borjas</a:t>
            </a:r>
            <a:r>
              <a:rPr lang="en-US" dirty="0" smtClean="0"/>
              <a:t> model, there is evidence of intermediate selection of Mexican immigrants to the US. However, some studies have also found that migrants may be negatively selected. </a:t>
            </a:r>
          </a:p>
          <a:p>
            <a:pPr>
              <a:buNone/>
            </a:pPr>
            <a:endParaRPr lang="en-US" dirty="0" smtClean="0"/>
          </a:p>
          <a:p>
            <a:r>
              <a:rPr lang="en-US" dirty="0" smtClean="0"/>
              <a:t>New data on the 2010 Mexican census has shown that there may be a shift towards less positive selection over time.</a:t>
            </a:r>
          </a:p>
          <a:p>
            <a:endParaRPr lang="en-US" dirty="0" smtClean="0"/>
          </a:p>
          <a:p>
            <a:r>
              <a:rPr lang="en-US" dirty="0" smtClean="0"/>
              <a:t>It may be worth studying the reasons behind this shift, especially whether networks are playing a role, or whether there is a demand effect.</a:t>
            </a:r>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40</a:t>
            </a:fld>
            <a:endParaRPr lang="es-MX" dirty="0"/>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Concluding remarks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mtClean="0"/>
              <a:t>Heterogeneity in migration costs</a:t>
            </a:r>
            <a:endParaRPr lang="es-MX"/>
          </a:p>
        </p:txBody>
      </p:sp>
      <p:sp>
        <p:nvSpPr>
          <p:cNvPr id="3" name="2 Marcador de contenido"/>
          <p:cNvSpPr>
            <a:spLocks noGrp="1"/>
          </p:cNvSpPr>
          <p:nvPr>
            <p:ph idx="1"/>
          </p:nvPr>
        </p:nvSpPr>
        <p:spPr>
          <a:xfrm>
            <a:off x="5220072" y="1124744"/>
            <a:ext cx="3744416" cy="5112568"/>
          </a:xfrm>
        </p:spPr>
        <p:txBody>
          <a:bodyPr>
            <a:normAutofit/>
          </a:bodyPr>
          <a:lstStyle/>
          <a:p>
            <a:r>
              <a:rPr lang="en-US" sz="2000" smtClean="0"/>
              <a:t>If migration costs are decreasing in schooling, we could observe </a:t>
            </a:r>
            <a:r>
              <a:rPr lang="en-US" sz="2000" smtClean="0">
                <a:solidFill>
                  <a:schemeClr val="tx2">
                    <a:lumMod val="60000"/>
                    <a:lumOff val="40000"/>
                  </a:schemeClr>
                </a:solidFill>
              </a:rPr>
              <a:t>intermediate selection</a:t>
            </a:r>
            <a:r>
              <a:rPr lang="en-US" sz="2000" smtClean="0"/>
              <a:t>.</a:t>
            </a:r>
          </a:p>
          <a:p>
            <a:endParaRPr lang="en-US" sz="2000" smtClean="0"/>
          </a:p>
          <a:p>
            <a:r>
              <a:rPr lang="en-US" sz="2000" smtClean="0"/>
              <a:t>Migration costs preclude those with low schooling from migrating, and high returns to schooling in Mexico dissuade those with high schooling from migrating.</a:t>
            </a:r>
            <a:endParaRPr lang="en-US" sz="200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5</a:t>
            </a:fld>
            <a:endParaRPr lang="es-MX"/>
          </a:p>
        </p:txBody>
      </p:sp>
      <p:grpSp>
        <p:nvGrpSpPr>
          <p:cNvPr id="5" name="4 Grupo"/>
          <p:cNvGrpSpPr/>
          <p:nvPr/>
        </p:nvGrpSpPr>
        <p:grpSpPr>
          <a:xfrm>
            <a:off x="179512" y="1484785"/>
            <a:ext cx="4494912" cy="3744416"/>
            <a:chOff x="107504" y="1596174"/>
            <a:chExt cx="4491734" cy="3334847"/>
          </a:xfrm>
        </p:grpSpPr>
        <p:sp>
          <p:nvSpPr>
            <p:cNvPr id="6" name="Line 9"/>
            <p:cNvSpPr>
              <a:spLocks noChangeShapeType="1"/>
            </p:cNvSpPr>
            <p:nvPr/>
          </p:nvSpPr>
          <p:spPr bwMode="auto">
            <a:xfrm>
              <a:off x="680994" y="4548997"/>
              <a:ext cx="3631499" cy="907"/>
            </a:xfrm>
            <a:prstGeom prst="line">
              <a:avLst/>
            </a:prstGeom>
            <a:noFill/>
            <a:ln w="14288" cap="rnd">
              <a:solidFill>
                <a:srgbClr val="000000"/>
              </a:solidFill>
              <a:round/>
              <a:headEnd/>
              <a:tailEnd/>
            </a:ln>
          </p:spPr>
          <p:txBody>
            <a:bodyPr/>
            <a:lstStyle/>
            <a:p>
              <a:endParaRPr lang="es-MX"/>
            </a:p>
          </p:txBody>
        </p:sp>
        <p:sp>
          <p:nvSpPr>
            <p:cNvPr id="7" name="Line 10"/>
            <p:cNvSpPr>
              <a:spLocks noChangeShapeType="1"/>
            </p:cNvSpPr>
            <p:nvPr/>
          </p:nvSpPr>
          <p:spPr bwMode="auto">
            <a:xfrm flipV="1">
              <a:off x="680994" y="2064478"/>
              <a:ext cx="907" cy="2484519"/>
            </a:xfrm>
            <a:prstGeom prst="line">
              <a:avLst/>
            </a:prstGeom>
            <a:noFill/>
            <a:ln w="14288" cap="rnd">
              <a:solidFill>
                <a:srgbClr val="000000"/>
              </a:solidFill>
              <a:round/>
              <a:headEnd/>
              <a:tailEnd/>
            </a:ln>
          </p:spPr>
          <p:txBody>
            <a:bodyPr/>
            <a:lstStyle/>
            <a:p>
              <a:endParaRPr lang="es-MX"/>
            </a:p>
          </p:txBody>
        </p:sp>
        <p:sp>
          <p:nvSpPr>
            <p:cNvPr id="8" name="Rectangle 11"/>
            <p:cNvSpPr>
              <a:spLocks noChangeArrowheads="1"/>
            </p:cNvSpPr>
            <p:nvPr/>
          </p:nvSpPr>
          <p:spPr bwMode="auto">
            <a:xfrm>
              <a:off x="203691" y="2064478"/>
              <a:ext cx="382024" cy="286745"/>
            </a:xfrm>
            <a:prstGeom prst="rect">
              <a:avLst/>
            </a:prstGeom>
            <a:solidFill>
              <a:srgbClr val="FFFFFF"/>
            </a:solidFill>
            <a:ln w="9525">
              <a:noFill/>
              <a:miter lim="800000"/>
              <a:headEnd/>
              <a:tailEnd/>
            </a:ln>
          </p:spPr>
          <p:txBody>
            <a:bodyPr/>
            <a:lstStyle/>
            <a:p>
              <a:endParaRPr lang="es-MX"/>
            </a:p>
          </p:txBody>
        </p:sp>
        <p:sp>
          <p:nvSpPr>
            <p:cNvPr id="9" name="Rectangle 12"/>
            <p:cNvSpPr>
              <a:spLocks noChangeArrowheads="1"/>
            </p:cNvSpPr>
            <p:nvPr/>
          </p:nvSpPr>
          <p:spPr bwMode="auto">
            <a:xfrm>
              <a:off x="279914" y="2108941"/>
              <a:ext cx="907" cy="174225"/>
            </a:xfrm>
            <a:prstGeom prst="rect">
              <a:avLst/>
            </a:prstGeom>
            <a:noFill/>
            <a:ln w="9525">
              <a:noFill/>
              <a:miter lim="800000"/>
              <a:headEnd/>
              <a:tailEnd/>
            </a:ln>
          </p:spPr>
          <p:txBody>
            <a:bodyPr wrap="none" lIns="0" tIns="0" rIns="0" bIns="0">
              <a:spAutoFit/>
            </a:bodyPr>
            <a:lstStyle/>
            <a:p>
              <a:endParaRPr lang="es-MX"/>
            </a:p>
          </p:txBody>
        </p:sp>
        <p:sp>
          <p:nvSpPr>
            <p:cNvPr id="10" name="Rectangle 13"/>
            <p:cNvSpPr>
              <a:spLocks noChangeArrowheads="1"/>
            </p:cNvSpPr>
            <p:nvPr/>
          </p:nvSpPr>
          <p:spPr bwMode="auto">
            <a:xfrm>
              <a:off x="471380" y="2108941"/>
              <a:ext cx="84390" cy="180577"/>
            </a:xfrm>
            <a:prstGeom prst="rect">
              <a:avLst/>
            </a:prstGeom>
            <a:noFill/>
            <a:ln w="9525">
              <a:noFill/>
              <a:miter lim="800000"/>
              <a:headEnd/>
              <a:tailEnd/>
            </a:ln>
          </p:spPr>
          <p:txBody>
            <a:bodyPr wrap="none" lIns="0" tIns="0" rIns="0" bIns="0">
              <a:spAutoFit/>
            </a:bodyPr>
            <a:lstStyle/>
            <a:p>
              <a:r>
                <a:rPr lang="es-MX" sz="1800" b="0">
                  <a:solidFill>
                    <a:srgbClr val="000000"/>
                  </a:solidFill>
                </a:rPr>
                <a:t> </a:t>
              </a:r>
              <a:endParaRPr lang="es-MX"/>
            </a:p>
          </p:txBody>
        </p:sp>
        <p:sp>
          <p:nvSpPr>
            <p:cNvPr id="11" name="Rectangle 14"/>
            <p:cNvSpPr>
              <a:spLocks noChangeArrowheads="1"/>
            </p:cNvSpPr>
            <p:nvPr/>
          </p:nvSpPr>
          <p:spPr bwMode="auto">
            <a:xfrm>
              <a:off x="4025748" y="4644276"/>
              <a:ext cx="286745" cy="191466"/>
            </a:xfrm>
            <a:prstGeom prst="rect">
              <a:avLst/>
            </a:prstGeom>
            <a:solidFill>
              <a:srgbClr val="FFFFFF"/>
            </a:solidFill>
            <a:ln w="9525">
              <a:noFill/>
              <a:miter lim="800000"/>
              <a:headEnd/>
              <a:tailEnd/>
            </a:ln>
          </p:spPr>
          <p:txBody>
            <a:bodyPr/>
            <a:lstStyle/>
            <a:p>
              <a:endParaRPr lang="es-MX"/>
            </a:p>
          </p:txBody>
        </p:sp>
        <p:sp>
          <p:nvSpPr>
            <p:cNvPr id="12" name="Rectangle 15"/>
            <p:cNvSpPr>
              <a:spLocks noChangeArrowheads="1"/>
            </p:cNvSpPr>
            <p:nvPr/>
          </p:nvSpPr>
          <p:spPr bwMode="auto">
            <a:xfrm>
              <a:off x="4102879" y="4686017"/>
              <a:ext cx="907" cy="174225"/>
            </a:xfrm>
            <a:prstGeom prst="rect">
              <a:avLst/>
            </a:prstGeom>
            <a:noFill/>
            <a:ln w="9525">
              <a:noFill/>
              <a:miter lim="800000"/>
              <a:headEnd/>
              <a:tailEnd/>
            </a:ln>
          </p:spPr>
          <p:txBody>
            <a:bodyPr wrap="none" lIns="0" tIns="0" rIns="0" bIns="0">
              <a:spAutoFit/>
            </a:bodyPr>
            <a:lstStyle/>
            <a:p>
              <a:endParaRPr lang="es-MX"/>
            </a:p>
          </p:txBody>
        </p:sp>
        <p:sp>
          <p:nvSpPr>
            <p:cNvPr id="13" name="Rectangle 16"/>
            <p:cNvSpPr>
              <a:spLocks noChangeArrowheads="1"/>
            </p:cNvSpPr>
            <p:nvPr/>
          </p:nvSpPr>
          <p:spPr bwMode="auto">
            <a:xfrm>
              <a:off x="4151879" y="4686017"/>
              <a:ext cx="84390" cy="180577"/>
            </a:xfrm>
            <a:prstGeom prst="rect">
              <a:avLst/>
            </a:prstGeom>
            <a:noFill/>
            <a:ln w="9525">
              <a:noFill/>
              <a:miter lim="800000"/>
              <a:headEnd/>
              <a:tailEnd/>
            </a:ln>
          </p:spPr>
          <p:txBody>
            <a:bodyPr wrap="none" lIns="0" tIns="0" rIns="0" bIns="0">
              <a:spAutoFit/>
            </a:bodyPr>
            <a:lstStyle/>
            <a:p>
              <a:r>
                <a:rPr lang="es-MX" sz="1800" b="0">
                  <a:solidFill>
                    <a:srgbClr val="000000"/>
                  </a:solidFill>
                </a:rPr>
                <a:t> </a:t>
              </a:r>
              <a:endParaRPr lang="es-MX"/>
            </a:p>
          </p:txBody>
        </p:sp>
        <p:sp>
          <p:nvSpPr>
            <p:cNvPr id="14" name="Rectangle 17"/>
            <p:cNvSpPr>
              <a:spLocks noChangeArrowheads="1"/>
            </p:cNvSpPr>
            <p:nvPr/>
          </p:nvSpPr>
          <p:spPr bwMode="auto">
            <a:xfrm>
              <a:off x="899592" y="4581128"/>
              <a:ext cx="89768" cy="276999"/>
            </a:xfrm>
            <a:prstGeom prst="rect">
              <a:avLst/>
            </a:prstGeom>
            <a:noFill/>
            <a:ln w="9525">
              <a:noFill/>
              <a:miter lim="800000"/>
              <a:headEnd/>
              <a:tailEnd/>
            </a:ln>
          </p:spPr>
          <p:txBody>
            <a:bodyPr wrap="none" lIns="0" tIns="0" rIns="0" bIns="0">
              <a:spAutoFit/>
            </a:bodyPr>
            <a:lstStyle/>
            <a:p>
              <a:r>
                <a:rPr lang="es-MX" sz="1800" b="0">
                  <a:solidFill>
                    <a:srgbClr val="000000"/>
                  </a:solidFill>
                  <a:latin typeface="Times New Roman" pitchFamily="18" charset="0"/>
                  <a:cs typeface="Times New Roman" pitchFamily="18" charset="0"/>
                </a:rPr>
                <a:t>s</a:t>
              </a:r>
              <a:endParaRPr lang="es-MX">
                <a:latin typeface="Times New Roman" pitchFamily="18" charset="0"/>
                <a:cs typeface="Times New Roman" pitchFamily="18" charset="0"/>
              </a:endParaRPr>
            </a:p>
          </p:txBody>
        </p:sp>
        <p:sp>
          <p:nvSpPr>
            <p:cNvPr id="15" name="Rectangle 18"/>
            <p:cNvSpPr>
              <a:spLocks noChangeArrowheads="1"/>
            </p:cNvSpPr>
            <p:nvPr/>
          </p:nvSpPr>
          <p:spPr bwMode="auto">
            <a:xfrm>
              <a:off x="971600" y="4581128"/>
              <a:ext cx="94578" cy="184666"/>
            </a:xfrm>
            <a:prstGeom prst="rect">
              <a:avLst/>
            </a:prstGeom>
            <a:noFill/>
            <a:ln w="9525">
              <a:noFill/>
              <a:miter lim="800000"/>
              <a:headEnd/>
              <a:tailEnd/>
            </a:ln>
          </p:spPr>
          <p:txBody>
            <a:bodyPr wrap="none" lIns="0" tIns="0" rIns="0" bIns="0">
              <a:spAutoFit/>
            </a:bodyPr>
            <a:lstStyle/>
            <a:p>
              <a:r>
                <a:rPr lang="es-MX" sz="1200" b="0">
                  <a:solidFill>
                    <a:srgbClr val="000000"/>
                  </a:solidFill>
                  <a:latin typeface="Times New Roman" pitchFamily="18" charset="0"/>
                  <a:cs typeface="Times New Roman" pitchFamily="18" charset="0"/>
                </a:rPr>
                <a:t>L</a:t>
              </a:r>
              <a:endParaRPr lang="es-MX">
                <a:latin typeface="Times New Roman" pitchFamily="18" charset="0"/>
                <a:cs typeface="Times New Roman" pitchFamily="18" charset="0"/>
              </a:endParaRPr>
            </a:p>
          </p:txBody>
        </p:sp>
        <p:sp>
          <p:nvSpPr>
            <p:cNvPr id="16" name="Rectangle 19"/>
            <p:cNvSpPr>
              <a:spLocks noChangeArrowheads="1"/>
            </p:cNvSpPr>
            <p:nvPr/>
          </p:nvSpPr>
          <p:spPr bwMode="auto">
            <a:xfrm>
              <a:off x="1050314" y="4742277"/>
              <a:ext cx="56260" cy="118872"/>
            </a:xfrm>
            <a:prstGeom prst="rect">
              <a:avLst/>
            </a:prstGeom>
            <a:noFill/>
            <a:ln w="9525">
              <a:noFill/>
              <a:miter lim="800000"/>
              <a:headEnd/>
              <a:tailEnd/>
            </a:ln>
          </p:spPr>
          <p:txBody>
            <a:bodyPr wrap="none" lIns="0" tIns="0" rIns="0" bIns="0">
              <a:spAutoFit/>
            </a:bodyPr>
            <a:lstStyle/>
            <a:p>
              <a:r>
                <a:rPr lang="es-MX" sz="1200" b="0">
                  <a:solidFill>
                    <a:srgbClr val="000000"/>
                  </a:solidFill>
                </a:rPr>
                <a:t> </a:t>
              </a:r>
              <a:endParaRPr lang="es-MX"/>
            </a:p>
          </p:txBody>
        </p:sp>
        <p:sp>
          <p:nvSpPr>
            <p:cNvPr id="17" name="Rectangle 20"/>
            <p:cNvSpPr>
              <a:spLocks noChangeArrowheads="1"/>
            </p:cNvSpPr>
            <p:nvPr/>
          </p:nvSpPr>
          <p:spPr bwMode="auto">
            <a:xfrm>
              <a:off x="298970" y="3784041"/>
              <a:ext cx="286745" cy="286745"/>
            </a:xfrm>
            <a:prstGeom prst="rect">
              <a:avLst/>
            </a:prstGeom>
            <a:solidFill>
              <a:srgbClr val="FFFFFF"/>
            </a:solidFill>
            <a:ln w="9525">
              <a:noFill/>
              <a:miter lim="800000"/>
              <a:headEnd/>
              <a:tailEnd/>
            </a:ln>
          </p:spPr>
          <p:txBody>
            <a:bodyPr/>
            <a:lstStyle/>
            <a:p>
              <a:endParaRPr lang="es-MX"/>
            </a:p>
          </p:txBody>
        </p:sp>
        <p:sp>
          <p:nvSpPr>
            <p:cNvPr id="18" name="Rectangle 21"/>
            <p:cNvSpPr>
              <a:spLocks noChangeArrowheads="1"/>
            </p:cNvSpPr>
            <p:nvPr/>
          </p:nvSpPr>
          <p:spPr bwMode="auto">
            <a:xfrm>
              <a:off x="376101" y="3828504"/>
              <a:ext cx="907" cy="174225"/>
            </a:xfrm>
            <a:prstGeom prst="rect">
              <a:avLst/>
            </a:prstGeom>
            <a:noFill/>
            <a:ln w="9525">
              <a:noFill/>
              <a:miter lim="800000"/>
              <a:headEnd/>
              <a:tailEnd/>
            </a:ln>
          </p:spPr>
          <p:txBody>
            <a:bodyPr wrap="none" lIns="0" tIns="0" rIns="0" bIns="0">
              <a:spAutoFit/>
            </a:bodyPr>
            <a:lstStyle/>
            <a:p>
              <a:endParaRPr lang="es-MX"/>
            </a:p>
          </p:txBody>
        </p:sp>
        <p:sp>
          <p:nvSpPr>
            <p:cNvPr id="19" name="Rectangle 22"/>
            <p:cNvSpPr>
              <a:spLocks noChangeArrowheads="1"/>
            </p:cNvSpPr>
            <p:nvPr/>
          </p:nvSpPr>
          <p:spPr bwMode="auto">
            <a:xfrm>
              <a:off x="444157" y="3882042"/>
              <a:ext cx="907" cy="174225"/>
            </a:xfrm>
            <a:prstGeom prst="rect">
              <a:avLst/>
            </a:prstGeom>
            <a:noFill/>
            <a:ln w="9525">
              <a:noFill/>
              <a:miter lim="800000"/>
              <a:headEnd/>
              <a:tailEnd/>
            </a:ln>
          </p:spPr>
          <p:txBody>
            <a:bodyPr wrap="none" lIns="0" tIns="0" rIns="0" bIns="0">
              <a:spAutoFit/>
            </a:bodyPr>
            <a:lstStyle/>
            <a:p>
              <a:endParaRPr lang="es-MX"/>
            </a:p>
          </p:txBody>
        </p:sp>
        <p:sp>
          <p:nvSpPr>
            <p:cNvPr id="20" name="Rectangle 23"/>
            <p:cNvSpPr>
              <a:spLocks noChangeArrowheads="1"/>
            </p:cNvSpPr>
            <p:nvPr/>
          </p:nvSpPr>
          <p:spPr bwMode="auto">
            <a:xfrm>
              <a:off x="486806" y="3882042"/>
              <a:ext cx="56260" cy="118872"/>
            </a:xfrm>
            <a:prstGeom prst="rect">
              <a:avLst/>
            </a:prstGeom>
            <a:noFill/>
            <a:ln w="9525">
              <a:noFill/>
              <a:miter lim="800000"/>
              <a:headEnd/>
              <a:tailEnd/>
            </a:ln>
          </p:spPr>
          <p:txBody>
            <a:bodyPr wrap="none" lIns="0" tIns="0" rIns="0" bIns="0">
              <a:spAutoFit/>
            </a:bodyPr>
            <a:lstStyle/>
            <a:p>
              <a:r>
                <a:rPr lang="es-MX" sz="1200" b="0">
                  <a:solidFill>
                    <a:srgbClr val="000000"/>
                  </a:solidFill>
                </a:rPr>
                <a:t> </a:t>
              </a:r>
              <a:endParaRPr lang="es-MX"/>
            </a:p>
          </p:txBody>
        </p:sp>
        <p:sp>
          <p:nvSpPr>
            <p:cNvPr id="21" name="Rectangle 24"/>
            <p:cNvSpPr>
              <a:spLocks noChangeArrowheads="1"/>
            </p:cNvSpPr>
            <p:nvPr/>
          </p:nvSpPr>
          <p:spPr bwMode="auto">
            <a:xfrm>
              <a:off x="3356979" y="2542689"/>
              <a:ext cx="1161499" cy="299449"/>
            </a:xfrm>
            <a:prstGeom prst="rect">
              <a:avLst/>
            </a:prstGeom>
            <a:solidFill>
              <a:srgbClr val="FFFFFF"/>
            </a:solidFill>
            <a:ln w="9525">
              <a:noFill/>
              <a:miter lim="800000"/>
              <a:headEnd/>
              <a:tailEnd/>
            </a:ln>
          </p:spPr>
          <p:txBody>
            <a:bodyPr/>
            <a:lstStyle/>
            <a:p>
              <a:endParaRPr lang="es-MX"/>
            </a:p>
          </p:txBody>
        </p:sp>
        <p:grpSp>
          <p:nvGrpSpPr>
            <p:cNvPr id="22" name="Group 25"/>
            <p:cNvGrpSpPr>
              <a:grpSpLocks/>
            </p:cNvGrpSpPr>
            <p:nvPr/>
          </p:nvGrpSpPr>
          <p:grpSpPr bwMode="auto">
            <a:xfrm>
              <a:off x="3446958" y="2583527"/>
              <a:ext cx="925140" cy="278579"/>
              <a:chOff x="3970" y="1440"/>
              <a:chExt cx="1020" cy="307"/>
            </a:xfrm>
          </p:grpSpPr>
          <p:sp>
            <p:nvSpPr>
              <p:cNvPr id="56" name="Rectangle 26"/>
              <p:cNvSpPr>
                <a:spLocks noChangeArrowheads="1"/>
              </p:cNvSpPr>
              <p:nvPr/>
            </p:nvSpPr>
            <p:spPr bwMode="auto">
              <a:xfrm>
                <a:off x="4989" y="1454"/>
                <a:ext cx="1" cy="192"/>
              </a:xfrm>
              <a:prstGeom prst="rect">
                <a:avLst/>
              </a:prstGeom>
              <a:noFill/>
              <a:ln w="9525">
                <a:noFill/>
                <a:miter lim="800000"/>
                <a:headEnd/>
                <a:tailEnd/>
              </a:ln>
            </p:spPr>
            <p:txBody>
              <a:bodyPr wrap="none" lIns="0" tIns="0" rIns="0" bIns="0">
                <a:spAutoFit/>
              </a:bodyPr>
              <a:lstStyle/>
              <a:p>
                <a:endParaRPr lang="es-MX"/>
              </a:p>
            </p:txBody>
          </p:sp>
          <p:sp>
            <p:nvSpPr>
              <p:cNvPr id="57" name="Rectangle 27"/>
              <p:cNvSpPr>
                <a:spLocks noChangeArrowheads="1"/>
              </p:cNvSpPr>
              <p:nvPr/>
            </p:nvSpPr>
            <p:spPr bwMode="auto">
              <a:xfrm>
                <a:off x="4316" y="1555"/>
                <a:ext cx="1" cy="192"/>
              </a:xfrm>
              <a:prstGeom prst="rect">
                <a:avLst/>
              </a:prstGeom>
              <a:noFill/>
              <a:ln w="9525">
                <a:noFill/>
                <a:miter lim="800000"/>
                <a:headEnd/>
                <a:tailEnd/>
              </a:ln>
            </p:spPr>
            <p:txBody>
              <a:bodyPr wrap="none" lIns="0" tIns="0" rIns="0" bIns="0">
                <a:spAutoFit/>
              </a:bodyPr>
              <a:lstStyle/>
              <a:p>
                <a:endParaRPr lang="es-MX"/>
              </a:p>
            </p:txBody>
          </p:sp>
          <p:sp>
            <p:nvSpPr>
              <p:cNvPr id="58" name="Rectangle 28"/>
              <p:cNvSpPr>
                <a:spLocks noChangeArrowheads="1"/>
              </p:cNvSpPr>
              <p:nvPr/>
            </p:nvSpPr>
            <p:spPr bwMode="auto">
              <a:xfrm>
                <a:off x="4050" y="1555"/>
                <a:ext cx="1" cy="192"/>
              </a:xfrm>
              <a:prstGeom prst="rect">
                <a:avLst/>
              </a:prstGeom>
              <a:noFill/>
              <a:ln w="9525">
                <a:noFill/>
                <a:miter lim="800000"/>
                <a:headEnd/>
                <a:tailEnd/>
              </a:ln>
            </p:spPr>
            <p:txBody>
              <a:bodyPr wrap="none" lIns="0" tIns="0" rIns="0" bIns="0">
                <a:spAutoFit/>
              </a:bodyPr>
              <a:lstStyle/>
              <a:p>
                <a:endParaRPr lang="es-MX"/>
              </a:p>
            </p:txBody>
          </p:sp>
          <p:sp>
            <p:nvSpPr>
              <p:cNvPr id="59" name="Rectangle 29"/>
              <p:cNvSpPr>
                <a:spLocks noChangeArrowheads="1"/>
              </p:cNvSpPr>
              <p:nvPr/>
            </p:nvSpPr>
            <p:spPr bwMode="auto">
              <a:xfrm>
                <a:off x="4557" y="1499"/>
                <a:ext cx="1" cy="192"/>
              </a:xfrm>
              <a:prstGeom prst="rect">
                <a:avLst/>
              </a:prstGeom>
              <a:noFill/>
              <a:ln w="9525">
                <a:noFill/>
                <a:miter lim="800000"/>
                <a:headEnd/>
                <a:tailEnd/>
              </a:ln>
            </p:spPr>
            <p:txBody>
              <a:bodyPr wrap="none" lIns="0" tIns="0" rIns="0" bIns="0">
                <a:spAutoFit/>
              </a:bodyPr>
              <a:lstStyle/>
              <a:p>
                <a:endParaRPr lang="es-MX"/>
              </a:p>
            </p:txBody>
          </p:sp>
          <p:sp>
            <p:nvSpPr>
              <p:cNvPr id="60" name="Rectangle 30"/>
              <p:cNvSpPr>
                <a:spLocks noChangeArrowheads="1"/>
              </p:cNvSpPr>
              <p:nvPr/>
            </p:nvSpPr>
            <p:spPr bwMode="auto">
              <a:xfrm>
                <a:off x="4371" y="1499"/>
                <a:ext cx="1" cy="192"/>
              </a:xfrm>
              <a:prstGeom prst="rect">
                <a:avLst/>
              </a:prstGeom>
              <a:noFill/>
              <a:ln w="9525">
                <a:noFill/>
                <a:miter lim="800000"/>
                <a:headEnd/>
                <a:tailEnd/>
              </a:ln>
            </p:spPr>
            <p:txBody>
              <a:bodyPr wrap="none" lIns="0" tIns="0" rIns="0" bIns="0">
                <a:spAutoFit/>
              </a:bodyPr>
              <a:lstStyle/>
              <a:p>
                <a:endParaRPr lang="es-MX"/>
              </a:p>
            </p:txBody>
          </p:sp>
          <p:sp>
            <p:nvSpPr>
              <p:cNvPr id="61" name="Rectangle 31"/>
              <p:cNvSpPr>
                <a:spLocks noChangeArrowheads="1"/>
              </p:cNvSpPr>
              <p:nvPr/>
            </p:nvSpPr>
            <p:spPr bwMode="auto">
              <a:xfrm>
                <a:off x="4930" y="1492"/>
                <a:ext cx="1" cy="192"/>
              </a:xfrm>
              <a:prstGeom prst="rect">
                <a:avLst/>
              </a:prstGeom>
              <a:noFill/>
              <a:ln w="9525">
                <a:noFill/>
                <a:miter lim="800000"/>
                <a:headEnd/>
                <a:tailEnd/>
              </a:ln>
            </p:spPr>
            <p:txBody>
              <a:bodyPr wrap="none" lIns="0" tIns="0" rIns="0" bIns="0">
                <a:spAutoFit/>
              </a:bodyPr>
              <a:lstStyle/>
              <a:p>
                <a:endParaRPr lang="es-MX"/>
              </a:p>
            </p:txBody>
          </p:sp>
          <p:sp>
            <p:nvSpPr>
              <p:cNvPr id="62" name="Rectangle 32"/>
              <p:cNvSpPr>
                <a:spLocks noChangeArrowheads="1"/>
              </p:cNvSpPr>
              <p:nvPr/>
            </p:nvSpPr>
            <p:spPr bwMode="auto">
              <a:xfrm>
                <a:off x="4707" y="1492"/>
                <a:ext cx="1" cy="192"/>
              </a:xfrm>
              <a:prstGeom prst="rect">
                <a:avLst/>
              </a:prstGeom>
              <a:noFill/>
              <a:ln w="9525">
                <a:noFill/>
                <a:miter lim="800000"/>
                <a:headEnd/>
                <a:tailEnd/>
              </a:ln>
            </p:spPr>
            <p:txBody>
              <a:bodyPr wrap="none" lIns="0" tIns="0" rIns="0" bIns="0">
                <a:spAutoFit/>
              </a:bodyPr>
              <a:lstStyle/>
              <a:p>
                <a:endParaRPr lang="es-MX"/>
              </a:p>
            </p:txBody>
          </p:sp>
          <p:sp>
            <p:nvSpPr>
              <p:cNvPr id="63" name="Rectangle 33"/>
              <p:cNvSpPr>
                <a:spLocks noChangeArrowheads="1"/>
              </p:cNvSpPr>
              <p:nvPr/>
            </p:nvSpPr>
            <p:spPr bwMode="auto">
              <a:xfrm>
                <a:off x="4861" y="1440"/>
                <a:ext cx="1" cy="192"/>
              </a:xfrm>
              <a:prstGeom prst="rect">
                <a:avLst/>
              </a:prstGeom>
              <a:noFill/>
              <a:ln w="9525">
                <a:noFill/>
                <a:miter lim="800000"/>
                <a:headEnd/>
                <a:tailEnd/>
              </a:ln>
            </p:spPr>
            <p:txBody>
              <a:bodyPr wrap="none" lIns="0" tIns="0" rIns="0" bIns="0">
                <a:spAutoFit/>
              </a:bodyPr>
              <a:lstStyle/>
              <a:p>
                <a:endParaRPr lang="es-MX"/>
              </a:p>
            </p:txBody>
          </p:sp>
          <p:sp>
            <p:nvSpPr>
              <p:cNvPr id="64" name="Rectangle 34"/>
              <p:cNvSpPr>
                <a:spLocks noChangeArrowheads="1"/>
              </p:cNvSpPr>
              <p:nvPr/>
            </p:nvSpPr>
            <p:spPr bwMode="auto">
              <a:xfrm>
                <a:off x="4787" y="1440"/>
                <a:ext cx="1" cy="192"/>
              </a:xfrm>
              <a:prstGeom prst="rect">
                <a:avLst/>
              </a:prstGeom>
              <a:noFill/>
              <a:ln w="9525">
                <a:noFill/>
                <a:miter lim="800000"/>
                <a:headEnd/>
                <a:tailEnd/>
              </a:ln>
            </p:spPr>
            <p:txBody>
              <a:bodyPr wrap="none" lIns="0" tIns="0" rIns="0" bIns="0">
                <a:spAutoFit/>
              </a:bodyPr>
              <a:lstStyle/>
              <a:p>
                <a:endParaRPr lang="es-MX"/>
              </a:p>
            </p:txBody>
          </p:sp>
          <p:sp>
            <p:nvSpPr>
              <p:cNvPr id="65" name="Rectangle 35"/>
              <p:cNvSpPr>
                <a:spLocks noChangeArrowheads="1"/>
              </p:cNvSpPr>
              <p:nvPr/>
            </p:nvSpPr>
            <p:spPr bwMode="auto">
              <a:xfrm>
                <a:off x="4626" y="1440"/>
                <a:ext cx="1" cy="192"/>
              </a:xfrm>
              <a:prstGeom prst="rect">
                <a:avLst/>
              </a:prstGeom>
              <a:noFill/>
              <a:ln w="9525">
                <a:noFill/>
                <a:miter lim="800000"/>
                <a:headEnd/>
                <a:tailEnd/>
              </a:ln>
            </p:spPr>
            <p:txBody>
              <a:bodyPr wrap="none" lIns="0" tIns="0" rIns="0" bIns="0">
                <a:spAutoFit/>
              </a:bodyPr>
              <a:lstStyle/>
              <a:p>
                <a:endParaRPr lang="es-MX"/>
              </a:p>
            </p:txBody>
          </p:sp>
          <p:sp>
            <p:nvSpPr>
              <p:cNvPr id="66" name="Rectangle 36"/>
              <p:cNvSpPr>
                <a:spLocks noChangeArrowheads="1"/>
              </p:cNvSpPr>
              <p:nvPr/>
            </p:nvSpPr>
            <p:spPr bwMode="auto">
              <a:xfrm>
                <a:off x="4454" y="1484"/>
                <a:ext cx="1" cy="192"/>
              </a:xfrm>
              <a:prstGeom prst="rect">
                <a:avLst/>
              </a:prstGeom>
              <a:noFill/>
              <a:ln w="9525">
                <a:noFill/>
                <a:miter lim="800000"/>
                <a:headEnd/>
                <a:tailEnd/>
              </a:ln>
            </p:spPr>
            <p:txBody>
              <a:bodyPr wrap="none" lIns="0" tIns="0" rIns="0" bIns="0">
                <a:spAutoFit/>
              </a:bodyPr>
              <a:lstStyle/>
              <a:p>
                <a:endParaRPr lang="es-MX"/>
              </a:p>
            </p:txBody>
          </p:sp>
          <p:sp>
            <p:nvSpPr>
              <p:cNvPr id="67" name="Rectangle 37"/>
              <p:cNvSpPr>
                <a:spLocks noChangeArrowheads="1"/>
              </p:cNvSpPr>
              <p:nvPr/>
            </p:nvSpPr>
            <p:spPr bwMode="auto">
              <a:xfrm>
                <a:off x="4250" y="1484"/>
                <a:ext cx="1" cy="192"/>
              </a:xfrm>
              <a:prstGeom prst="rect">
                <a:avLst/>
              </a:prstGeom>
              <a:noFill/>
              <a:ln w="9525">
                <a:noFill/>
                <a:miter lim="800000"/>
                <a:headEnd/>
                <a:tailEnd/>
              </a:ln>
            </p:spPr>
            <p:txBody>
              <a:bodyPr wrap="none" lIns="0" tIns="0" rIns="0" bIns="0">
                <a:spAutoFit/>
              </a:bodyPr>
              <a:lstStyle/>
              <a:p>
                <a:endParaRPr lang="es-MX"/>
              </a:p>
            </p:txBody>
          </p:sp>
          <p:sp>
            <p:nvSpPr>
              <p:cNvPr id="68" name="Rectangle 38"/>
              <p:cNvSpPr>
                <a:spLocks noChangeArrowheads="1"/>
              </p:cNvSpPr>
              <p:nvPr/>
            </p:nvSpPr>
            <p:spPr bwMode="auto">
              <a:xfrm>
                <a:off x="4144" y="1484"/>
                <a:ext cx="1" cy="192"/>
              </a:xfrm>
              <a:prstGeom prst="rect">
                <a:avLst/>
              </a:prstGeom>
              <a:noFill/>
              <a:ln w="9525">
                <a:noFill/>
                <a:miter lim="800000"/>
                <a:headEnd/>
                <a:tailEnd/>
              </a:ln>
            </p:spPr>
            <p:txBody>
              <a:bodyPr wrap="none" lIns="0" tIns="0" rIns="0" bIns="0">
                <a:spAutoFit/>
              </a:bodyPr>
              <a:lstStyle/>
              <a:p>
                <a:endParaRPr lang="es-MX"/>
              </a:p>
            </p:txBody>
          </p:sp>
          <p:sp>
            <p:nvSpPr>
              <p:cNvPr id="69" name="Rectangle 39"/>
              <p:cNvSpPr>
                <a:spLocks noChangeArrowheads="1"/>
              </p:cNvSpPr>
              <p:nvPr/>
            </p:nvSpPr>
            <p:spPr bwMode="auto">
              <a:xfrm>
                <a:off x="3970" y="1484"/>
                <a:ext cx="1" cy="192"/>
              </a:xfrm>
              <a:prstGeom prst="rect">
                <a:avLst/>
              </a:prstGeom>
              <a:noFill/>
              <a:ln w="9525">
                <a:noFill/>
                <a:miter lim="800000"/>
                <a:headEnd/>
                <a:tailEnd/>
              </a:ln>
            </p:spPr>
            <p:txBody>
              <a:bodyPr wrap="none" lIns="0" tIns="0" rIns="0" bIns="0">
                <a:spAutoFit/>
              </a:bodyPr>
              <a:lstStyle/>
              <a:p>
                <a:endParaRPr lang="es-MX"/>
              </a:p>
            </p:txBody>
          </p:sp>
        </p:grpSp>
        <p:sp>
          <p:nvSpPr>
            <p:cNvPr id="23" name="Rectangle 40"/>
            <p:cNvSpPr>
              <a:spLocks noChangeArrowheads="1"/>
            </p:cNvSpPr>
            <p:nvPr/>
          </p:nvSpPr>
          <p:spPr bwMode="auto">
            <a:xfrm>
              <a:off x="4442254" y="2637060"/>
              <a:ext cx="84390" cy="180577"/>
            </a:xfrm>
            <a:prstGeom prst="rect">
              <a:avLst/>
            </a:prstGeom>
            <a:noFill/>
            <a:ln w="9525">
              <a:noFill/>
              <a:miter lim="800000"/>
              <a:headEnd/>
              <a:tailEnd/>
            </a:ln>
          </p:spPr>
          <p:txBody>
            <a:bodyPr wrap="none" lIns="0" tIns="0" rIns="0" bIns="0">
              <a:spAutoFit/>
            </a:bodyPr>
            <a:lstStyle/>
            <a:p>
              <a:r>
                <a:rPr lang="es-MX" sz="1800" b="0">
                  <a:solidFill>
                    <a:srgbClr val="000000"/>
                  </a:solidFill>
                </a:rPr>
                <a:t> </a:t>
              </a:r>
              <a:endParaRPr lang="es-MX"/>
            </a:p>
          </p:txBody>
        </p:sp>
        <p:sp>
          <p:nvSpPr>
            <p:cNvPr id="24" name="Rectangle 41"/>
            <p:cNvSpPr>
              <a:spLocks noChangeArrowheads="1"/>
            </p:cNvSpPr>
            <p:nvPr/>
          </p:nvSpPr>
          <p:spPr bwMode="auto">
            <a:xfrm>
              <a:off x="3930469" y="2064478"/>
              <a:ext cx="668769" cy="286745"/>
            </a:xfrm>
            <a:prstGeom prst="rect">
              <a:avLst/>
            </a:prstGeom>
            <a:solidFill>
              <a:srgbClr val="FFFFFF"/>
            </a:solidFill>
            <a:ln w="9525">
              <a:noFill/>
              <a:miter lim="800000"/>
              <a:headEnd/>
              <a:tailEnd/>
            </a:ln>
          </p:spPr>
          <p:txBody>
            <a:bodyPr/>
            <a:lstStyle/>
            <a:p>
              <a:endParaRPr lang="es-MX"/>
            </a:p>
          </p:txBody>
        </p:sp>
        <p:grpSp>
          <p:nvGrpSpPr>
            <p:cNvPr id="25" name="Group 42"/>
            <p:cNvGrpSpPr>
              <a:grpSpLocks/>
            </p:cNvGrpSpPr>
            <p:nvPr/>
          </p:nvGrpSpPr>
          <p:grpSpPr bwMode="auto">
            <a:xfrm>
              <a:off x="4020181" y="2102591"/>
              <a:ext cx="400894" cy="239559"/>
              <a:chOff x="4602" y="910"/>
              <a:chExt cx="442" cy="264"/>
            </a:xfrm>
          </p:grpSpPr>
          <p:sp>
            <p:nvSpPr>
              <p:cNvPr id="50" name="Rectangle 43"/>
              <p:cNvSpPr>
                <a:spLocks noChangeArrowheads="1"/>
              </p:cNvSpPr>
              <p:nvPr/>
            </p:nvSpPr>
            <p:spPr bwMode="auto">
              <a:xfrm>
                <a:off x="5043" y="925"/>
                <a:ext cx="1" cy="192"/>
              </a:xfrm>
              <a:prstGeom prst="rect">
                <a:avLst/>
              </a:prstGeom>
              <a:noFill/>
              <a:ln w="9525">
                <a:noFill/>
                <a:miter lim="800000"/>
                <a:headEnd/>
                <a:tailEnd/>
              </a:ln>
            </p:spPr>
            <p:txBody>
              <a:bodyPr wrap="none" lIns="0" tIns="0" rIns="0" bIns="0">
                <a:spAutoFit/>
              </a:bodyPr>
              <a:lstStyle/>
              <a:p>
                <a:endParaRPr lang="es-MX"/>
              </a:p>
            </p:txBody>
          </p:sp>
          <p:sp>
            <p:nvSpPr>
              <p:cNvPr id="51" name="Rectangle 44"/>
              <p:cNvSpPr>
                <a:spLocks noChangeArrowheads="1"/>
              </p:cNvSpPr>
              <p:nvPr/>
            </p:nvSpPr>
            <p:spPr bwMode="auto">
              <a:xfrm>
                <a:off x="4979" y="982"/>
                <a:ext cx="1" cy="192"/>
              </a:xfrm>
              <a:prstGeom prst="rect">
                <a:avLst/>
              </a:prstGeom>
              <a:noFill/>
              <a:ln w="9525">
                <a:noFill/>
                <a:miter lim="800000"/>
                <a:headEnd/>
                <a:tailEnd/>
              </a:ln>
            </p:spPr>
            <p:txBody>
              <a:bodyPr wrap="none" lIns="0" tIns="0" rIns="0" bIns="0">
                <a:spAutoFit/>
              </a:bodyPr>
              <a:lstStyle/>
              <a:p>
                <a:endParaRPr lang="es-MX"/>
              </a:p>
            </p:txBody>
          </p:sp>
          <p:sp>
            <p:nvSpPr>
              <p:cNvPr id="52" name="Rectangle 45"/>
              <p:cNvSpPr>
                <a:spLocks noChangeArrowheads="1"/>
              </p:cNvSpPr>
              <p:nvPr/>
            </p:nvSpPr>
            <p:spPr bwMode="auto">
              <a:xfrm>
                <a:off x="4693" y="982"/>
                <a:ext cx="1" cy="192"/>
              </a:xfrm>
              <a:prstGeom prst="rect">
                <a:avLst/>
              </a:prstGeom>
              <a:noFill/>
              <a:ln w="9525">
                <a:noFill/>
                <a:miter lim="800000"/>
                <a:headEnd/>
                <a:tailEnd/>
              </a:ln>
            </p:spPr>
            <p:txBody>
              <a:bodyPr wrap="none" lIns="0" tIns="0" rIns="0" bIns="0">
                <a:spAutoFit/>
              </a:bodyPr>
              <a:lstStyle/>
              <a:p>
                <a:endParaRPr lang="es-MX"/>
              </a:p>
            </p:txBody>
          </p:sp>
          <p:sp>
            <p:nvSpPr>
              <p:cNvPr id="53" name="Rectangle 46"/>
              <p:cNvSpPr>
                <a:spLocks noChangeArrowheads="1"/>
              </p:cNvSpPr>
              <p:nvPr/>
            </p:nvSpPr>
            <p:spPr bwMode="auto">
              <a:xfrm>
                <a:off x="4902" y="910"/>
                <a:ext cx="1" cy="192"/>
              </a:xfrm>
              <a:prstGeom prst="rect">
                <a:avLst/>
              </a:prstGeom>
              <a:noFill/>
              <a:ln w="9525">
                <a:noFill/>
                <a:miter lim="800000"/>
                <a:headEnd/>
                <a:tailEnd/>
              </a:ln>
            </p:spPr>
            <p:txBody>
              <a:bodyPr wrap="none" lIns="0" tIns="0" rIns="0" bIns="0">
                <a:spAutoFit/>
              </a:bodyPr>
              <a:lstStyle/>
              <a:p>
                <a:endParaRPr lang="es-MX"/>
              </a:p>
            </p:txBody>
          </p:sp>
          <p:sp>
            <p:nvSpPr>
              <p:cNvPr id="54" name="Rectangle 47"/>
              <p:cNvSpPr>
                <a:spLocks noChangeArrowheads="1"/>
              </p:cNvSpPr>
              <p:nvPr/>
            </p:nvSpPr>
            <p:spPr bwMode="auto">
              <a:xfrm>
                <a:off x="4796" y="910"/>
                <a:ext cx="1" cy="192"/>
              </a:xfrm>
              <a:prstGeom prst="rect">
                <a:avLst/>
              </a:prstGeom>
              <a:noFill/>
              <a:ln w="9525">
                <a:noFill/>
                <a:miter lim="800000"/>
                <a:headEnd/>
                <a:tailEnd/>
              </a:ln>
            </p:spPr>
            <p:txBody>
              <a:bodyPr wrap="none" lIns="0" tIns="0" rIns="0" bIns="0">
                <a:spAutoFit/>
              </a:bodyPr>
              <a:lstStyle/>
              <a:p>
                <a:endParaRPr lang="es-MX"/>
              </a:p>
            </p:txBody>
          </p:sp>
          <p:sp>
            <p:nvSpPr>
              <p:cNvPr id="55" name="Rectangle 48"/>
              <p:cNvSpPr>
                <a:spLocks noChangeArrowheads="1"/>
              </p:cNvSpPr>
              <p:nvPr/>
            </p:nvSpPr>
            <p:spPr bwMode="auto">
              <a:xfrm>
                <a:off x="4602" y="910"/>
                <a:ext cx="1" cy="192"/>
              </a:xfrm>
              <a:prstGeom prst="rect">
                <a:avLst/>
              </a:prstGeom>
              <a:noFill/>
              <a:ln w="9525">
                <a:noFill/>
                <a:miter lim="800000"/>
                <a:headEnd/>
                <a:tailEnd/>
              </a:ln>
            </p:spPr>
            <p:txBody>
              <a:bodyPr wrap="none" lIns="0" tIns="0" rIns="0" bIns="0">
                <a:spAutoFit/>
              </a:bodyPr>
              <a:lstStyle/>
              <a:p>
                <a:endParaRPr lang="es-MX"/>
              </a:p>
            </p:txBody>
          </p:sp>
        </p:grpSp>
        <p:sp>
          <p:nvSpPr>
            <p:cNvPr id="26" name="Rectangle 49"/>
            <p:cNvSpPr>
              <a:spLocks noChangeArrowheads="1"/>
            </p:cNvSpPr>
            <p:nvPr/>
          </p:nvSpPr>
          <p:spPr bwMode="auto">
            <a:xfrm>
              <a:off x="4495792" y="2116201"/>
              <a:ext cx="84390" cy="180577"/>
            </a:xfrm>
            <a:prstGeom prst="rect">
              <a:avLst/>
            </a:prstGeom>
            <a:noFill/>
            <a:ln w="9525">
              <a:noFill/>
              <a:miter lim="800000"/>
              <a:headEnd/>
              <a:tailEnd/>
            </a:ln>
          </p:spPr>
          <p:txBody>
            <a:bodyPr wrap="none" lIns="0" tIns="0" rIns="0" bIns="0">
              <a:spAutoFit/>
            </a:bodyPr>
            <a:lstStyle/>
            <a:p>
              <a:r>
                <a:rPr lang="es-MX" sz="1800" b="0">
                  <a:solidFill>
                    <a:srgbClr val="000000"/>
                  </a:solidFill>
                </a:rPr>
                <a:t> </a:t>
              </a:r>
              <a:endParaRPr lang="es-MX"/>
            </a:p>
          </p:txBody>
        </p:sp>
        <p:sp>
          <p:nvSpPr>
            <p:cNvPr id="27" name="Line 50"/>
            <p:cNvSpPr>
              <a:spLocks noChangeShapeType="1"/>
            </p:cNvSpPr>
            <p:nvPr/>
          </p:nvSpPr>
          <p:spPr bwMode="auto">
            <a:xfrm flipV="1">
              <a:off x="680994" y="2255944"/>
              <a:ext cx="3153288" cy="1624284"/>
            </a:xfrm>
            <a:prstGeom prst="line">
              <a:avLst/>
            </a:prstGeom>
            <a:noFill/>
            <a:ln w="14351" cap="rnd">
              <a:solidFill>
                <a:srgbClr val="008000"/>
              </a:solidFill>
              <a:round/>
              <a:headEnd/>
              <a:tailEnd/>
            </a:ln>
          </p:spPr>
          <p:txBody>
            <a:bodyPr/>
            <a:lstStyle/>
            <a:p>
              <a:endParaRPr lang="es-MX"/>
            </a:p>
          </p:txBody>
        </p:sp>
        <p:sp>
          <p:nvSpPr>
            <p:cNvPr id="28" name="Freeform 51"/>
            <p:cNvSpPr>
              <a:spLocks/>
            </p:cNvSpPr>
            <p:nvPr/>
          </p:nvSpPr>
          <p:spPr bwMode="auto">
            <a:xfrm>
              <a:off x="680994" y="2542689"/>
              <a:ext cx="3153288" cy="1719563"/>
            </a:xfrm>
            <a:custGeom>
              <a:avLst/>
              <a:gdLst/>
              <a:ahLst/>
              <a:cxnLst>
                <a:cxn ang="0">
                  <a:pos x="0" y="1895"/>
                </a:cxn>
                <a:cxn ang="0">
                  <a:pos x="211" y="1474"/>
                </a:cxn>
                <a:cxn ang="0">
                  <a:pos x="527" y="1053"/>
                </a:cxn>
                <a:cxn ang="0">
                  <a:pos x="948" y="737"/>
                </a:cxn>
                <a:cxn ang="0">
                  <a:pos x="1369" y="526"/>
                </a:cxn>
                <a:cxn ang="0">
                  <a:pos x="2001" y="316"/>
                </a:cxn>
                <a:cxn ang="0">
                  <a:pos x="2949" y="105"/>
                </a:cxn>
                <a:cxn ang="0">
                  <a:pos x="3475" y="0"/>
                </a:cxn>
              </a:cxnLst>
              <a:rect l="0" t="0" r="r" b="b"/>
              <a:pathLst>
                <a:path w="3475" h="1895">
                  <a:moveTo>
                    <a:pt x="0" y="1895"/>
                  </a:moveTo>
                  <a:cubicBezTo>
                    <a:pt x="62" y="1755"/>
                    <a:pt x="123" y="1614"/>
                    <a:pt x="211" y="1474"/>
                  </a:cubicBezTo>
                  <a:cubicBezTo>
                    <a:pt x="299" y="1333"/>
                    <a:pt x="404" y="1175"/>
                    <a:pt x="527" y="1053"/>
                  </a:cubicBezTo>
                  <a:cubicBezTo>
                    <a:pt x="650" y="930"/>
                    <a:pt x="808" y="825"/>
                    <a:pt x="948" y="737"/>
                  </a:cubicBezTo>
                  <a:cubicBezTo>
                    <a:pt x="1088" y="649"/>
                    <a:pt x="1194" y="596"/>
                    <a:pt x="1369" y="526"/>
                  </a:cubicBezTo>
                  <a:cubicBezTo>
                    <a:pt x="1545" y="456"/>
                    <a:pt x="1738" y="386"/>
                    <a:pt x="2001" y="316"/>
                  </a:cubicBezTo>
                  <a:cubicBezTo>
                    <a:pt x="2264" y="245"/>
                    <a:pt x="2703" y="158"/>
                    <a:pt x="2949" y="105"/>
                  </a:cubicBezTo>
                  <a:cubicBezTo>
                    <a:pt x="3195" y="52"/>
                    <a:pt x="3335" y="26"/>
                    <a:pt x="3475" y="0"/>
                  </a:cubicBezTo>
                </a:path>
              </a:pathLst>
            </a:custGeom>
            <a:noFill/>
            <a:ln w="14351" cap="rnd">
              <a:solidFill>
                <a:srgbClr val="0000FF"/>
              </a:solidFill>
              <a:prstDash val="solid"/>
              <a:round/>
              <a:headEnd/>
              <a:tailEnd/>
            </a:ln>
          </p:spPr>
          <p:txBody>
            <a:bodyPr/>
            <a:lstStyle/>
            <a:p>
              <a:endParaRPr lang="es-MX"/>
            </a:p>
          </p:txBody>
        </p:sp>
        <p:sp>
          <p:nvSpPr>
            <p:cNvPr id="29" name="Rectangle 52"/>
            <p:cNvSpPr>
              <a:spLocks noChangeArrowheads="1"/>
            </p:cNvSpPr>
            <p:nvPr/>
          </p:nvSpPr>
          <p:spPr bwMode="auto">
            <a:xfrm>
              <a:off x="107504" y="4070786"/>
              <a:ext cx="573490" cy="382024"/>
            </a:xfrm>
            <a:prstGeom prst="rect">
              <a:avLst/>
            </a:prstGeom>
            <a:solidFill>
              <a:srgbClr val="FFFFFF"/>
            </a:solidFill>
            <a:ln w="9525">
              <a:noFill/>
              <a:miter lim="800000"/>
              <a:headEnd/>
              <a:tailEnd/>
            </a:ln>
          </p:spPr>
          <p:txBody>
            <a:bodyPr/>
            <a:lstStyle/>
            <a:p>
              <a:endParaRPr lang="es-MX"/>
            </a:p>
          </p:txBody>
        </p:sp>
        <p:grpSp>
          <p:nvGrpSpPr>
            <p:cNvPr id="30" name="Group 53"/>
            <p:cNvGrpSpPr>
              <a:grpSpLocks/>
            </p:cNvGrpSpPr>
            <p:nvPr/>
          </p:nvGrpSpPr>
          <p:grpSpPr bwMode="auto">
            <a:xfrm>
              <a:off x="199897" y="4111620"/>
              <a:ext cx="387289" cy="279486"/>
              <a:chOff x="390" y="3124"/>
              <a:chExt cx="427" cy="308"/>
            </a:xfrm>
          </p:grpSpPr>
          <p:sp>
            <p:nvSpPr>
              <p:cNvPr id="44" name="Rectangle 54"/>
              <p:cNvSpPr>
                <a:spLocks noChangeArrowheads="1"/>
              </p:cNvSpPr>
              <p:nvPr/>
            </p:nvSpPr>
            <p:spPr bwMode="auto">
              <a:xfrm>
                <a:off x="816" y="3176"/>
                <a:ext cx="1" cy="192"/>
              </a:xfrm>
              <a:prstGeom prst="rect">
                <a:avLst/>
              </a:prstGeom>
              <a:noFill/>
              <a:ln w="9525">
                <a:noFill/>
                <a:miter lim="800000"/>
                <a:headEnd/>
                <a:tailEnd/>
              </a:ln>
            </p:spPr>
            <p:txBody>
              <a:bodyPr wrap="none" lIns="0" tIns="0" rIns="0" bIns="0">
                <a:spAutoFit/>
              </a:bodyPr>
              <a:lstStyle/>
              <a:p>
                <a:endParaRPr lang="es-MX"/>
              </a:p>
            </p:txBody>
          </p:sp>
          <p:sp>
            <p:nvSpPr>
              <p:cNvPr id="45" name="Rectangle 55"/>
              <p:cNvSpPr>
                <a:spLocks noChangeArrowheads="1"/>
              </p:cNvSpPr>
              <p:nvPr/>
            </p:nvSpPr>
            <p:spPr bwMode="auto">
              <a:xfrm>
                <a:off x="736" y="3124"/>
                <a:ext cx="1" cy="192"/>
              </a:xfrm>
              <a:prstGeom prst="rect">
                <a:avLst/>
              </a:prstGeom>
              <a:noFill/>
              <a:ln w="9525">
                <a:noFill/>
                <a:miter lim="800000"/>
                <a:headEnd/>
                <a:tailEnd/>
              </a:ln>
            </p:spPr>
            <p:txBody>
              <a:bodyPr wrap="none" lIns="0" tIns="0" rIns="0" bIns="0">
                <a:spAutoFit/>
              </a:bodyPr>
              <a:lstStyle/>
              <a:p>
                <a:endParaRPr lang="es-MX"/>
              </a:p>
            </p:txBody>
          </p:sp>
          <p:sp>
            <p:nvSpPr>
              <p:cNvPr id="46" name="Rectangle 56"/>
              <p:cNvSpPr>
                <a:spLocks noChangeArrowheads="1"/>
              </p:cNvSpPr>
              <p:nvPr/>
            </p:nvSpPr>
            <p:spPr bwMode="auto">
              <a:xfrm>
                <a:off x="564" y="3168"/>
                <a:ext cx="1" cy="192"/>
              </a:xfrm>
              <a:prstGeom prst="rect">
                <a:avLst/>
              </a:prstGeom>
              <a:noFill/>
              <a:ln w="9525">
                <a:noFill/>
                <a:miter lim="800000"/>
                <a:headEnd/>
                <a:tailEnd/>
              </a:ln>
            </p:spPr>
            <p:txBody>
              <a:bodyPr wrap="none" lIns="0" tIns="0" rIns="0" bIns="0">
                <a:spAutoFit/>
              </a:bodyPr>
              <a:lstStyle/>
              <a:p>
                <a:endParaRPr lang="es-MX"/>
              </a:p>
            </p:txBody>
          </p:sp>
          <p:sp>
            <p:nvSpPr>
              <p:cNvPr id="47" name="Rectangle 57"/>
              <p:cNvSpPr>
                <a:spLocks noChangeArrowheads="1"/>
              </p:cNvSpPr>
              <p:nvPr/>
            </p:nvSpPr>
            <p:spPr bwMode="auto">
              <a:xfrm>
                <a:off x="390" y="3168"/>
                <a:ext cx="1" cy="192"/>
              </a:xfrm>
              <a:prstGeom prst="rect">
                <a:avLst/>
              </a:prstGeom>
              <a:noFill/>
              <a:ln w="9525">
                <a:noFill/>
                <a:miter lim="800000"/>
                <a:headEnd/>
                <a:tailEnd/>
              </a:ln>
            </p:spPr>
            <p:txBody>
              <a:bodyPr wrap="none" lIns="0" tIns="0" rIns="0" bIns="0">
                <a:spAutoFit/>
              </a:bodyPr>
              <a:lstStyle/>
              <a:p>
                <a:endParaRPr lang="es-MX"/>
              </a:p>
            </p:txBody>
          </p:sp>
          <p:sp>
            <p:nvSpPr>
              <p:cNvPr id="48" name="Rectangle 58"/>
              <p:cNvSpPr>
                <a:spLocks noChangeArrowheads="1"/>
              </p:cNvSpPr>
              <p:nvPr/>
            </p:nvSpPr>
            <p:spPr bwMode="auto">
              <a:xfrm>
                <a:off x="667" y="3183"/>
                <a:ext cx="1" cy="192"/>
              </a:xfrm>
              <a:prstGeom prst="rect">
                <a:avLst/>
              </a:prstGeom>
              <a:noFill/>
              <a:ln w="9525">
                <a:noFill/>
                <a:miter lim="800000"/>
                <a:headEnd/>
                <a:tailEnd/>
              </a:ln>
            </p:spPr>
            <p:txBody>
              <a:bodyPr wrap="none" lIns="0" tIns="0" rIns="0" bIns="0">
                <a:spAutoFit/>
              </a:bodyPr>
              <a:lstStyle/>
              <a:p>
                <a:endParaRPr lang="es-MX"/>
              </a:p>
            </p:txBody>
          </p:sp>
          <p:sp>
            <p:nvSpPr>
              <p:cNvPr id="49" name="Rectangle 59"/>
              <p:cNvSpPr>
                <a:spLocks noChangeArrowheads="1"/>
              </p:cNvSpPr>
              <p:nvPr/>
            </p:nvSpPr>
            <p:spPr bwMode="auto">
              <a:xfrm>
                <a:off x="470" y="3240"/>
                <a:ext cx="1" cy="192"/>
              </a:xfrm>
              <a:prstGeom prst="rect">
                <a:avLst/>
              </a:prstGeom>
              <a:noFill/>
              <a:ln w="9525">
                <a:noFill/>
                <a:miter lim="800000"/>
                <a:headEnd/>
                <a:tailEnd/>
              </a:ln>
            </p:spPr>
            <p:txBody>
              <a:bodyPr wrap="none" lIns="0" tIns="0" rIns="0" bIns="0">
                <a:spAutoFit/>
              </a:bodyPr>
              <a:lstStyle/>
              <a:p>
                <a:endParaRPr lang="es-MX"/>
              </a:p>
            </p:txBody>
          </p:sp>
        </p:grpSp>
        <p:sp>
          <p:nvSpPr>
            <p:cNvPr id="31" name="Rectangle 60"/>
            <p:cNvSpPr>
              <a:spLocks noChangeArrowheads="1"/>
            </p:cNvSpPr>
            <p:nvPr/>
          </p:nvSpPr>
          <p:spPr bwMode="auto">
            <a:xfrm>
              <a:off x="184635" y="4335753"/>
              <a:ext cx="84390" cy="180577"/>
            </a:xfrm>
            <a:prstGeom prst="rect">
              <a:avLst/>
            </a:prstGeom>
            <a:noFill/>
            <a:ln w="9525">
              <a:noFill/>
              <a:miter lim="800000"/>
              <a:headEnd/>
              <a:tailEnd/>
            </a:ln>
          </p:spPr>
          <p:txBody>
            <a:bodyPr wrap="none" lIns="0" tIns="0" rIns="0" bIns="0">
              <a:spAutoFit/>
            </a:bodyPr>
            <a:lstStyle/>
            <a:p>
              <a:r>
                <a:rPr lang="es-MX" sz="1800" b="0">
                  <a:solidFill>
                    <a:srgbClr val="000000"/>
                  </a:solidFill>
                </a:rPr>
                <a:t> </a:t>
              </a:r>
              <a:endParaRPr lang="es-MX"/>
            </a:p>
          </p:txBody>
        </p:sp>
        <p:sp>
          <p:nvSpPr>
            <p:cNvPr id="32" name="Freeform 61"/>
            <p:cNvSpPr>
              <a:spLocks noEditPoints="1"/>
            </p:cNvSpPr>
            <p:nvPr/>
          </p:nvSpPr>
          <p:spPr bwMode="auto">
            <a:xfrm>
              <a:off x="964109" y="3715984"/>
              <a:ext cx="8167" cy="836642"/>
            </a:xfrm>
            <a:custGeom>
              <a:avLst/>
              <a:gdLst/>
              <a:ahLst/>
              <a:cxnLst>
                <a:cxn ang="0">
                  <a:pos x="50" y="10506"/>
                </a:cxn>
                <a:cxn ang="0">
                  <a:pos x="100" y="10256"/>
                </a:cxn>
                <a:cxn ang="0">
                  <a:pos x="100" y="10055"/>
                </a:cxn>
                <a:cxn ang="0">
                  <a:pos x="50" y="9805"/>
                </a:cxn>
                <a:cxn ang="0">
                  <a:pos x="0" y="9655"/>
                </a:cxn>
                <a:cxn ang="0">
                  <a:pos x="0" y="9455"/>
                </a:cxn>
                <a:cxn ang="0">
                  <a:pos x="0" y="9455"/>
                </a:cxn>
                <a:cxn ang="0">
                  <a:pos x="50" y="9305"/>
                </a:cxn>
                <a:cxn ang="0">
                  <a:pos x="100" y="9055"/>
                </a:cxn>
                <a:cxn ang="0">
                  <a:pos x="100" y="8855"/>
                </a:cxn>
                <a:cxn ang="0">
                  <a:pos x="50" y="8605"/>
                </a:cxn>
                <a:cxn ang="0">
                  <a:pos x="0" y="8455"/>
                </a:cxn>
                <a:cxn ang="0">
                  <a:pos x="0" y="8255"/>
                </a:cxn>
                <a:cxn ang="0">
                  <a:pos x="0" y="8255"/>
                </a:cxn>
                <a:cxn ang="0">
                  <a:pos x="50" y="8105"/>
                </a:cxn>
                <a:cxn ang="0">
                  <a:pos x="100" y="7854"/>
                </a:cxn>
                <a:cxn ang="0">
                  <a:pos x="100" y="7654"/>
                </a:cxn>
                <a:cxn ang="0">
                  <a:pos x="50" y="7404"/>
                </a:cxn>
                <a:cxn ang="0">
                  <a:pos x="0" y="7254"/>
                </a:cxn>
                <a:cxn ang="0">
                  <a:pos x="0" y="7054"/>
                </a:cxn>
                <a:cxn ang="0">
                  <a:pos x="0" y="7054"/>
                </a:cxn>
                <a:cxn ang="0">
                  <a:pos x="50" y="6904"/>
                </a:cxn>
                <a:cxn ang="0">
                  <a:pos x="100" y="6654"/>
                </a:cxn>
                <a:cxn ang="0">
                  <a:pos x="100" y="6454"/>
                </a:cxn>
                <a:cxn ang="0">
                  <a:pos x="50" y="6204"/>
                </a:cxn>
                <a:cxn ang="0">
                  <a:pos x="0" y="6053"/>
                </a:cxn>
                <a:cxn ang="0">
                  <a:pos x="0" y="5853"/>
                </a:cxn>
                <a:cxn ang="0">
                  <a:pos x="0" y="5853"/>
                </a:cxn>
                <a:cxn ang="0">
                  <a:pos x="50" y="5703"/>
                </a:cxn>
                <a:cxn ang="0">
                  <a:pos x="100" y="5453"/>
                </a:cxn>
                <a:cxn ang="0">
                  <a:pos x="100" y="5253"/>
                </a:cxn>
                <a:cxn ang="0">
                  <a:pos x="50" y="5003"/>
                </a:cxn>
                <a:cxn ang="0">
                  <a:pos x="0" y="4853"/>
                </a:cxn>
                <a:cxn ang="0">
                  <a:pos x="0" y="4653"/>
                </a:cxn>
                <a:cxn ang="0">
                  <a:pos x="0" y="4653"/>
                </a:cxn>
                <a:cxn ang="0">
                  <a:pos x="50" y="4503"/>
                </a:cxn>
                <a:cxn ang="0">
                  <a:pos x="100" y="4253"/>
                </a:cxn>
                <a:cxn ang="0">
                  <a:pos x="100" y="4052"/>
                </a:cxn>
                <a:cxn ang="0">
                  <a:pos x="50" y="3802"/>
                </a:cxn>
                <a:cxn ang="0">
                  <a:pos x="0" y="3652"/>
                </a:cxn>
                <a:cxn ang="0">
                  <a:pos x="0" y="3452"/>
                </a:cxn>
                <a:cxn ang="0">
                  <a:pos x="0" y="3452"/>
                </a:cxn>
                <a:cxn ang="0">
                  <a:pos x="50" y="3302"/>
                </a:cxn>
                <a:cxn ang="0">
                  <a:pos x="100" y="3052"/>
                </a:cxn>
                <a:cxn ang="0">
                  <a:pos x="100" y="2852"/>
                </a:cxn>
                <a:cxn ang="0">
                  <a:pos x="50" y="2602"/>
                </a:cxn>
                <a:cxn ang="0">
                  <a:pos x="0" y="2452"/>
                </a:cxn>
                <a:cxn ang="0">
                  <a:pos x="0" y="2252"/>
                </a:cxn>
                <a:cxn ang="0">
                  <a:pos x="0" y="2252"/>
                </a:cxn>
                <a:cxn ang="0">
                  <a:pos x="50" y="2102"/>
                </a:cxn>
                <a:cxn ang="0">
                  <a:pos x="100" y="1851"/>
                </a:cxn>
                <a:cxn ang="0">
                  <a:pos x="100" y="1651"/>
                </a:cxn>
                <a:cxn ang="0">
                  <a:pos x="50" y="1401"/>
                </a:cxn>
                <a:cxn ang="0">
                  <a:pos x="0" y="1251"/>
                </a:cxn>
                <a:cxn ang="0">
                  <a:pos x="0" y="1051"/>
                </a:cxn>
                <a:cxn ang="0">
                  <a:pos x="0" y="1051"/>
                </a:cxn>
                <a:cxn ang="0">
                  <a:pos x="50" y="901"/>
                </a:cxn>
                <a:cxn ang="0">
                  <a:pos x="100" y="651"/>
                </a:cxn>
                <a:cxn ang="0">
                  <a:pos x="100" y="451"/>
                </a:cxn>
                <a:cxn ang="0">
                  <a:pos x="50" y="201"/>
                </a:cxn>
                <a:cxn ang="0">
                  <a:pos x="0" y="50"/>
                </a:cxn>
              </a:cxnLst>
              <a:rect l="0" t="0" r="r" b="b"/>
              <a:pathLst>
                <a:path w="100" h="10506">
                  <a:moveTo>
                    <a:pt x="0" y="10456"/>
                  </a:moveTo>
                  <a:lnTo>
                    <a:pt x="0" y="10456"/>
                  </a:lnTo>
                  <a:cubicBezTo>
                    <a:pt x="0" y="10428"/>
                    <a:pt x="23" y="10406"/>
                    <a:pt x="50" y="10406"/>
                  </a:cubicBezTo>
                  <a:cubicBezTo>
                    <a:pt x="78" y="10406"/>
                    <a:pt x="100" y="10428"/>
                    <a:pt x="100" y="10456"/>
                  </a:cubicBezTo>
                  <a:lnTo>
                    <a:pt x="100" y="10456"/>
                  </a:lnTo>
                  <a:cubicBezTo>
                    <a:pt x="100" y="10483"/>
                    <a:pt x="78" y="10506"/>
                    <a:pt x="50" y="10506"/>
                  </a:cubicBezTo>
                  <a:cubicBezTo>
                    <a:pt x="23" y="10506"/>
                    <a:pt x="0" y="10483"/>
                    <a:pt x="0" y="10456"/>
                  </a:cubicBezTo>
                  <a:close/>
                  <a:moveTo>
                    <a:pt x="0" y="10256"/>
                  </a:moveTo>
                  <a:lnTo>
                    <a:pt x="0" y="10256"/>
                  </a:lnTo>
                  <a:cubicBezTo>
                    <a:pt x="0" y="10228"/>
                    <a:pt x="23" y="10206"/>
                    <a:pt x="50" y="10206"/>
                  </a:cubicBezTo>
                  <a:cubicBezTo>
                    <a:pt x="78" y="10206"/>
                    <a:pt x="100" y="10228"/>
                    <a:pt x="100" y="10256"/>
                  </a:cubicBezTo>
                  <a:lnTo>
                    <a:pt x="100" y="10256"/>
                  </a:lnTo>
                  <a:cubicBezTo>
                    <a:pt x="100" y="10283"/>
                    <a:pt x="78" y="10306"/>
                    <a:pt x="50" y="10306"/>
                  </a:cubicBezTo>
                  <a:cubicBezTo>
                    <a:pt x="23" y="10306"/>
                    <a:pt x="0" y="10283"/>
                    <a:pt x="0" y="10256"/>
                  </a:cubicBezTo>
                  <a:close/>
                  <a:moveTo>
                    <a:pt x="0" y="10056"/>
                  </a:moveTo>
                  <a:lnTo>
                    <a:pt x="0" y="10055"/>
                  </a:lnTo>
                  <a:cubicBezTo>
                    <a:pt x="0" y="10028"/>
                    <a:pt x="23" y="10005"/>
                    <a:pt x="50" y="10005"/>
                  </a:cubicBezTo>
                  <a:cubicBezTo>
                    <a:pt x="78" y="10005"/>
                    <a:pt x="100" y="10028"/>
                    <a:pt x="100" y="10055"/>
                  </a:cubicBezTo>
                  <a:lnTo>
                    <a:pt x="100" y="10056"/>
                  </a:lnTo>
                  <a:cubicBezTo>
                    <a:pt x="100" y="10083"/>
                    <a:pt x="78" y="10106"/>
                    <a:pt x="50" y="10106"/>
                  </a:cubicBezTo>
                  <a:cubicBezTo>
                    <a:pt x="23" y="10106"/>
                    <a:pt x="0" y="10083"/>
                    <a:pt x="0" y="10056"/>
                  </a:cubicBezTo>
                  <a:close/>
                  <a:moveTo>
                    <a:pt x="0" y="9855"/>
                  </a:moveTo>
                  <a:lnTo>
                    <a:pt x="0" y="9855"/>
                  </a:lnTo>
                  <a:cubicBezTo>
                    <a:pt x="0" y="9828"/>
                    <a:pt x="23" y="9805"/>
                    <a:pt x="50" y="9805"/>
                  </a:cubicBezTo>
                  <a:cubicBezTo>
                    <a:pt x="78" y="9805"/>
                    <a:pt x="100" y="9828"/>
                    <a:pt x="100" y="9855"/>
                  </a:cubicBezTo>
                  <a:lnTo>
                    <a:pt x="100" y="9855"/>
                  </a:lnTo>
                  <a:cubicBezTo>
                    <a:pt x="100" y="9883"/>
                    <a:pt x="78" y="9905"/>
                    <a:pt x="50" y="9905"/>
                  </a:cubicBezTo>
                  <a:cubicBezTo>
                    <a:pt x="23" y="9905"/>
                    <a:pt x="0" y="9883"/>
                    <a:pt x="0" y="9855"/>
                  </a:cubicBezTo>
                  <a:close/>
                  <a:moveTo>
                    <a:pt x="0" y="9655"/>
                  </a:moveTo>
                  <a:lnTo>
                    <a:pt x="0" y="9655"/>
                  </a:lnTo>
                  <a:cubicBezTo>
                    <a:pt x="0" y="9628"/>
                    <a:pt x="23" y="9605"/>
                    <a:pt x="50" y="9605"/>
                  </a:cubicBezTo>
                  <a:cubicBezTo>
                    <a:pt x="78" y="9605"/>
                    <a:pt x="100" y="9628"/>
                    <a:pt x="100" y="9655"/>
                  </a:cubicBezTo>
                  <a:lnTo>
                    <a:pt x="100" y="9655"/>
                  </a:lnTo>
                  <a:cubicBezTo>
                    <a:pt x="100" y="9683"/>
                    <a:pt x="78" y="9705"/>
                    <a:pt x="50" y="9705"/>
                  </a:cubicBezTo>
                  <a:cubicBezTo>
                    <a:pt x="23" y="9705"/>
                    <a:pt x="0" y="9683"/>
                    <a:pt x="0" y="9655"/>
                  </a:cubicBezTo>
                  <a:close/>
                  <a:moveTo>
                    <a:pt x="0" y="9455"/>
                  </a:moveTo>
                  <a:lnTo>
                    <a:pt x="0" y="9455"/>
                  </a:lnTo>
                  <a:cubicBezTo>
                    <a:pt x="0" y="9428"/>
                    <a:pt x="23" y="9405"/>
                    <a:pt x="50" y="9405"/>
                  </a:cubicBezTo>
                  <a:cubicBezTo>
                    <a:pt x="78" y="9405"/>
                    <a:pt x="100" y="9428"/>
                    <a:pt x="100" y="9455"/>
                  </a:cubicBezTo>
                  <a:lnTo>
                    <a:pt x="100" y="9455"/>
                  </a:lnTo>
                  <a:cubicBezTo>
                    <a:pt x="100" y="9483"/>
                    <a:pt x="78" y="9505"/>
                    <a:pt x="50" y="9505"/>
                  </a:cubicBezTo>
                  <a:cubicBezTo>
                    <a:pt x="23" y="9505"/>
                    <a:pt x="0" y="9483"/>
                    <a:pt x="0" y="9455"/>
                  </a:cubicBezTo>
                  <a:close/>
                  <a:moveTo>
                    <a:pt x="0" y="9255"/>
                  </a:moveTo>
                  <a:lnTo>
                    <a:pt x="0" y="9255"/>
                  </a:lnTo>
                  <a:cubicBezTo>
                    <a:pt x="0" y="9227"/>
                    <a:pt x="23" y="9205"/>
                    <a:pt x="50" y="9205"/>
                  </a:cubicBezTo>
                  <a:cubicBezTo>
                    <a:pt x="78" y="9205"/>
                    <a:pt x="100" y="9227"/>
                    <a:pt x="100" y="9255"/>
                  </a:cubicBezTo>
                  <a:lnTo>
                    <a:pt x="100" y="9255"/>
                  </a:lnTo>
                  <a:cubicBezTo>
                    <a:pt x="100" y="9283"/>
                    <a:pt x="78" y="9305"/>
                    <a:pt x="50" y="9305"/>
                  </a:cubicBezTo>
                  <a:cubicBezTo>
                    <a:pt x="23" y="9305"/>
                    <a:pt x="0" y="9283"/>
                    <a:pt x="0" y="9255"/>
                  </a:cubicBezTo>
                  <a:close/>
                  <a:moveTo>
                    <a:pt x="0" y="9055"/>
                  </a:moveTo>
                  <a:lnTo>
                    <a:pt x="0" y="9055"/>
                  </a:lnTo>
                  <a:cubicBezTo>
                    <a:pt x="0" y="9027"/>
                    <a:pt x="23" y="9005"/>
                    <a:pt x="50" y="9005"/>
                  </a:cubicBezTo>
                  <a:cubicBezTo>
                    <a:pt x="78" y="9005"/>
                    <a:pt x="100" y="9027"/>
                    <a:pt x="100" y="9055"/>
                  </a:cubicBezTo>
                  <a:lnTo>
                    <a:pt x="100" y="9055"/>
                  </a:lnTo>
                  <a:cubicBezTo>
                    <a:pt x="100" y="9083"/>
                    <a:pt x="78" y="9105"/>
                    <a:pt x="50" y="9105"/>
                  </a:cubicBezTo>
                  <a:cubicBezTo>
                    <a:pt x="23" y="9105"/>
                    <a:pt x="0" y="9083"/>
                    <a:pt x="0" y="9055"/>
                  </a:cubicBezTo>
                  <a:close/>
                  <a:moveTo>
                    <a:pt x="0" y="8855"/>
                  </a:moveTo>
                  <a:lnTo>
                    <a:pt x="0" y="8855"/>
                  </a:lnTo>
                  <a:cubicBezTo>
                    <a:pt x="0" y="8827"/>
                    <a:pt x="23" y="8805"/>
                    <a:pt x="50" y="8805"/>
                  </a:cubicBezTo>
                  <a:cubicBezTo>
                    <a:pt x="78" y="8805"/>
                    <a:pt x="100" y="8827"/>
                    <a:pt x="100" y="8855"/>
                  </a:cubicBezTo>
                  <a:lnTo>
                    <a:pt x="100" y="8855"/>
                  </a:lnTo>
                  <a:cubicBezTo>
                    <a:pt x="100" y="8883"/>
                    <a:pt x="78" y="8905"/>
                    <a:pt x="50" y="8905"/>
                  </a:cubicBezTo>
                  <a:cubicBezTo>
                    <a:pt x="23" y="8905"/>
                    <a:pt x="0" y="8883"/>
                    <a:pt x="0" y="8855"/>
                  </a:cubicBezTo>
                  <a:close/>
                  <a:moveTo>
                    <a:pt x="0" y="8655"/>
                  </a:moveTo>
                  <a:lnTo>
                    <a:pt x="0" y="8655"/>
                  </a:lnTo>
                  <a:cubicBezTo>
                    <a:pt x="0" y="8627"/>
                    <a:pt x="23" y="8605"/>
                    <a:pt x="50" y="8605"/>
                  </a:cubicBezTo>
                  <a:cubicBezTo>
                    <a:pt x="78" y="8605"/>
                    <a:pt x="100" y="8627"/>
                    <a:pt x="100" y="8655"/>
                  </a:cubicBezTo>
                  <a:lnTo>
                    <a:pt x="100" y="8655"/>
                  </a:lnTo>
                  <a:cubicBezTo>
                    <a:pt x="100" y="8683"/>
                    <a:pt x="78" y="8705"/>
                    <a:pt x="50" y="8705"/>
                  </a:cubicBezTo>
                  <a:cubicBezTo>
                    <a:pt x="23" y="8705"/>
                    <a:pt x="0" y="8683"/>
                    <a:pt x="0" y="8655"/>
                  </a:cubicBezTo>
                  <a:close/>
                  <a:moveTo>
                    <a:pt x="0" y="8455"/>
                  </a:moveTo>
                  <a:lnTo>
                    <a:pt x="0" y="8455"/>
                  </a:lnTo>
                  <a:cubicBezTo>
                    <a:pt x="0" y="8427"/>
                    <a:pt x="23" y="8405"/>
                    <a:pt x="50" y="8405"/>
                  </a:cubicBezTo>
                  <a:cubicBezTo>
                    <a:pt x="78" y="8405"/>
                    <a:pt x="100" y="8427"/>
                    <a:pt x="100" y="8455"/>
                  </a:cubicBezTo>
                  <a:lnTo>
                    <a:pt x="100" y="8455"/>
                  </a:lnTo>
                  <a:cubicBezTo>
                    <a:pt x="100" y="8482"/>
                    <a:pt x="78" y="8505"/>
                    <a:pt x="50" y="8505"/>
                  </a:cubicBezTo>
                  <a:cubicBezTo>
                    <a:pt x="23" y="8505"/>
                    <a:pt x="0" y="8482"/>
                    <a:pt x="0" y="8455"/>
                  </a:cubicBezTo>
                  <a:close/>
                  <a:moveTo>
                    <a:pt x="0" y="8255"/>
                  </a:moveTo>
                  <a:lnTo>
                    <a:pt x="0" y="8255"/>
                  </a:lnTo>
                  <a:cubicBezTo>
                    <a:pt x="0" y="8227"/>
                    <a:pt x="23" y="8205"/>
                    <a:pt x="50" y="8205"/>
                  </a:cubicBezTo>
                  <a:cubicBezTo>
                    <a:pt x="78" y="8205"/>
                    <a:pt x="100" y="8227"/>
                    <a:pt x="100" y="8255"/>
                  </a:cubicBezTo>
                  <a:lnTo>
                    <a:pt x="100" y="8255"/>
                  </a:lnTo>
                  <a:cubicBezTo>
                    <a:pt x="100" y="8282"/>
                    <a:pt x="78" y="8305"/>
                    <a:pt x="50" y="8305"/>
                  </a:cubicBezTo>
                  <a:cubicBezTo>
                    <a:pt x="23" y="8305"/>
                    <a:pt x="0" y="8282"/>
                    <a:pt x="0" y="8255"/>
                  </a:cubicBezTo>
                  <a:close/>
                  <a:moveTo>
                    <a:pt x="0" y="8055"/>
                  </a:moveTo>
                  <a:lnTo>
                    <a:pt x="0" y="8054"/>
                  </a:lnTo>
                  <a:cubicBezTo>
                    <a:pt x="0" y="8027"/>
                    <a:pt x="23" y="8004"/>
                    <a:pt x="50" y="8004"/>
                  </a:cubicBezTo>
                  <a:cubicBezTo>
                    <a:pt x="78" y="8004"/>
                    <a:pt x="100" y="8027"/>
                    <a:pt x="100" y="8054"/>
                  </a:cubicBezTo>
                  <a:lnTo>
                    <a:pt x="100" y="8055"/>
                  </a:lnTo>
                  <a:cubicBezTo>
                    <a:pt x="100" y="8082"/>
                    <a:pt x="78" y="8105"/>
                    <a:pt x="50" y="8105"/>
                  </a:cubicBezTo>
                  <a:cubicBezTo>
                    <a:pt x="23" y="8105"/>
                    <a:pt x="0" y="8082"/>
                    <a:pt x="0" y="8055"/>
                  </a:cubicBezTo>
                  <a:close/>
                  <a:moveTo>
                    <a:pt x="0" y="7854"/>
                  </a:moveTo>
                  <a:lnTo>
                    <a:pt x="0" y="7854"/>
                  </a:lnTo>
                  <a:cubicBezTo>
                    <a:pt x="0" y="7827"/>
                    <a:pt x="23" y="7804"/>
                    <a:pt x="50" y="7804"/>
                  </a:cubicBezTo>
                  <a:cubicBezTo>
                    <a:pt x="78" y="7804"/>
                    <a:pt x="100" y="7827"/>
                    <a:pt x="100" y="7854"/>
                  </a:cubicBezTo>
                  <a:lnTo>
                    <a:pt x="100" y="7854"/>
                  </a:lnTo>
                  <a:cubicBezTo>
                    <a:pt x="100" y="7882"/>
                    <a:pt x="78" y="7904"/>
                    <a:pt x="50" y="7904"/>
                  </a:cubicBezTo>
                  <a:cubicBezTo>
                    <a:pt x="23" y="7904"/>
                    <a:pt x="0" y="7882"/>
                    <a:pt x="0" y="7854"/>
                  </a:cubicBezTo>
                  <a:close/>
                  <a:moveTo>
                    <a:pt x="0" y="7654"/>
                  </a:moveTo>
                  <a:lnTo>
                    <a:pt x="0" y="7654"/>
                  </a:lnTo>
                  <a:cubicBezTo>
                    <a:pt x="0" y="7627"/>
                    <a:pt x="23" y="7604"/>
                    <a:pt x="50" y="7604"/>
                  </a:cubicBezTo>
                  <a:cubicBezTo>
                    <a:pt x="78" y="7604"/>
                    <a:pt x="100" y="7627"/>
                    <a:pt x="100" y="7654"/>
                  </a:cubicBezTo>
                  <a:lnTo>
                    <a:pt x="100" y="7654"/>
                  </a:lnTo>
                  <a:cubicBezTo>
                    <a:pt x="100" y="7682"/>
                    <a:pt x="78" y="7704"/>
                    <a:pt x="50" y="7704"/>
                  </a:cubicBezTo>
                  <a:cubicBezTo>
                    <a:pt x="23" y="7704"/>
                    <a:pt x="0" y="7682"/>
                    <a:pt x="0" y="7654"/>
                  </a:cubicBezTo>
                  <a:close/>
                  <a:moveTo>
                    <a:pt x="0" y="7454"/>
                  </a:moveTo>
                  <a:lnTo>
                    <a:pt x="0" y="7454"/>
                  </a:lnTo>
                  <a:cubicBezTo>
                    <a:pt x="0" y="7427"/>
                    <a:pt x="23" y="7404"/>
                    <a:pt x="50" y="7404"/>
                  </a:cubicBezTo>
                  <a:cubicBezTo>
                    <a:pt x="78" y="7404"/>
                    <a:pt x="100" y="7427"/>
                    <a:pt x="100" y="7454"/>
                  </a:cubicBezTo>
                  <a:lnTo>
                    <a:pt x="100" y="7454"/>
                  </a:lnTo>
                  <a:cubicBezTo>
                    <a:pt x="100" y="7482"/>
                    <a:pt x="78" y="7504"/>
                    <a:pt x="50" y="7504"/>
                  </a:cubicBezTo>
                  <a:cubicBezTo>
                    <a:pt x="23" y="7504"/>
                    <a:pt x="0" y="7482"/>
                    <a:pt x="0" y="7454"/>
                  </a:cubicBezTo>
                  <a:close/>
                  <a:moveTo>
                    <a:pt x="0" y="7254"/>
                  </a:moveTo>
                  <a:lnTo>
                    <a:pt x="0" y="7254"/>
                  </a:lnTo>
                  <a:cubicBezTo>
                    <a:pt x="0" y="7226"/>
                    <a:pt x="23" y="7204"/>
                    <a:pt x="50" y="7204"/>
                  </a:cubicBezTo>
                  <a:cubicBezTo>
                    <a:pt x="78" y="7204"/>
                    <a:pt x="100" y="7226"/>
                    <a:pt x="100" y="7254"/>
                  </a:cubicBezTo>
                  <a:lnTo>
                    <a:pt x="100" y="7254"/>
                  </a:lnTo>
                  <a:cubicBezTo>
                    <a:pt x="100" y="7282"/>
                    <a:pt x="78" y="7304"/>
                    <a:pt x="50" y="7304"/>
                  </a:cubicBezTo>
                  <a:cubicBezTo>
                    <a:pt x="23" y="7304"/>
                    <a:pt x="0" y="7282"/>
                    <a:pt x="0" y="7254"/>
                  </a:cubicBezTo>
                  <a:close/>
                  <a:moveTo>
                    <a:pt x="0" y="7054"/>
                  </a:moveTo>
                  <a:lnTo>
                    <a:pt x="0" y="7054"/>
                  </a:lnTo>
                  <a:cubicBezTo>
                    <a:pt x="0" y="7026"/>
                    <a:pt x="23" y="7004"/>
                    <a:pt x="50" y="7004"/>
                  </a:cubicBezTo>
                  <a:cubicBezTo>
                    <a:pt x="78" y="7004"/>
                    <a:pt x="100" y="7026"/>
                    <a:pt x="100" y="7054"/>
                  </a:cubicBezTo>
                  <a:lnTo>
                    <a:pt x="100" y="7054"/>
                  </a:lnTo>
                  <a:cubicBezTo>
                    <a:pt x="100" y="7082"/>
                    <a:pt x="78" y="7104"/>
                    <a:pt x="50" y="7104"/>
                  </a:cubicBezTo>
                  <a:cubicBezTo>
                    <a:pt x="23" y="7104"/>
                    <a:pt x="0" y="7082"/>
                    <a:pt x="0" y="7054"/>
                  </a:cubicBezTo>
                  <a:close/>
                  <a:moveTo>
                    <a:pt x="0" y="6854"/>
                  </a:moveTo>
                  <a:lnTo>
                    <a:pt x="0" y="6854"/>
                  </a:lnTo>
                  <a:cubicBezTo>
                    <a:pt x="0" y="6826"/>
                    <a:pt x="23" y="6804"/>
                    <a:pt x="50" y="6804"/>
                  </a:cubicBezTo>
                  <a:cubicBezTo>
                    <a:pt x="78" y="6804"/>
                    <a:pt x="100" y="6826"/>
                    <a:pt x="100" y="6854"/>
                  </a:cubicBezTo>
                  <a:lnTo>
                    <a:pt x="100" y="6854"/>
                  </a:lnTo>
                  <a:cubicBezTo>
                    <a:pt x="100" y="6882"/>
                    <a:pt x="78" y="6904"/>
                    <a:pt x="50" y="6904"/>
                  </a:cubicBezTo>
                  <a:cubicBezTo>
                    <a:pt x="23" y="6904"/>
                    <a:pt x="0" y="6882"/>
                    <a:pt x="0" y="6854"/>
                  </a:cubicBezTo>
                  <a:close/>
                  <a:moveTo>
                    <a:pt x="0" y="6654"/>
                  </a:moveTo>
                  <a:lnTo>
                    <a:pt x="0" y="6654"/>
                  </a:lnTo>
                  <a:cubicBezTo>
                    <a:pt x="0" y="6626"/>
                    <a:pt x="23" y="6604"/>
                    <a:pt x="50" y="6604"/>
                  </a:cubicBezTo>
                  <a:cubicBezTo>
                    <a:pt x="78" y="6604"/>
                    <a:pt x="100" y="6626"/>
                    <a:pt x="100" y="6654"/>
                  </a:cubicBezTo>
                  <a:lnTo>
                    <a:pt x="100" y="6654"/>
                  </a:lnTo>
                  <a:cubicBezTo>
                    <a:pt x="100" y="6681"/>
                    <a:pt x="78" y="6704"/>
                    <a:pt x="50" y="6704"/>
                  </a:cubicBezTo>
                  <a:cubicBezTo>
                    <a:pt x="23" y="6704"/>
                    <a:pt x="0" y="6681"/>
                    <a:pt x="0" y="6654"/>
                  </a:cubicBezTo>
                  <a:close/>
                  <a:moveTo>
                    <a:pt x="0" y="6454"/>
                  </a:moveTo>
                  <a:lnTo>
                    <a:pt x="0" y="6454"/>
                  </a:lnTo>
                  <a:cubicBezTo>
                    <a:pt x="0" y="6426"/>
                    <a:pt x="23" y="6404"/>
                    <a:pt x="50" y="6404"/>
                  </a:cubicBezTo>
                  <a:cubicBezTo>
                    <a:pt x="78" y="6404"/>
                    <a:pt x="100" y="6426"/>
                    <a:pt x="100" y="6454"/>
                  </a:cubicBezTo>
                  <a:lnTo>
                    <a:pt x="100" y="6454"/>
                  </a:lnTo>
                  <a:cubicBezTo>
                    <a:pt x="100" y="6481"/>
                    <a:pt x="78" y="6504"/>
                    <a:pt x="50" y="6504"/>
                  </a:cubicBezTo>
                  <a:cubicBezTo>
                    <a:pt x="23" y="6504"/>
                    <a:pt x="0" y="6481"/>
                    <a:pt x="0" y="6454"/>
                  </a:cubicBezTo>
                  <a:close/>
                  <a:moveTo>
                    <a:pt x="0" y="6254"/>
                  </a:moveTo>
                  <a:lnTo>
                    <a:pt x="0" y="6254"/>
                  </a:lnTo>
                  <a:cubicBezTo>
                    <a:pt x="0" y="6226"/>
                    <a:pt x="23" y="6204"/>
                    <a:pt x="50" y="6204"/>
                  </a:cubicBezTo>
                  <a:cubicBezTo>
                    <a:pt x="78" y="6204"/>
                    <a:pt x="100" y="6226"/>
                    <a:pt x="100" y="6254"/>
                  </a:cubicBezTo>
                  <a:lnTo>
                    <a:pt x="100" y="6254"/>
                  </a:lnTo>
                  <a:cubicBezTo>
                    <a:pt x="100" y="6281"/>
                    <a:pt x="78" y="6304"/>
                    <a:pt x="50" y="6304"/>
                  </a:cubicBezTo>
                  <a:cubicBezTo>
                    <a:pt x="23" y="6304"/>
                    <a:pt x="0" y="6281"/>
                    <a:pt x="0" y="6254"/>
                  </a:cubicBezTo>
                  <a:close/>
                  <a:moveTo>
                    <a:pt x="0" y="6054"/>
                  </a:moveTo>
                  <a:lnTo>
                    <a:pt x="0" y="6053"/>
                  </a:lnTo>
                  <a:cubicBezTo>
                    <a:pt x="0" y="6026"/>
                    <a:pt x="23" y="6003"/>
                    <a:pt x="50" y="6003"/>
                  </a:cubicBezTo>
                  <a:cubicBezTo>
                    <a:pt x="78" y="6003"/>
                    <a:pt x="100" y="6026"/>
                    <a:pt x="100" y="6053"/>
                  </a:cubicBezTo>
                  <a:lnTo>
                    <a:pt x="100" y="6054"/>
                  </a:lnTo>
                  <a:cubicBezTo>
                    <a:pt x="100" y="6081"/>
                    <a:pt x="78" y="6104"/>
                    <a:pt x="50" y="6104"/>
                  </a:cubicBezTo>
                  <a:cubicBezTo>
                    <a:pt x="23" y="6104"/>
                    <a:pt x="0" y="6081"/>
                    <a:pt x="0" y="6054"/>
                  </a:cubicBezTo>
                  <a:close/>
                  <a:moveTo>
                    <a:pt x="0" y="5853"/>
                  </a:moveTo>
                  <a:lnTo>
                    <a:pt x="0" y="5853"/>
                  </a:lnTo>
                  <a:cubicBezTo>
                    <a:pt x="0" y="5826"/>
                    <a:pt x="23" y="5803"/>
                    <a:pt x="50" y="5803"/>
                  </a:cubicBezTo>
                  <a:cubicBezTo>
                    <a:pt x="78" y="5803"/>
                    <a:pt x="100" y="5826"/>
                    <a:pt x="100" y="5853"/>
                  </a:cubicBezTo>
                  <a:lnTo>
                    <a:pt x="100" y="5853"/>
                  </a:lnTo>
                  <a:cubicBezTo>
                    <a:pt x="100" y="5881"/>
                    <a:pt x="78" y="5903"/>
                    <a:pt x="50" y="5903"/>
                  </a:cubicBezTo>
                  <a:cubicBezTo>
                    <a:pt x="23" y="5903"/>
                    <a:pt x="0" y="5881"/>
                    <a:pt x="0" y="5853"/>
                  </a:cubicBezTo>
                  <a:close/>
                  <a:moveTo>
                    <a:pt x="0" y="5653"/>
                  </a:moveTo>
                  <a:lnTo>
                    <a:pt x="0" y="5653"/>
                  </a:lnTo>
                  <a:cubicBezTo>
                    <a:pt x="0" y="5626"/>
                    <a:pt x="23" y="5603"/>
                    <a:pt x="50" y="5603"/>
                  </a:cubicBezTo>
                  <a:cubicBezTo>
                    <a:pt x="78" y="5603"/>
                    <a:pt x="100" y="5626"/>
                    <a:pt x="100" y="5653"/>
                  </a:cubicBezTo>
                  <a:lnTo>
                    <a:pt x="100" y="5653"/>
                  </a:lnTo>
                  <a:cubicBezTo>
                    <a:pt x="100" y="5681"/>
                    <a:pt x="78" y="5703"/>
                    <a:pt x="50" y="5703"/>
                  </a:cubicBezTo>
                  <a:cubicBezTo>
                    <a:pt x="23" y="5703"/>
                    <a:pt x="0" y="5681"/>
                    <a:pt x="0" y="5653"/>
                  </a:cubicBezTo>
                  <a:close/>
                  <a:moveTo>
                    <a:pt x="0" y="5453"/>
                  </a:moveTo>
                  <a:lnTo>
                    <a:pt x="0" y="5453"/>
                  </a:lnTo>
                  <a:cubicBezTo>
                    <a:pt x="0" y="5426"/>
                    <a:pt x="23" y="5403"/>
                    <a:pt x="50" y="5403"/>
                  </a:cubicBezTo>
                  <a:cubicBezTo>
                    <a:pt x="78" y="5403"/>
                    <a:pt x="100" y="5426"/>
                    <a:pt x="100" y="5453"/>
                  </a:cubicBezTo>
                  <a:lnTo>
                    <a:pt x="100" y="5453"/>
                  </a:lnTo>
                  <a:cubicBezTo>
                    <a:pt x="100" y="5481"/>
                    <a:pt x="78" y="5503"/>
                    <a:pt x="50" y="5503"/>
                  </a:cubicBezTo>
                  <a:cubicBezTo>
                    <a:pt x="23" y="5503"/>
                    <a:pt x="0" y="5481"/>
                    <a:pt x="0" y="5453"/>
                  </a:cubicBezTo>
                  <a:close/>
                  <a:moveTo>
                    <a:pt x="0" y="5253"/>
                  </a:moveTo>
                  <a:lnTo>
                    <a:pt x="0" y="5253"/>
                  </a:lnTo>
                  <a:cubicBezTo>
                    <a:pt x="0" y="5225"/>
                    <a:pt x="23" y="5203"/>
                    <a:pt x="50" y="5203"/>
                  </a:cubicBezTo>
                  <a:cubicBezTo>
                    <a:pt x="78" y="5203"/>
                    <a:pt x="100" y="5225"/>
                    <a:pt x="100" y="5253"/>
                  </a:cubicBezTo>
                  <a:lnTo>
                    <a:pt x="100" y="5253"/>
                  </a:lnTo>
                  <a:cubicBezTo>
                    <a:pt x="100" y="5281"/>
                    <a:pt x="78" y="5303"/>
                    <a:pt x="50" y="5303"/>
                  </a:cubicBezTo>
                  <a:cubicBezTo>
                    <a:pt x="23" y="5303"/>
                    <a:pt x="0" y="5281"/>
                    <a:pt x="0" y="5253"/>
                  </a:cubicBezTo>
                  <a:close/>
                  <a:moveTo>
                    <a:pt x="0" y="5053"/>
                  </a:moveTo>
                  <a:lnTo>
                    <a:pt x="0" y="5053"/>
                  </a:lnTo>
                  <a:cubicBezTo>
                    <a:pt x="0" y="5025"/>
                    <a:pt x="23" y="5003"/>
                    <a:pt x="50" y="5003"/>
                  </a:cubicBezTo>
                  <a:cubicBezTo>
                    <a:pt x="78" y="5003"/>
                    <a:pt x="100" y="5025"/>
                    <a:pt x="100" y="5053"/>
                  </a:cubicBezTo>
                  <a:lnTo>
                    <a:pt x="100" y="5053"/>
                  </a:lnTo>
                  <a:cubicBezTo>
                    <a:pt x="100" y="5081"/>
                    <a:pt x="78" y="5103"/>
                    <a:pt x="50" y="5103"/>
                  </a:cubicBezTo>
                  <a:cubicBezTo>
                    <a:pt x="23" y="5103"/>
                    <a:pt x="0" y="5081"/>
                    <a:pt x="0" y="5053"/>
                  </a:cubicBezTo>
                  <a:close/>
                  <a:moveTo>
                    <a:pt x="0" y="4853"/>
                  </a:moveTo>
                  <a:lnTo>
                    <a:pt x="0" y="4853"/>
                  </a:lnTo>
                  <a:cubicBezTo>
                    <a:pt x="0" y="4825"/>
                    <a:pt x="23" y="4803"/>
                    <a:pt x="50" y="4803"/>
                  </a:cubicBezTo>
                  <a:cubicBezTo>
                    <a:pt x="78" y="4803"/>
                    <a:pt x="100" y="4825"/>
                    <a:pt x="100" y="4853"/>
                  </a:cubicBezTo>
                  <a:lnTo>
                    <a:pt x="100" y="4853"/>
                  </a:lnTo>
                  <a:cubicBezTo>
                    <a:pt x="100" y="4881"/>
                    <a:pt x="78" y="4903"/>
                    <a:pt x="50" y="4903"/>
                  </a:cubicBezTo>
                  <a:cubicBezTo>
                    <a:pt x="23" y="4903"/>
                    <a:pt x="0" y="4881"/>
                    <a:pt x="0" y="4853"/>
                  </a:cubicBezTo>
                  <a:close/>
                  <a:moveTo>
                    <a:pt x="0" y="4653"/>
                  </a:moveTo>
                  <a:lnTo>
                    <a:pt x="0" y="4653"/>
                  </a:lnTo>
                  <a:cubicBezTo>
                    <a:pt x="0" y="4625"/>
                    <a:pt x="23" y="4603"/>
                    <a:pt x="50" y="4603"/>
                  </a:cubicBezTo>
                  <a:cubicBezTo>
                    <a:pt x="78" y="4603"/>
                    <a:pt x="100" y="4625"/>
                    <a:pt x="100" y="4653"/>
                  </a:cubicBezTo>
                  <a:lnTo>
                    <a:pt x="100" y="4653"/>
                  </a:lnTo>
                  <a:cubicBezTo>
                    <a:pt x="100" y="4680"/>
                    <a:pt x="78" y="4703"/>
                    <a:pt x="50" y="4703"/>
                  </a:cubicBezTo>
                  <a:cubicBezTo>
                    <a:pt x="23" y="4703"/>
                    <a:pt x="0" y="4680"/>
                    <a:pt x="0" y="4653"/>
                  </a:cubicBezTo>
                  <a:close/>
                  <a:moveTo>
                    <a:pt x="0" y="4453"/>
                  </a:moveTo>
                  <a:lnTo>
                    <a:pt x="0" y="4453"/>
                  </a:lnTo>
                  <a:cubicBezTo>
                    <a:pt x="0" y="4425"/>
                    <a:pt x="23" y="4403"/>
                    <a:pt x="50" y="4403"/>
                  </a:cubicBezTo>
                  <a:cubicBezTo>
                    <a:pt x="78" y="4403"/>
                    <a:pt x="100" y="4425"/>
                    <a:pt x="100" y="4453"/>
                  </a:cubicBezTo>
                  <a:lnTo>
                    <a:pt x="100" y="4453"/>
                  </a:lnTo>
                  <a:cubicBezTo>
                    <a:pt x="100" y="4480"/>
                    <a:pt x="78" y="4503"/>
                    <a:pt x="50" y="4503"/>
                  </a:cubicBezTo>
                  <a:cubicBezTo>
                    <a:pt x="23" y="4503"/>
                    <a:pt x="0" y="4480"/>
                    <a:pt x="0" y="4453"/>
                  </a:cubicBezTo>
                  <a:close/>
                  <a:moveTo>
                    <a:pt x="0" y="4253"/>
                  </a:moveTo>
                  <a:lnTo>
                    <a:pt x="0" y="4253"/>
                  </a:lnTo>
                  <a:cubicBezTo>
                    <a:pt x="0" y="4225"/>
                    <a:pt x="23" y="4203"/>
                    <a:pt x="50" y="4203"/>
                  </a:cubicBezTo>
                  <a:cubicBezTo>
                    <a:pt x="78" y="4203"/>
                    <a:pt x="100" y="4225"/>
                    <a:pt x="100" y="4253"/>
                  </a:cubicBezTo>
                  <a:lnTo>
                    <a:pt x="100" y="4253"/>
                  </a:lnTo>
                  <a:cubicBezTo>
                    <a:pt x="100" y="4280"/>
                    <a:pt x="78" y="4303"/>
                    <a:pt x="50" y="4303"/>
                  </a:cubicBezTo>
                  <a:cubicBezTo>
                    <a:pt x="23" y="4303"/>
                    <a:pt x="0" y="4280"/>
                    <a:pt x="0" y="4253"/>
                  </a:cubicBezTo>
                  <a:close/>
                  <a:moveTo>
                    <a:pt x="0" y="4053"/>
                  </a:moveTo>
                  <a:lnTo>
                    <a:pt x="0" y="4052"/>
                  </a:lnTo>
                  <a:cubicBezTo>
                    <a:pt x="0" y="4025"/>
                    <a:pt x="23" y="4002"/>
                    <a:pt x="50" y="4002"/>
                  </a:cubicBezTo>
                  <a:cubicBezTo>
                    <a:pt x="78" y="4002"/>
                    <a:pt x="100" y="4025"/>
                    <a:pt x="100" y="4052"/>
                  </a:cubicBezTo>
                  <a:lnTo>
                    <a:pt x="100" y="4053"/>
                  </a:lnTo>
                  <a:cubicBezTo>
                    <a:pt x="100" y="4080"/>
                    <a:pt x="78" y="4103"/>
                    <a:pt x="50" y="4103"/>
                  </a:cubicBezTo>
                  <a:cubicBezTo>
                    <a:pt x="23" y="4103"/>
                    <a:pt x="0" y="4080"/>
                    <a:pt x="0" y="4053"/>
                  </a:cubicBezTo>
                  <a:close/>
                  <a:moveTo>
                    <a:pt x="0" y="3852"/>
                  </a:moveTo>
                  <a:lnTo>
                    <a:pt x="0" y="3852"/>
                  </a:lnTo>
                  <a:cubicBezTo>
                    <a:pt x="0" y="3825"/>
                    <a:pt x="23" y="3802"/>
                    <a:pt x="50" y="3802"/>
                  </a:cubicBezTo>
                  <a:cubicBezTo>
                    <a:pt x="78" y="3802"/>
                    <a:pt x="100" y="3825"/>
                    <a:pt x="100" y="3852"/>
                  </a:cubicBezTo>
                  <a:lnTo>
                    <a:pt x="100" y="3852"/>
                  </a:lnTo>
                  <a:cubicBezTo>
                    <a:pt x="100" y="3880"/>
                    <a:pt x="78" y="3902"/>
                    <a:pt x="50" y="3902"/>
                  </a:cubicBezTo>
                  <a:cubicBezTo>
                    <a:pt x="23" y="3902"/>
                    <a:pt x="0" y="3880"/>
                    <a:pt x="0" y="3852"/>
                  </a:cubicBezTo>
                  <a:close/>
                  <a:moveTo>
                    <a:pt x="0" y="3652"/>
                  </a:moveTo>
                  <a:lnTo>
                    <a:pt x="0" y="3652"/>
                  </a:lnTo>
                  <a:cubicBezTo>
                    <a:pt x="0" y="3625"/>
                    <a:pt x="23" y="3602"/>
                    <a:pt x="50" y="3602"/>
                  </a:cubicBezTo>
                  <a:cubicBezTo>
                    <a:pt x="78" y="3602"/>
                    <a:pt x="100" y="3625"/>
                    <a:pt x="100" y="3652"/>
                  </a:cubicBezTo>
                  <a:lnTo>
                    <a:pt x="100" y="3652"/>
                  </a:lnTo>
                  <a:cubicBezTo>
                    <a:pt x="100" y="3680"/>
                    <a:pt x="78" y="3702"/>
                    <a:pt x="50" y="3702"/>
                  </a:cubicBezTo>
                  <a:cubicBezTo>
                    <a:pt x="23" y="3702"/>
                    <a:pt x="0" y="3680"/>
                    <a:pt x="0" y="3652"/>
                  </a:cubicBezTo>
                  <a:close/>
                  <a:moveTo>
                    <a:pt x="0" y="3452"/>
                  </a:moveTo>
                  <a:lnTo>
                    <a:pt x="0" y="3452"/>
                  </a:lnTo>
                  <a:cubicBezTo>
                    <a:pt x="0" y="3425"/>
                    <a:pt x="23" y="3402"/>
                    <a:pt x="50" y="3402"/>
                  </a:cubicBezTo>
                  <a:cubicBezTo>
                    <a:pt x="78" y="3402"/>
                    <a:pt x="100" y="3425"/>
                    <a:pt x="100" y="3452"/>
                  </a:cubicBezTo>
                  <a:lnTo>
                    <a:pt x="100" y="3452"/>
                  </a:lnTo>
                  <a:cubicBezTo>
                    <a:pt x="100" y="3480"/>
                    <a:pt x="78" y="3502"/>
                    <a:pt x="50" y="3502"/>
                  </a:cubicBezTo>
                  <a:cubicBezTo>
                    <a:pt x="23" y="3502"/>
                    <a:pt x="0" y="3480"/>
                    <a:pt x="0" y="3452"/>
                  </a:cubicBezTo>
                  <a:close/>
                  <a:moveTo>
                    <a:pt x="0" y="3252"/>
                  </a:moveTo>
                  <a:lnTo>
                    <a:pt x="0" y="3252"/>
                  </a:lnTo>
                  <a:cubicBezTo>
                    <a:pt x="0" y="3224"/>
                    <a:pt x="23" y="3202"/>
                    <a:pt x="50" y="3202"/>
                  </a:cubicBezTo>
                  <a:cubicBezTo>
                    <a:pt x="78" y="3202"/>
                    <a:pt x="100" y="3224"/>
                    <a:pt x="100" y="3252"/>
                  </a:cubicBezTo>
                  <a:lnTo>
                    <a:pt x="100" y="3252"/>
                  </a:lnTo>
                  <a:cubicBezTo>
                    <a:pt x="100" y="3280"/>
                    <a:pt x="78" y="3302"/>
                    <a:pt x="50" y="3302"/>
                  </a:cubicBezTo>
                  <a:cubicBezTo>
                    <a:pt x="23" y="3302"/>
                    <a:pt x="0" y="3280"/>
                    <a:pt x="0" y="3252"/>
                  </a:cubicBezTo>
                  <a:close/>
                  <a:moveTo>
                    <a:pt x="0" y="3052"/>
                  </a:moveTo>
                  <a:lnTo>
                    <a:pt x="0" y="3052"/>
                  </a:lnTo>
                  <a:cubicBezTo>
                    <a:pt x="0" y="3024"/>
                    <a:pt x="23" y="3002"/>
                    <a:pt x="50" y="3002"/>
                  </a:cubicBezTo>
                  <a:cubicBezTo>
                    <a:pt x="78" y="3002"/>
                    <a:pt x="100" y="3024"/>
                    <a:pt x="100" y="3052"/>
                  </a:cubicBezTo>
                  <a:lnTo>
                    <a:pt x="100" y="3052"/>
                  </a:lnTo>
                  <a:cubicBezTo>
                    <a:pt x="100" y="3080"/>
                    <a:pt x="78" y="3102"/>
                    <a:pt x="50" y="3102"/>
                  </a:cubicBezTo>
                  <a:cubicBezTo>
                    <a:pt x="23" y="3102"/>
                    <a:pt x="0" y="3080"/>
                    <a:pt x="0" y="3052"/>
                  </a:cubicBezTo>
                  <a:close/>
                  <a:moveTo>
                    <a:pt x="0" y="2852"/>
                  </a:moveTo>
                  <a:lnTo>
                    <a:pt x="0" y="2852"/>
                  </a:lnTo>
                  <a:cubicBezTo>
                    <a:pt x="0" y="2824"/>
                    <a:pt x="23" y="2802"/>
                    <a:pt x="50" y="2802"/>
                  </a:cubicBezTo>
                  <a:cubicBezTo>
                    <a:pt x="78" y="2802"/>
                    <a:pt x="100" y="2824"/>
                    <a:pt x="100" y="2852"/>
                  </a:cubicBezTo>
                  <a:lnTo>
                    <a:pt x="100" y="2852"/>
                  </a:lnTo>
                  <a:cubicBezTo>
                    <a:pt x="100" y="2880"/>
                    <a:pt x="78" y="2902"/>
                    <a:pt x="50" y="2902"/>
                  </a:cubicBezTo>
                  <a:cubicBezTo>
                    <a:pt x="23" y="2902"/>
                    <a:pt x="0" y="2880"/>
                    <a:pt x="0" y="2852"/>
                  </a:cubicBezTo>
                  <a:close/>
                  <a:moveTo>
                    <a:pt x="0" y="2652"/>
                  </a:moveTo>
                  <a:lnTo>
                    <a:pt x="0" y="2652"/>
                  </a:lnTo>
                  <a:cubicBezTo>
                    <a:pt x="0" y="2624"/>
                    <a:pt x="23" y="2602"/>
                    <a:pt x="50" y="2602"/>
                  </a:cubicBezTo>
                  <a:cubicBezTo>
                    <a:pt x="78" y="2602"/>
                    <a:pt x="100" y="2624"/>
                    <a:pt x="100" y="2652"/>
                  </a:cubicBezTo>
                  <a:lnTo>
                    <a:pt x="100" y="2652"/>
                  </a:lnTo>
                  <a:cubicBezTo>
                    <a:pt x="100" y="2679"/>
                    <a:pt x="78" y="2702"/>
                    <a:pt x="50" y="2702"/>
                  </a:cubicBezTo>
                  <a:cubicBezTo>
                    <a:pt x="23" y="2702"/>
                    <a:pt x="0" y="2679"/>
                    <a:pt x="0" y="2652"/>
                  </a:cubicBezTo>
                  <a:close/>
                  <a:moveTo>
                    <a:pt x="0" y="2452"/>
                  </a:moveTo>
                  <a:lnTo>
                    <a:pt x="0" y="2452"/>
                  </a:lnTo>
                  <a:cubicBezTo>
                    <a:pt x="0" y="2424"/>
                    <a:pt x="23" y="2402"/>
                    <a:pt x="50" y="2402"/>
                  </a:cubicBezTo>
                  <a:cubicBezTo>
                    <a:pt x="78" y="2402"/>
                    <a:pt x="100" y="2424"/>
                    <a:pt x="100" y="2452"/>
                  </a:cubicBezTo>
                  <a:lnTo>
                    <a:pt x="100" y="2452"/>
                  </a:lnTo>
                  <a:cubicBezTo>
                    <a:pt x="100" y="2479"/>
                    <a:pt x="78" y="2502"/>
                    <a:pt x="50" y="2502"/>
                  </a:cubicBezTo>
                  <a:cubicBezTo>
                    <a:pt x="23" y="2502"/>
                    <a:pt x="0" y="2479"/>
                    <a:pt x="0" y="2452"/>
                  </a:cubicBezTo>
                  <a:close/>
                  <a:moveTo>
                    <a:pt x="0" y="2252"/>
                  </a:moveTo>
                  <a:lnTo>
                    <a:pt x="0" y="2252"/>
                  </a:lnTo>
                  <a:cubicBezTo>
                    <a:pt x="0" y="2224"/>
                    <a:pt x="23" y="2202"/>
                    <a:pt x="50" y="2202"/>
                  </a:cubicBezTo>
                  <a:cubicBezTo>
                    <a:pt x="78" y="2202"/>
                    <a:pt x="100" y="2224"/>
                    <a:pt x="100" y="2252"/>
                  </a:cubicBezTo>
                  <a:lnTo>
                    <a:pt x="100" y="2252"/>
                  </a:lnTo>
                  <a:cubicBezTo>
                    <a:pt x="100" y="2279"/>
                    <a:pt x="78" y="2302"/>
                    <a:pt x="50" y="2302"/>
                  </a:cubicBezTo>
                  <a:cubicBezTo>
                    <a:pt x="23" y="2302"/>
                    <a:pt x="0" y="2279"/>
                    <a:pt x="0" y="2252"/>
                  </a:cubicBezTo>
                  <a:close/>
                  <a:moveTo>
                    <a:pt x="0" y="2052"/>
                  </a:moveTo>
                  <a:lnTo>
                    <a:pt x="0" y="2051"/>
                  </a:lnTo>
                  <a:cubicBezTo>
                    <a:pt x="0" y="2024"/>
                    <a:pt x="23" y="2001"/>
                    <a:pt x="50" y="2001"/>
                  </a:cubicBezTo>
                  <a:cubicBezTo>
                    <a:pt x="78" y="2001"/>
                    <a:pt x="100" y="2024"/>
                    <a:pt x="100" y="2051"/>
                  </a:cubicBezTo>
                  <a:lnTo>
                    <a:pt x="100" y="2052"/>
                  </a:lnTo>
                  <a:cubicBezTo>
                    <a:pt x="100" y="2079"/>
                    <a:pt x="78" y="2102"/>
                    <a:pt x="50" y="2102"/>
                  </a:cubicBezTo>
                  <a:cubicBezTo>
                    <a:pt x="23" y="2102"/>
                    <a:pt x="0" y="2079"/>
                    <a:pt x="0" y="2052"/>
                  </a:cubicBezTo>
                  <a:close/>
                  <a:moveTo>
                    <a:pt x="0" y="1851"/>
                  </a:moveTo>
                  <a:lnTo>
                    <a:pt x="0" y="1851"/>
                  </a:lnTo>
                  <a:cubicBezTo>
                    <a:pt x="0" y="1824"/>
                    <a:pt x="23" y="1801"/>
                    <a:pt x="50" y="1801"/>
                  </a:cubicBezTo>
                  <a:cubicBezTo>
                    <a:pt x="78" y="1801"/>
                    <a:pt x="100" y="1824"/>
                    <a:pt x="100" y="1851"/>
                  </a:cubicBezTo>
                  <a:lnTo>
                    <a:pt x="100" y="1851"/>
                  </a:lnTo>
                  <a:cubicBezTo>
                    <a:pt x="100" y="1879"/>
                    <a:pt x="78" y="1901"/>
                    <a:pt x="50" y="1901"/>
                  </a:cubicBezTo>
                  <a:cubicBezTo>
                    <a:pt x="23" y="1901"/>
                    <a:pt x="0" y="1879"/>
                    <a:pt x="0" y="1851"/>
                  </a:cubicBezTo>
                  <a:close/>
                  <a:moveTo>
                    <a:pt x="0" y="1651"/>
                  </a:moveTo>
                  <a:lnTo>
                    <a:pt x="0" y="1651"/>
                  </a:lnTo>
                  <a:cubicBezTo>
                    <a:pt x="0" y="1624"/>
                    <a:pt x="23" y="1601"/>
                    <a:pt x="50" y="1601"/>
                  </a:cubicBezTo>
                  <a:cubicBezTo>
                    <a:pt x="78" y="1601"/>
                    <a:pt x="100" y="1624"/>
                    <a:pt x="100" y="1651"/>
                  </a:cubicBezTo>
                  <a:lnTo>
                    <a:pt x="100" y="1651"/>
                  </a:lnTo>
                  <a:cubicBezTo>
                    <a:pt x="100" y="1679"/>
                    <a:pt x="78" y="1701"/>
                    <a:pt x="50" y="1701"/>
                  </a:cubicBezTo>
                  <a:cubicBezTo>
                    <a:pt x="23" y="1701"/>
                    <a:pt x="0" y="1679"/>
                    <a:pt x="0" y="1651"/>
                  </a:cubicBezTo>
                  <a:close/>
                  <a:moveTo>
                    <a:pt x="0" y="1451"/>
                  </a:moveTo>
                  <a:lnTo>
                    <a:pt x="0" y="1451"/>
                  </a:lnTo>
                  <a:cubicBezTo>
                    <a:pt x="0" y="1424"/>
                    <a:pt x="23" y="1401"/>
                    <a:pt x="50" y="1401"/>
                  </a:cubicBezTo>
                  <a:cubicBezTo>
                    <a:pt x="78" y="1401"/>
                    <a:pt x="100" y="1424"/>
                    <a:pt x="100" y="1451"/>
                  </a:cubicBezTo>
                  <a:lnTo>
                    <a:pt x="100" y="1451"/>
                  </a:lnTo>
                  <a:cubicBezTo>
                    <a:pt x="100" y="1479"/>
                    <a:pt x="78" y="1501"/>
                    <a:pt x="50" y="1501"/>
                  </a:cubicBezTo>
                  <a:cubicBezTo>
                    <a:pt x="23" y="1501"/>
                    <a:pt x="0" y="1479"/>
                    <a:pt x="0" y="1451"/>
                  </a:cubicBezTo>
                  <a:close/>
                  <a:moveTo>
                    <a:pt x="0" y="1251"/>
                  </a:moveTo>
                  <a:lnTo>
                    <a:pt x="0" y="1251"/>
                  </a:lnTo>
                  <a:cubicBezTo>
                    <a:pt x="0" y="1223"/>
                    <a:pt x="23" y="1201"/>
                    <a:pt x="50" y="1201"/>
                  </a:cubicBezTo>
                  <a:cubicBezTo>
                    <a:pt x="78" y="1201"/>
                    <a:pt x="100" y="1223"/>
                    <a:pt x="100" y="1251"/>
                  </a:cubicBezTo>
                  <a:lnTo>
                    <a:pt x="100" y="1251"/>
                  </a:lnTo>
                  <a:cubicBezTo>
                    <a:pt x="100" y="1279"/>
                    <a:pt x="78" y="1301"/>
                    <a:pt x="50" y="1301"/>
                  </a:cubicBezTo>
                  <a:cubicBezTo>
                    <a:pt x="23" y="1301"/>
                    <a:pt x="0" y="1279"/>
                    <a:pt x="0" y="1251"/>
                  </a:cubicBezTo>
                  <a:close/>
                  <a:moveTo>
                    <a:pt x="0" y="1051"/>
                  </a:moveTo>
                  <a:lnTo>
                    <a:pt x="0" y="1051"/>
                  </a:lnTo>
                  <a:cubicBezTo>
                    <a:pt x="0" y="1023"/>
                    <a:pt x="23" y="1001"/>
                    <a:pt x="50" y="1001"/>
                  </a:cubicBezTo>
                  <a:cubicBezTo>
                    <a:pt x="78" y="1001"/>
                    <a:pt x="100" y="1023"/>
                    <a:pt x="100" y="1051"/>
                  </a:cubicBezTo>
                  <a:lnTo>
                    <a:pt x="100" y="1051"/>
                  </a:lnTo>
                  <a:cubicBezTo>
                    <a:pt x="100" y="1079"/>
                    <a:pt x="78" y="1101"/>
                    <a:pt x="50" y="1101"/>
                  </a:cubicBezTo>
                  <a:cubicBezTo>
                    <a:pt x="23" y="1101"/>
                    <a:pt x="0" y="1079"/>
                    <a:pt x="0" y="1051"/>
                  </a:cubicBezTo>
                  <a:close/>
                  <a:moveTo>
                    <a:pt x="0" y="851"/>
                  </a:moveTo>
                  <a:lnTo>
                    <a:pt x="0" y="851"/>
                  </a:lnTo>
                  <a:cubicBezTo>
                    <a:pt x="0" y="823"/>
                    <a:pt x="23" y="801"/>
                    <a:pt x="50" y="801"/>
                  </a:cubicBezTo>
                  <a:cubicBezTo>
                    <a:pt x="78" y="801"/>
                    <a:pt x="100" y="823"/>
                    <a:pt x="100" y="851"/>
                  </a:cubicBezTo>
                  <a:lnTo>
                    <a:pt x="100" y="851"/>
                  </a:lnTo>
                  <a:cubicBezTo>
                    <a:pt x="100" y="879"/>
                    <a:pt x="78" y="901"/>
                    <a:pt x="50" y="901"/>
                  </a:cubicBezTo>
                  <a:cubicBezTo>
                    <a:pt x="23" y="901"/>
                    <a:pt x="0" y="879"/>
                    <a:pt x="0" y="851"/>
                  </a:cubicBezTo>
                  <a:close/>
                  <a:moveTo>
                    <a:pt x="0" y="651"/>
                  </a:moveTo>
                  <a:lnTo>
                    <a:pt x="0" y="651"/>
                  </a:lnTo>
                  <a:cubicBezTo>
                    <a:pt x="0" y="623"/>
                    <a:pt x="23" y="601"/>
                    <a:pt x="50" y="601"/>
                  </a:cubicBezTo>
                  <a:cubicBezTo>
                    <a:pt x="78" y="601"/>
                    <a:pt x="100" y="623"/>
                    <a:pt x="100" y="651"/>
                  </a:cubicBezTo>
                  <a:lnTo>
                    <a:pt x="100" y="651"/>
                  </a:lnTo>
                  <a:cubicBezTo>
                    <a:pt x="100" y="678"/>
                    <a:pt x="78" y="701"/>
                    <a:pt x="50" y="701"/>
                  </a:cubicBezTo>
                  <a:cubicBezTo>
                    <a:pt x="23" y="701"/>
                    <a:pt x="0" y="678"/>
                    <a:pt x="0" y="651"/>
                  </a:cubicBezTo>
                  <a:close/>
                  <a:moveTo>
                    <a:pt x="0" y="451"/>
                  </a:moveTo>
                  <a:lnTo>
                    <a:pt x="0" y="451"/>
                  </a:lnTo>
                  <a:cubicBezTo>
                    <a:pt x="0" y="423"/>
                    <a:pt x="23" y="401"/>
                    <a:pt x="50" y="401"/>
                  </a:cubicBezTo>
                  <a:cubicBezTo>
                    <a:pt x="78" y="401"/>
                    <a:pt x="100" y="423"/>
                    <a:pt x="100" y="451"/>
                  </a:cubicBezTo>
                  <a:lnTo>
                    <a:pt x="100" y="451"/>
                  </a:lnTo>
                  <a:cubicBezTo>
                    <a:pt x="100" y="478"/>
                    <a:pt x="78" y="501"/>
                    <a:pt x="50" y="501"/>
                  </a:cubicBezTo>
                  <a:cubicBezTo>
                    <a:pt x="23" y="501"/>
                    <a:pt x="0" y="478"/>
                    <a:pt x="0" y="451"/>
                  </a:cubicBezTo>
                  <a:close/>
                  <a:moveTo>
                    <a:pt x="0" y="251"/>
                  </a:moveTo>
                  <a:lnTo>
                    <a:pt x="0" y="251"/>
                  </a:lnTo>
                  <a:cubicBezTo>
                    <a:pt x="0" y="223"/>
                    <a:pt x="23" y="201"/>
                    <a:pt x="50" y="201"/>
                  </a:cubicBezTo>
                  <a:cubicBezTo>
                    <a:pt x="78" y="201"/>
                    <a:pt x="100" y="223"/>
                    <a:pt x="100" y="251"/>
                  </a:cubicBezTo>
                  <a:lnTo>
                    <a:pt x="100" y="251"/>
                  </a:lnTo>
                  <a:cubicBezTo>
                    <a:pt x="100" y="278"/>
                    <a:pt x="78" y="301"/>
                    <a:pt x="50" y="301"/>
                  </a:cubicBezTo>
                  <a:cubicBezTo>
                    <a:pt x="23" y="301"/>
                    <a:pt x="0" y="278"/>
                    <a:pt x="0" y="251"/>
                  </a:cubicBezTo>
                  <a:close/>
                  <a:moveTo>
                    <a:pt x="0" y="51"/>
                  </a:moveTo>
                  <a:lnTo>
                    <a:pt x="0" y="50"/>
                  </a:lnTo>
                  <a:cubicBezTo>
                    <a:pt x="0" y="23"/>
                    <a:pt x="23" y="0"/>
                    <a:pt x="50" y="0"/>
                  </a:cubicBezTo>
                  <a:cubicBezTo>
                    <a:pt x="78" y="0"/>
                    <a:pt x="100" y="23"/>
                    <a:pt x="100" y="50"/>
                  </a:cubicBezTo>
                  <a:lnTo>
                    <a:pt x="100" y="51"/>
                  </a:lnTo>
                  <a:cubicBezTo>
                    <a:pt x="100" y="78"/>
                    <a:pt x="78" y="101"/>
                    <a:pt x="50" y="101"/>
                  </a:cubicBezTo>
                  <a:cubicBezTo>
                    <a:pt x="23" y="101"/>
                    <a:pt x="0" y="78"/>
                    <a:pt x="0" y="51"/>
                  </a:cubicBezTo>
                  <a:close/>
                </a:path>
              </a:pathLst>
            </a:custGeom>
            <a:solidFill>
              <a:srgbClr val="000000"/>
            </a:solidFill>
            <a:ln w="1588" cap="flat">
              <a:solidFill>
                <a:srgbClr val="000000"/>
              </a:solidFill>
              <a:prstDash val="solid"/>
              <a:bevel/>
              <a:headEnd/>
              <a:tailEnd/>
            </a:ln>
          </p:spPr>
          <p:txBody>
            <a:bodyPr/>
            <a:lstStyle/>
            <a:p>
              <a:endParaRPr lang="es-MX"/>
            </a:p>
          </p:txBody>
        </p:sp>
        <p:sp>
          <p:nvSpPr>
            <p:cNvPr id="33" name="Freeform 62"/>
            <p:cNvSpPr>
              <a:spLocks noEditPoints="1"/>
            </p:cNvSpPr>
            <p:nvPr/>
          </p:nvSpPr>
          <p:spPr bwMode="auto">
            <a:xfrm>
              <a:off x="2875138" y="2729617"/>
              <a:ext cx="8167" cy="1808490"/>
            </a:xfrm>
            <a:custGeom>
              <a:avLst/>
              <a:gdLst/>
              <a:ahLst/>
              <a:cxnLst>
                <a:cxn ang="0">
                  <a:pos x="25" y="100"/>
                </a:cxn>
                <a:cxn ang="0">
                  <a:pos x="0" y="325"/>
                </a:cxn>
                <a:cxn ang="0">
                  <a:pos x="0" y="525"/>
                </a:cxn>
                <a:cxn ang="0">
                  <a:pos x="25" y="751"/>
                </a:cxn>
                <a:cxn ang="0">
                  <a:pos x="50" y="926"/>
                </a:cxn>
                <a:cxn ang="0">
                  <a:pos x="50" y="1126"/>
                </a:cxn>
                <a:cxn ang="0">
                  <a:pos x="50" y="1226"/>
                </a:cxn>
                <a:cxn ang="0">
                  <a:pos x="25" y="1401"/>
                </a:cxn>
                <a:cxn ang="0">
                  <a:pos x="0" y="1626"/>
                </a:cxn>
                <a:cxn ang="0">
                  <a:pos x="0" y="1826"/>
                </a:cxn>
                <a:cxn ang="0">
                  <a:pos x="25" y="2051"/>
                </a:cxn>
                <a:cxn ang="0">
                  <a:pos x="50" y="2226"/>
                </a:cxn>
                <a:cxn ang="0">
                  <a:pos x="50" y="2426"/>
                </a:cxn>
                <a:cxn ang="0">
                  <a:pos x="50" y="2526"/>
                </a:cxn>
                <a:cxn ang="0">
                  <a:pos x="25" y="2701"/>
                </a:cxn>
                <a:cxn ang="0">
                  <a:pos x="0" y="2927"/>
                </a:cxn>
                <a:cxn ang="0">
                  <a:pos x="0" y="3127"/>
                </a:cxn>
                <a:cxn ang="0">
                  <a:pos x="25" y="3352"/>
                </a:cxn>
                <a:cxn ang="0">
                  <a:pos x="50" y="3527"/>
                </a:cxn>
                <a:cxn ang="0">
                  <a:pos x="50" y="3727"/>
                </a:cxn>
                <a:cxn ang="0">
                  <a:pos x="50" y="3827"/>
                </a:cxn>
                <a:cxn ang="0">
                  <a:pos x="25" y="4002"/>
                </a:cxn>
                <a:cxn ang="0">
                  <a:pos x="0" y="4227"/>
                </a:cxn>
                <a:cxn ang="0">
                  <a:pos x="0" y="4427"/>
                </a:cxn>
                <a:cxn ang="0">
                  <a:pos x="25" y="4652"/>
                </a:cxn>
                <a:cxn ang="0">
                  <a:pos x="50" y="4828"/>
                </a:cxn>
                <a:cxn ang="0">
                  <a:pos x="50" y="5028"/>
                </a:cxn>
                <a:cxn ang="0">
                  <a:pos x="50" y="5128"/>
                </a:cxn>
                <a:cxn ang="0">
                  <a:pos x="25" y="5303"/>
                </a:cxn>
                <a:cxn ang="0">
                  <a:pos x="0" y="5528"/>
                </a:cxn>
                <a:cxn ang="0">
                  <a:pos x="0" y="5728"/>
                </a:cxn>
                <a:cxn ang="0">
                  <a:pos x="25" y="5953"/>
                </a:cxn>
                <a:cxn ang="0">
                  <a:pos x="50" y="6128"/>
                </a:cxn>
                <a:cxn ang="0">
                  <a:pos x="50" y="6328"/>
                </a:cxn>
                <a:cxn ang="0">
                  <a:pos x="50" y="6428"/>
                </a:cxn>
                <a:cxn ang="0">
                  <a:pos x="25" y="6603"/>
                </a:cxn>
                <a:cxn ang="0">
                  <a:pos x="0" y="6829"/>
                </a:cxn>
                <a:cxn ang="0">
                  <a:pos x="0" y="7029"/>
                </a:cxn>
                <a:cxn ang="0">
                  <a:pos x="25" y="7254"/>
                </a:cxn>
                <a:cxn ang="0">
                  <a:pos x="50" y="7429"/>
                </a:cxn>
                <a:cxn ang="0">
                  <a:pos x="50" y="7629"/>
                </a:cxn>
                <a:cxn ang="0">
                  <a:pos x="50" y="7729"/>
                </a:cxn>
                <a:cxn ang="0">
                  <a:pos x="25" y="7904"/>
                </a:cxn>
                <a:cxn ang="0">
                  <a:pos x="0" y="8129"/>
                </a:cxn>
                <a:cxn ang="0">
                  <a:pos x="0" y="8329"/>
                </a:cxn>
                <a:cxn ang="0">
                  <a:pos x="25" y="8554"/>
                </a:cxn>
                <a:cxn ang="0">
                  <a:pos x="50" y="8730"/>
                </a:cxn>
                <a:cxn ang="0">
                  <a:pos x="50" y="8930"/>
                </a:cxn>
                <a:cxn ang="0">
                  <a:pos x="50" y="9030"/>
                </a:cxn>
                <a:cxn ang="0">
                  <a:pos x="25" y="9205"/>
                </a:cxn>
                <a:cxn ang="0">
                  <a:pos x="0" y="9430"/>
                </a:cxn>
                <a:cxn ang="0">
                  <a:pos x="0" y="9630"/>
                </a:cxn>
                <a:cxn ang="0">
                  <a:pos x="25" y="9855"/>
                </a:cxn>
                <a:cxn ang="0">
                  <a:pos x="50" y="10030"/>
                </a:cxn>
                <a:cxn ang="0">
                  <a:pos x="50" y="10230"/>
                </a:cxn>
                <a:cxn ang="0">
                  <a:pos x="50" y="10330"/>
                </a:cxn>
                <a:cxn ang="0">
                  <a:pos x="25" y="10505"/>
                </a:cxn>
                <a:cxn ang="0">
                  <a:pos x="0" y="10731"/>
                </a:cxn>
                <a:cxn ang="0">
                  <a:pos x="0" y="10931"/>
                </a:cxn>
                <a:cxn ang="0">
                  <a:pos x="25" y="11156"/>
                </a:cxn>
                <a:cxn ang="0">
                  <a:pos x="50" y="11331"/>
                </a:cxn>
              </a:cxnLst>
              <a:rect l="0" t="0" r="r" b="b"/>
              <a:pathLst>
                <a:path w="50" h="11356">
                  <a:moveTo>
                    <a:pt x="50" y="25"/>
                  </a:moveTo>
                  <a:lnTo>
                    <a:pt x="50" y="25"/>
                  </a:lnTo>
                  <a:cubicBezTo>
                    <a:pt x="50" y="39"/>
                    <a:pt x="39" y="50"/>
                    <a:pt x="25" y="50"/>
                  </a:cubicBezTo>
                  <a:cubicBezTo>
                    <a:pt x="12" y="50"/>
                    <a:pt x="0" y="39"/>
                    <a:pt x="0" y="25"/>
                  </a:cubicBezTo>
                  <a:lnTo>
                    <a:pt x="0" y="25"/>
                  </a:lnTo>
                  <a:cubicBezTo>
                    <a:pt x="0" y="11"/>
                    <a:pt x="12" y="0"/>
                    <a:pt x="25" y="0"/>
                  </a:cubicBezTo>
                  <a:cubicBezTo>
                    <a:pt x="39" y="0"/>
                    <a:pt x="50" y="11"/>
                    <a:pt x="50" y="25"/>
                  </a:cubicBezTo>
                  <a:close/>
                  <a:moveTo>
                    <a:pt x="50" y="125"/>
                  </a:moveTo>
                  <a:lnTo>
                    <a:pt x="50" y="125"/>
                  </a:lnTo>
                  <a:cubicBezTo>
                    <a:pt x="50" y="139"/>
                    <a:pt x="39" y="150"/>
                    <a:pt x="25" y="150"/>
                  </a:cubicBezTo>
                  <a:cubicBezTo>
                    <a:pt x="12" y="150"/>
                    <a:pt x="0" y="139"/>
                    <a:pt x="0" y="125"/>
                  </a:cubicBezTo>
                  <a:lnTo>
                    <a:pt x="0" y="125"/>
                  </a:lnTo>
                  <a:cubicBezTo>
                    <a:pt x="0" y="111"/>
                    <a:pt x="12" y="100"/>
                    <a:pt x="25" y="100"/>
                  </a:cubicBezTo>
                  <a:cubicBezTo>
                    <a:pt x="39" y="100"/>
                    <a:pt x="50" y="111"/>
                    <a:pt x="50" y="125"/>
                  </a:cubicBezTo>
                  <a:close/>
                  <a:moveTo>
                    <a:pt x="50" y="225"/>
                  </a:moveTo>
                  <a:lnTo>
                    <a:pt x="50" y="225"/>
                  </a:lnTo>
                  <a:cubicBezTo>
                    <a:pt x="50" y="239"/>
                    <a:pt x="39" y="250"/>
                    <a:pt x="25" y="250"/>
                  </a:cubicBezTo>
                  <a:cubicBezTo>
                    <a:pt x="12" y="250"/>
                    <a:pt x="0" y="239"/>
                    <a:pt x="0" y="225"/>
                  </a:cubicBezTo>
                  <a:lnTo>
                    <a:pt x="0" y="225"/>
                  </a:lnTo>
                  <a:cubicBezTo>
                    <a:pt x="0" y="211"/>
                    <a:pt x="12" y="200"/>
                    <a:pt x="25" y="200"/>
                  </a:cubicBezTo>
                  <a:cubicBezTo>
                    <a:pt x="39" y="200"/>
                    <a:pt x="50" y="211"/>
                    <a:pt x="50" y="225"/>
                  </a:cubicBezTo>
                  <a:close/>
                  <a:moveTo>
                    <a:pt x="50" y="325"/>
                  </a:moveTo>
                  <a:lnTo>
                    <a:pt x="50" y="325"/>
                  </a:lnTo>
                  <a:cubicBezTo>
                    <a:pt x="50" y="339"/>
                    <a:pt x="39" y="350"/>
                    <a:pt x="25" y="350"/>
                  </a:cubicBezTo>
                  <a:cubicBezTo>
                    <a:pt x="12" y="350"/>
                    <a:pt x="0" y="339"/>
                    <a:pt x="0" y="325"/>
                  </a:cubicBezTo>
                  <a:lnTo>
                    <a:pt x="0" y="325"/>
                  </a:lnTo>
                  <a:cubicBezTo>
                    <a:pt x="0" y="311"/>
                    <a:pt x="12" y="300"/>
                    <a:pt x="25" y="300"/>
                  </a:cubicBezTo>
                  <a:cubicBezTo>
                    <a:pt x="39" y="300"/>
                    <a:pt x="50" y="311"/>
                    <a:pt x="50" y="325"/>
                  </a:cubicBezTo>
                  <a:close/>
                  <a:moveTo>
                    <a:pt x="50" y="425"/>
                  </a:moveTo>
                  <a:lnTo>
                    <a:pt x="50" y="425"/>
                  </a:lnTo>
                  <a:cubicBezTo>
                    <a:pt x="50" y="439"/>
                    <a:pt x="39" y="450"/>
                    <a:pt x="25" y="450"/>
                  </a:cubicBezTo>
                  <a:cubicBezTo>
                    <a:pt x="12" y="450"/>
                    <a:pt x="0" y="439"/>
                    <a:pt x="0" y="425"/>
                  </a:cubicBezTo>
                  <a:lnTo>
                    <a:pt x="0" y="425"/>
                  </a:lnTo>
                  <a:cubicBezTo>
                    <a:pt x="0" y="412"/>
                    <a:pt x="12" y="400"/>
                    <a:pt x="25" y="400"/>
                  </a:cubicBezTo>
                  <a:cubicBezTo>
                    <a:pt x="39" y="400"/>
                    <a:pt x="50" y="412"/>
                    <a:pt x="50" y="425"/>
                  </a:cubicBezTo>
                  <a:close/>
                  <a:moveTo>
                    <a:pt x="50" y="525"/>
                  </a:moveTo>
                  <a:lnTo>
                    <a:pt x="50" y="525"/>
                  </a:lnTo>
                  <a:cubicBezTo>
                    <a:pt x="50" y="539"/>
                    <a:pt x="39" y="550"/>
                    <a:pt x="25" y="550"/>
                  </a:cubicBezTo>
                  <a:cubicBezTo>
                    <a:pt x="12" y="550"/>
                    <a:pt x="0" y="539"/>
                    <a:pt x="0" y="525"/>
                  </a:cubicBezTo>
                  <a:lnTo>
                    <a:pt x="0" y="525"/>
                  </a:lnTo>
                  <a:cubicBezTo>
                    <a:pt x="0" y="512"/>
                    <a:pt x="12" y="500"/>
                    <a:pt x="25" y="500"/>
                  </a:cubicBezTo>
                  <a:cubicBezTo>
                    <a:pt x="39" y="500"/>
                    <a:pt x="50" y="512"/>
                    <a:pt x="50" y="525"/>
                  </a:cubicBezTo>
                  <a:close/>
                  <a:moveTo>
                    <a:pt x="50" y="625"/>
                  </a:moveTo>
                  <a:lnTo>
                    <a:pt x="50" y="625"/>
                  </a:lnTo>
                  <a:cubicBezTo>
                    <a:pt x="50" y="639"/>
                    <a:pt x="39" y="650"/>
                    <a:pt x="25" y="650"/>
                  </a:cubicBezTo>
                  <a:cubicBezTo>
                    <a:pt x="12" y="650"/>
                    <a:pt x="0" y="639"/>
                    <a:pt x="0" y="625"/>
                  </a:cubicBezTo>
                  <a:lnTo>
                    <a:pt x="0" y="625"/>
                  </a:lnTo>
                  <a:cubicBezTo>
                    <a:pt x="0" y="612"/>
                    <a:pt x="12" y="600"/>
                    <a:pt x="25" y="600"/>
                  </a:cubicBezTo>
                  <a:cubicBezTo>
                    <a:pt x="39" y="600"/>
                    <a:pt x="50" y="612"/>
                    <a:pt x="50" y="625"/>
                  </a:cubicBezTo>
                  <a:close/>
                  <a:moveTo>
                    <a:pt x="50" y="725"/>
                  </a:moveTo>
                  <a:lnTo>
                    <a:pt x="50" y="726"/>
                  </a:lnTo>
                  <a:cubicBezTo>
                    <a:pt x="50" y="739"/>
                    <a:pt x="39" y="751"/>
                    <a:pt x="25" y="751"/>
                  </a:cubicBezTo>
                  <a:cubicBezTo>
                    <a:pt x="12" y="751"/>
                    <a:pt x="0" y="739"/>
                    <a:pt x="0" y="726"/>
                  </a:cubicBezTo>
                  <a:lnTo>
                    <a:pt x="0" y="725"/>
                  </a:lnTo>
                  <a:cubicBezTo>
                    <a:pt x="0" y="712"/>
                    <a:pt x="12" y="700"/>
                    <a:pt x="25" y="700"/>
                  </a:cubicBezTo>
                  <a:cubicBezTo>
                    <a:pt x="39" y="700"/>
                    <a:pt x="50" y="712"/>
                    <a:pt x="50" y="725"/>
                  </a:cubicBezTo>
                  <a:close/>
                  <a:moveTo>
                    <a:pt x="50" y="826"/>
                  </a:moveTo>
                  <a:lnTo>
                    <a:pt x="50" y="826"/>
                  </a:lnTo>
                  <a:cubicBezTo>
                    <a:pt x="50" y="839"/>
                    <a:pt x="39" y="851"/>
                    <a:pt x="25" y="851"/>
                  </a:cubicBezTo>
                  <a:cubicBezTo>
                    <a:pt x="12" y="851"/>
                    <a:pt x="0" y="839"/>
                    <a:pt x="0" y="826"/>
                  </a:cubicBezTo>
                  <a:lnTo>
                    <a:pt x="0" y="826"/>
                  </a:lnTo>
                  <a:cubicBezTo>
                    <a:pt x="0" y="812"/>
                    <a:pt x="12" y="801"/>
                    <a:pt x="25" y="801"/>
                  </a:cubicBezTo>
                  <a:cubicBezTo>
                    <a:pt x="39" y="801"/>
                    <a:pt x="50" y="812"/>
                    <a:pt x="50" y="826"/>
                  </a:cubicBezTo>
                  <a:close/>
                  <a:moveTo>
                    <a:pt x="50" y="926"/>
                  </a:moveTo>
                  <a:lnTo>
                    <a:pt x="50" y="926"/>
                  </a:lnTo>
                  <a:cubicBezTo>
                    <a:pt x="50" y="939"/>
                    <a:pt x="39" y="951"/>
                    <a:pt x="25" y="951"/>
                  </a:cubicBezTo>
                  <a:cubicBezTo>
                    <a:pt x="12" y="951"/>
                    <a:pt x="0" y="939"/>
                    <a:pt x="0" y="926"/>
                  </a:cubicBezTo>
                  <a:lnTo>
                    <a:pt x="0" y="926"/>
                  </a:lnTo>
                  <a:cubicBezTo>
                    <a:pt x="0" y="912"/>
                    <a:pt x="12" y="901"/>
                    <a:pt x="25" y="901"/>
                  </a:cubicBezTo>
                  <a:cubicBezTo>
                    <a:pt x="39" y="901"/>
                    <a:pt x="50" y="912"/>
                    <a:pt x="50" y="926"/>
                  </a:cubicBezTo>
                  <a:close/>
                  <a:moveTo>
                    <a:pt x="50" y="1026"/>
                  </a:moveTo>
                  <a:lnTo>
                    <a:pt x="50" y="1026"/>
                  </a:lnTo>
                  <a:cubicBezTo>
                    <a:pt x="50" y="1039"/>
                    <a:pt x="39" y="1051"/>
                    <a:pt x="25" y="1051"/>
                  </a:cubicBezTo>
                  <a:cubicBezTo>
                    <a:pt x="12" y="1051"/>
                    <a:pt x="0" y="1039"/>
                    <a:pt x="0" y="1026"/>
                  </a:cubicBezTo>
                  <a:lnTo>
                    <a:pt x="0" y="1026"/>
                  </a:lnTo>
                  <a:cubicBezTo>
                    <a:pt x="0" y="1012"/>
                    <a:pt x="12" y="1001"/>
                    <a:pt x="25" y="1001"/>
                  </a:cubicBezTo>
                  <a:cubicBezTo>
                    <a:pt x="39" y="1001"/>
                    <a:pt x="50" y="1012"/>
                    <a:pt x="50" y="1026"/>
                  </a:cubicBezTo>
                  <a:close/>
                  <a:moveTo>
                    <a:pt x="50" y="1126"/>
                  </a:moveTo>
                  <a:lnTo>
                    <a:pt x="50" y="1126"/>
                  </a:lnTo>
                  <a:cubicBezTo>
                    <a:pt x="50" y="1140"/>
                    <a:pt x="39" y="1151"/>
                    <a:pt x="25" y="1151"/>
                  </a:cubicBezTo>
                  <a:cubicBezTo>
                    <a:pt x="12" y="1151"/>
                    <a:pt x="0" y="1140"/>
                    <a:pt x="0" y="1126"/>
                  </a:cubicBezTo>
                  <a:lnTo>
                    <a:pt x="0" y="1126"/>
                  </a:lnTo>
                  <a:cubicBezTo>
                    <a:pt x="0" y="1112"/>
                    <a:pt x="12" y="1101"/>
                    <a:pt x="25" y="1101"/>
                  </a:cubicBezTo>
                  <a:cubicBezTo>
                    <a:pt x="39" y="1101"/>
                    <a:pt x="50" y="1112"/>
                    <a:pt x="50" y="1126"/>
                  </a:cubicBezTo>
                  <a:close/>
                  <a:moveTo>
                    <a:pt x="50" y="1226"/>
                  </a:moveTo>
                  <a:lnTo>
                    <a:pt x="50" y="1226"/>
                  </a:lnTo>
                  <a:cubicBezTo>
                    <a:pt x="50" y="1240"/>
                    <a:pt x="39" y="1251"/>
                    <a:pt x="25" y="1251"/>
                  </a:cubicBezTo>
                  <a:cubicBezTo>
                    <a:pt x="12" y="1251"/>
                    <a:pt x="0" y="1240"/>
                    <a:pt x="0" y="1226"/>
                  </a:cubicBezTo>
                  <a:lnTo>
                    <a:pt x="0" y="1226"/>
                  </a:lnTo>
                  <a:cubicBezTo>
                    <a:pt x="0" y="1212"/>
                    <a:pt x="12" y="1201"/>
                    <a:pt x="25" y="1201"/>
                  </a:cubicBezTo>
                  <a:cubicBezTo>
                    <a:pt x="39" y="1201"/>
                    <a:pt x="50" y="1212"/>
                    <a:pt x="50" y="1226"/>
                  </a:cubicBezTo>
                  <a:close/>
                  <a:moveTo>
                    <a:pt x="50" y="1326"/>
                  </a:moveTo>
                  <a:lnTo>
                    <a:pt x="50" y="1326"/>
                  </a:lnTo>
                  <a:cubicBezTo>
                    <a:pt x="50" y="1340"/>
                    <a:pt x="39" y="1351"/>
                    <a:pt x="25" y="1351"/>
                  </a:cubicBezTo>
                  <a:cubicBezTo>
                    <a:pt x="12" y="1351"/>
                    <a:pt x="0" y="1340"/>
                    <a:pt x="0" y="1326"/>
                  </a:cubicBezTo>
                  <a:lnTo>
                    <a:pt x="0" y="1326"/>
                  </a:lnTo>
                  <a:cubicBezTo>
                    <a:pt x="0" y="1312"/>
                    <a:pt x="12" y="1301"/>
                    <a:pt x="25" y="1301"/>
                  </a:cubicBezTo>
                  <a:cubicBezTo>
                    <a:pt x="39" y="1301"/>
                    <a:pt x="50" y="1312"/>
                    <a:pt x="50" y="1326"/>
                  </a:cubicBezTo>
                  <a:close/>
                  <a:moveTo>
                    <a:pt x="50" y="1426"/>
                  </a:moveTo>
                  <a:lnTo>
                    <a:pt x="50" y="1426"/>
                  </a:lnTo>
                  <a:cubicBezTo>
                    <a:pt x="50" y="1440"/>
                    <a:pt x="39" y="1451"/>
                    <a:pt x="25" y="1451"/>
                  </a:cubicBezTo>
                  <a:cubicBezTo>
                    <a:pt x="12" y="1451"/>
                    <a:pt x="0" y="1440"/>
                    <a:pt x="0" y="1426"/>
                  </a:cubicBezTo>
                  <a:lnTo>
                    <a:pt x="0" y="1426"/>
                  </a:lnTo>
                  <a:cubicBezTo>
                    <a:pt x="0" y="1412"/>
                    <a:pt x="12" y="1401"/>
                    <a:pt x="25" y="1401"/>
                  </a:cubicBezTo>
                  <a:cubicBezTo>
                    <a:pt x="39" y="1401"/>
                    <a:pt x="50" y="1412"/>
                    <a:pt x="50" y="1426"/>
                  </a:cubicBezTo>
                  <a:close/>
                  <a:moveTo>
                    <a:pt x="50" y="1526"/>
                  </a:moveTo>
                  <a:lnTo>
                    <a:pt x="50" y="1526"/>
                  </a:lnTo>
                  <a:cubicBezTo>
                    <a:pt x="50" y="1540"/>
                    <a:pt x="39" y="1551"/>
                    <a:pt x="25" y="1551"/>
                  </a:cubicBezTo>
                  <a:cubicBezTo>
                    <a:pt x="12" y="1551"/>
                    <a:pt x="0" y="1540"/>
                    <a:pt x="0" y="1526"/>
                  </a:cubicBezTo>
                  <a:lnTo>
                    <a:pt x="0" y="1526"/>
                  </a:lnTo>
                  <a:cubicBezTo>
                    <a:pt x="0" y="1512"/>
                    <a:pt x="12" y="1501"/>
                    <a:pt x="25" y="1501"/>
                  </a:cubicBezTo>
                  <a:cubicBezTo>
                    <a:pt x="39" y="1501"/>
                    <a:pt x="50" y="1512"/>
                    <a:pt x="50" y="1526"/>
                  </a:cubicBezTo>
                  <a:close/>
                  <a:moveTo>
                    <a:pt x="50" y="1626"/>
                  </a:moveTo>
                  <a:lnTo>
                    <a:pt x="50" y="1626"/>
                  </a:lnTo>
                  <a:cubicBezTo>
                    <a:pt x="50" y="1640"/>
                    <a:pt x="39" y="1651"/>
                    <a:pt x="25" y="1651"/>
                  </a:cubicBezTo>
                  <a:cubicBezTo>
                    <a:pt x="12" y="1651"/>
                    <a:pt x="0" y="1640"/>
                    <a:pt x="0" y="1626"/>
                  </a:cubicBezTo>
                  <a:lnTo>
                    <a:pt x="0" y="1626"/>
                  </a:lnTo>
                  <a:cubicBezTo>
                    <a:pt x="0" y="1612"/>
                    <a:pt x="12" y="1601"/>
                    <a:pt x="25" y="1601"/>
                  </a:cubicBezTo>
                  <a:cubicBezTo>
                    <a:pt x="39" y="1601"/>
                    <a:pt x="50" y="1612"/>
                    <a:pt x="50" y="1626"/>
                  </a:cubicBezTo>
                  <a:close/>
                  <a:moveTo>
                    <a:pt x="50" y="1726"/>
                  </a:moveTo>
                  <a:lnTo>
                    <a:pt x="50" y="1726"/>
                  </a:lnTo>
                  <a:cubicBezTo>
                    <a:pt x="50" y="1740"/>
                    <a:pt x="39" y="1751"/>
                    <a:pt x="25" y="1751"/>
                  </a:cubicBezTo>
                  <a:cubicBezTo>
                    <a:pt x="12" y="1751"/>
                    <a:pt x="0" y="1740"/>
                    <a:pt x="0" y="1726"/>
                  </a:cubicBezTo>
                  <a:lnTo>
                    <a:pt x="0" y="1726"/>
                  </a:lnTo>
                  <a:cubicBezTo>
                    <a:pt x="0" y="1712"/>
                    <a:pt x="12" y="1701"/>
                    <a:pt x="25" y="1701"/>
                  </a:cubicBezTo>
                  <a:cubicBezTo>
                    <a:pt x="39" y="1701"/>
                    <a:pt x="50" y="1712"/>
                    <a:pt x="50" y="1726"/>
                  </a:cubicBezTo>
                  <a:close/>
                  <a:moveTo>
                    <a:pt x="50" y="1826"/>
                  </a:moveTo>
                  <a:lnTo>
                    <a:pt x="50" y="1826"/>
                  </a:lnTo>
                  <a:cubicBezTo>
                    <a:pt x="50" y="1840"/>
                    <a:pt x="39" y="1851"/>
                    <a:pt x="25" y="1851"/>
                  </a:cubicBezTo>
                  <a:cubicBezTo>
                    <a:pt x="12" y="1851"/>
                    <a:pt x="0" y="1840"/>
                    <a:pt x="0" y="1826"/>
                  </a:cubicBezTo>
                  <a:lnTo>
                    <a:pt x="0" y="1826"/>
                  </a:lnTo>
                  <a:cubicBezTo>
                    <a:pt x="0" y="1812"/>
                    <a:pt x="12" y="1801"/>
                    <a:pt x="25" y="1801"/>
                  </a:cubicBezTo>
                  <a:cubicBezTo>
                    <a:pt x="39" y="1801"/>
                    <a:pt x="50" y="1812"/>
                    <a:pt x="50" y="1826"/>
                  </a:cubicBezTo>
                  <a:close/>
                  <a:moveTo>
                    <a:pt x="50" y="1926"/>
                  </a:moveTo>
                  <a:lnTo>
                    <a:pt x="50" y="1926"/>
                  </a:lnTo>
                  <a:cubicBezTo>
                    <a:pt x="50" y="1940"/>
                    <a:pt x="39" y="1951"/>
                    <a:pt x="25" y="1951"/>
                  </a:cubicBezTo>
                  <a:cubicBezTo>
                    <a:pt x="12" y="1951"/>
                    <a:pt x="0" y="1940"/>
                    <a:pt x="0" y="1926"/>
                  </a:cubicBezTo>
                  <a:lnTo>
                    <a:pt x="0" y="1926"/>
                  </a:lnTo>
                  <a:cubicBezTo>
                    <a:pt x="0" y="1912"/>
                    <a:pt x="12" y="1901"/>
                    <a:pt x="25" y="1901"/>
                  </a:cubicBezTo>
                  <a:cubicBezTo>
                    <a:pt x="39" y="1901"/>
                    <a:pt x="50" y="1912"/>
                    <a:pt x="50" y="1926"/>
                  </a:cubicBezTo>
                  <a:close/>
                  <a:moveTo>
                    <a:pt x="50" y="2026"/>
                  </a:moveTo>
                  <a:lnTo>
                    <a:pt x="50" y="2026"/>
                  </a:lnTo>
                  <a:cubicBezTo>
                    <a:pt x="50" y="2040"/>
                    <a:pt x="39" y="2051"/>
                    <a:pt x="25" y="2051"/>
                  </a:cubicBezTo>
                  <a:cubicBezTo>
                    <a:pt x="12" y="2051"/>
                    <a:pt x="0" y="2040"/>
                    <a:pt x="0" y="2026"/>
                  </a:cubicBezTo>
                  <a:lnTo>
                    <a:pt x="0" y="2026"/>
                  </a:lnTo>
                  <a:cubicBezTo>
                    <a:pt x="0" y="2012"/>
                    <a:pt x="12" y="2001"/>
                    <a:pt x="25" y="2001"/>
                  </a:cubicBezTo>
                  <a:cubicBezTo>
                    <a:pt x="39" y="2001"/>
                    <a:pt x="50" y="2012"/>
                    <a:pt x="50" y="2026"/>
                  </a:cubicBezTo>
                  <a:close/>
                  <a:moveTo>
                    <a:pt x="50" y="2126"/>
                  </a:moveTo>
                  <a:lnTo>
                    <a:pt x="50" y="2126"/>
                  </a:lnTo>
                  <a:cubicBezTo>
                    <a:pt x="50" y="2140"/>
                    <a:pt x="39" y="2151"/>
                    <a:pt x="25" y="2151"/>
                  </a:cubicBezTo>
                  <a:cubicBezTo>
                    <a:pt x="12" y="2151"/>
                    <a:pt x="0" y="2140"/>
                    <a:pt x="0" y="2126"/>
                  </a:cubicBezTo>
                  <a:lnTo>
                    <a:pt x="0" y="2126"/>
                  </a:lnTo>
                  <a:cubicBezTo>
                    <a:pt x="0" y="2112"/>
                    <a:pt x="12" y="2101"/>
                    <a:pt x="25" y="2101"/>
                  </a:cubicBezTo>
                  <a:cubicBezTo>
                    <a:pt x="39" y="2101"/>
                    <a:pt x="50" y="2112"/>
                    <a:pt x="50" y="2126"/>
                  </a:cubicBezTo>
                  <a:close/>
                  <a:moveTo>
                    <a:pt x="50" y="2226"/>
                  </a:moveTo>
                  <a:lnTo>
                    <a:pt x="50" y="2226"/>
                  </a:lnTo>
                  <a:cubicBezTo>
                    <a:pt x="50" y="2240"/>
                    <a:pt x="39" y="2251"/>
                    <a:pt x="25" y="2251"/>
                  </a:cubicBezTo>
                  <a:cubicBezTo>
                    <a:pt x="12" y="2251"/>
                    <a:pt x="0" y="2240"/>
                    <a:pt x="0" y="2226"/>
                  </a:cubicBezTo>
                  <a:lnTo>
                    <a:pt x="0" y="2226"/>
                  </a:lnTo>
                  <a:cubicBezTo>
                    <a:pt x="0" y="2212"/>
                    <a:pt x="12" y="2201"/>
                    <a:pt x="25" y="2201"/>
                  </a:cubicBezTo>
                  <a:cubicBezTo>
                    <a:pt x="39" y="2201"/>
                    <a:pt x="50" y="2212"/>
                    <a:pt x="50" y="2226"/>
                  </a:cubicBezTo>
                  <a:close/>
                  <a:moveTo>
                    <a:pt x="50" y="2326"/>
                  </a:moveTo>
                  <a:lnTo>
                    <a:pt x="50" y="2326"/>
                  </a:lnTo>
                  <a:cubicBezTo>
                    <a:pt x="50" y="2340"/>
                    <a:pt x="39" y="2351"/>
                    <a:pt x="25" y="2351"/>
                  </a:cubicBezTo>
                  <a:cubicBezTo>
                    <a:pt x="12" y="2351"/>
                    <a:pt x="0" y="2340"/>
                    <a:pt x="0" y="2326"/>
                  </a:cubicBezTo>
                  <a:lnTo>
                    <a:pt x="0" y="2326"/>
                  </a:lnTo>
                  <a:cubicBezTo>
                    <a:pt x="0" y="2312"/>
                    <a:pt x="12" y="2301"/>
                    <a:pt x="25" y="2301"/>
                  </a:cubicBezTo>
                  <a:cubicBezTo>
                    <a:pt x="39" y="2301"/>
                    <a:pt x="50" y="2312"/>
                    <a:pt x="50" y="2326"/>
                  </a:cubicBezTo>
                  <a:close/>
                  <a:moveTo>
                    <a:pt x="50" y="2426"/>
                  </a:moveTo>
                  <a:lnTo>
                    <a:pt x="50" y="2426"/>
                  </a:lnTo>
                  <a:cubicBezTo>
                    <a:pt x="50" y="2440"/>
                    <a:pt x="39" y="2451"/>
                    <a:pt x="25" y="2451"/>
                  </a:cubicBezTo>
                  <a:cubicBezTo>
                    <a:pt x="12" y="2451"/>
                    <a:pt x="0" y="2440"/>
                    <a:pt x="0" y="2426"/>
                  </a:cubicBezTo>
                  <a:lnTo>
                    <a:pt x="0" y="2426"/>
                  </a:lnTo>
                  <a:cubicBezTo>
                    <a:pt x="0" y="2413"/>
                    <a:pt x="12" y="2401"/>
                    <a:pt x="25" y="2401"/>
                  </a:cubicBezTo>
                  <a:cubicBezTo>
                    <a:pt x="39" y="2401"/>
                    <a:pt x="50" y="2413"/>
                    <a:pt x="50" y="2426"/>
                  </a:cubicBezTo>
                  <a:close/>
                  <a:moveTo>
                    <a:pt x="50" y="2526"/>
                  </a:moveTo>
                  <a:lnTo>
                    <a:pt x="50" y="2526"/>
                  </a:lnTo>
                  <a:cubicBezTo>
                    <a:pt x="50" y="2540"/>
                    <a:pt x="39" y="2551"/>
                    <a:pt x="25" y="2551"/>
                  </a:cubicBezTo>
                  <a:cubicBezTo>
                    <a:pt x="12" y="2551"/>
                    <a:pt x="0" y="2540"/>
                    <a:pt x="0" y="2526"/>
                  </a:cubicBezTo>
                  <a:lnTo>
                    <a:pt x="0" y="2526"/>
                  </a:lnTo>
                  <a:cubicBezTo>
                    <a:pt x="0" y="2513"/>
                    <a:pt x="12" y="2501"/>
                    <a:pt x="25" y="2501"/>
                  </a:cubicBezTo>
                  <a:cubicBezTo>
                    <a:pt x="39" y="2501"/>
                    <a:pt x="50" y="2513"/>
                    <a:pt x="50" y="2526"/>
                  </a:cubicBezTo>
                  <a:close/>
                  <a:moveTo>
                    <a:pt x="50" y="2626"/>
                  </a:moveTo>
                  <a:lnTo>
                    <a:pt x="50" y="2626"/>
                  </a:lnTo>
                  <a:cubicBezTo>
                    <a:pt x="50" y="2640"/>
                    <a:pt x="39" y="2651"/>
                    <a:pt x="25" y="2651"/>
                  </a:cubicBezTo>
                  <a:cubicBezTo>
                    <a:pt x="12" y="2651"/>
                    <a:pt x="0" y="2640"/>
                    <a:pt x="0" y="2626"/>
                  </a:cubicBezTo>
                  <a:lnTo>
                    <a:pt x="0" y="2626"/>
                  </a:lnTo>
                  <a:cubicBezTo>
                    <a:pt x="0" y="2613"/>
                    <a:pt x="12" y="2601"/>
                    <a:pt x="25" y="2601"/>
                  </a:cubicBezTo>
                  <a:cubicBezTo>
                    <a:pt x="39" y="2601"/>
                    <a:pt x="50" y="2613"/>
                    <a:pt x="50" y="2626"/>
                  </a:cubicBezTo>
                  <a:close/>
                  <a:moveTo>
                    <a:pt x="50" y="2726"/>
                  </a:moveTo>
                  <a:lnTo>
                    <a:pt x="50" y="2727"/>
                  </a:lnTo>
                  <a:cubicBezTo>
                    <a:pt x="50" y="2740"/>
                    <a:pt x="39" y="2752"/>
                    <a:pt x="25" y="2752"/>
                  </a:cubicBezTo>
                  <a:cubicBezTo>
                    <a:pt x="12" y="2752"/>
                    <a:pt x="0" y="2740"/>
                    <a:pt x="0" y="2727"/>
                  </a:cubicBezTo>
                  <a:lnTo>
                    <a:pt x="0" y="2726"/>
                  </a:lnTo>
                  <a:cubicBezTo>
                    <a:pt x="0" y="2713"/>
                    <a:pt x="12" y="2701"/>
                    <a:pt x="25" y="2701"/>
                  </a:cubicBezTo>
                  <a:cubicBezTo>
                    <a:pt x="39" y="2701"/>
                    <a:pt x="50" y="2713"/>
                    <a:pt x="50" y="2726"/>
                  </a:cubicBezTo>
                  <a:close/>
                  <a:moveTo>
                    <a:pt x="50" y="2827"/>
                  </a:moveTo>
                  <a:lnTo>
                    <a:pt x="50" y="2827"/>
                  </a:lnTo>
                  <a:cubicBezTo>
                    <a:pt x="50" y="2840"/>
                    <a:pt x="39" y="2852"/>
                    <a:pt x="25" y="2852"/>
                  </a:cubicBezTo>
                  <a:cubicBezTo>
                    <a:pt x="12" y="2852"/>
                    <a:pt x="0" y="2840"/>
                    <a:pt x="0" y="2827"/>
                  </a:cubicBezTo>
                  <a:lnTo>
                    <a:pt x="0" y="2827"/>
                  </a:lnTo>
                  <a:cubicBezTo>
                    <a:pt x="0" y="2813"/>
                    <a:pt x="12" y="2802"/>
                    <a:pt x="25" y="2802"/>
                  </a:cubicBezTo>
                  <a:cubicBezTo>
                    <a:pt x="39" y="2802"/>
                    <a:pt x="50" y="2813"/>
                    <a:pt x="50" y="2827"/>
                  </a:cubicBezTo>
                  <a:close/>
                  <a:moveTo>
                    <a:pt x="50" y="2927"/>
                  </a:moveTo>
                  <a:lnTo>
                    <a:pt x="50" y="2927"/>
                  </a:lnTo>
                  <a:cubicBezTo>
                    <a:pt x="50" y="2940"/>
                    <a:pt x="39" y="2952"/>
                    <a:pt x="25" y="2952"/>
                  </a:cubicBezTo>
                  <a:cubicBezTo>
                    <a:pt x="12" y="2952"/>
                    <a:pt x="0" y="2940"/>
                    <a:pt x="0" y="2927"/>
                  </a:cubicBezTo>
                  <a:lnTo>
                    <a:pt x="0" y="2927"/>
                  </a:lnTo>
                  <a:cubicBezTo>
                    <a:pt x="0" y="2913"/>
                    <a:pt x="12" y="2902"/>
                    <a:pt x="25" y="2902"/>
                  </a:cubicBezTo>
                  <a:cubicBezTo>
                    <a:pt x="39" y="2902"/>
                    <a:pt x="50" y="2913"/>
                    <a:pt x="50" y="2927"/>
                  </a:cubicBezTo>
                  <a:close/>
                  <a:moveTo>
                    <a:pt x="50" y="3027"/>
                  </a:moveTo>
                  <a:lnTo>
                    <a:pt x="50" y="3027"/>
                  </a:lnTo>
                  <a:cubicBezTo>
                    <a:pt x="50" y="3040"/>
                    <a:pt x="39" y="3052"/>
                    <a:pt x="25" y="3052"/>
                  </a:cubicBezTo>
                  <a:cubicBezTo>
                    <a:pt x="12" y="3052"/>
                    <a:pt x="0" y="3040"/>
                    <a:pt x="0" y="3027"/>
                  </a:cubicBezTo>
                  <a:lnTo>
                    <a:pt x="0" y="3027"/>
                  </a:lnTo>
                  <a:cubicBezTo>
                    <a:pt x="0" y="3013"/>
                    <a:pt x="12" y="3002"/>
                    <a:pt x="25" y="3002"/>
                  </a:cubicBezTo>
                  <a:cubicBezTo>
                    <a:pt x="39" y="3002"/>
                    <a:pt x="50" y="3013"/>
                    <a:pt x="50" y="3027"/>
                  </a:cubicBezTo>
                  <a:close/>
                  <a:moveTo>
                    <a:pt x="50" y="3127"/>
                  </a:moveTo>
                  <a:lnTo>
                    <a:pt x="50" y="3127"/>
                  </a:lnTo>
                  <a:cubicBezTo>
                    <a:pt x="50" y="3141"/>
                    <a:pt x="39" y="3152"/>
                    <a:pt x="25" y="3152"/>
                  </a:cubicBezTo>
                  <a:cubicBezTo>
                    <a:pt x="12" y="3152"/>
                    <a:pt x="0" y="3141"/>
                    <a:pt x="0" y="3127"/>
                  </a:cubicBezTo>
                  <a:lnTo>
                    <a:pt x="0" y="3127"/>
                  </a:lnTo>
                  <a:cubicBezTo>
                    <a:pt x="0" y="3113"/>
                    <a:pt x="12" y="3102"/>
                    <a:pt x="25" y="3102"/>
                  </a:cubicBezTo>
                  <a:cubicBezTo>
                    <a:pt x="39" y="3102"/>
                    <a:pt x="50" y="3113"/>
                    <a:pt x="50" y="3127"/>
                  </a:cubicBezTo>
                  <a:close/>
                  <a:moveTo>
                    <a:pt x="50" y="3227"/>
                  </a:moveTo>
                  <a:lnTo>
                    <a:pt x="50" y="3227"/>
                  </a:lnTo>
                  <a:cubicBezTo>
                    <a:pt x="50" y="3241"/>
                    <a:pt x="39" y="3252"/>
                    <a:pt x="25" y="3252"/>
                  </a:cubicBezTo>
                  <a:cubicBezTo>
                    <a:pt x="12" y="3252"/>
                    <a:pt x="0" y="3241"/>
                    <a:pt x="0" y="3227"/>
                  </a:cubicBezTo>
                  <a:lnTo>
                    <a:pt x="0" y="3227"/>
                  </a:lnTo>
                  <a:cubicBezTo>
                    <a:pt x="0" y="3213"/>
                    <a:pt x="12" y="3202"/>
                    <a:pt x="25" y="3202"/>
                  </a:cubicBezTo>
                  <a:cubicBezTo>
                    <a:pt x="39" y="3202"/>
                    <a:pt x="50" y="3213"/>
                    <a:pt x="50" y="3227"/>
                  </a:cubicBezTo>
                  <a:close/>
                  <a:moveTo>
                    <a:pt x="50" y="3327"/>
                  </a:moveTo>
                  <a:lnTo>
                    <a:pt x="50" y="3327"/>
                  </a:lnTo>
                  <a:cubicBezTo>
                    <a:pt x="50" y="3341"/>
                    <a:pt x="39" y="3352"/>
                    <a:pt x="25" y="3352"/>
                  </a:cubicBezTo>
                  <a:cubicBezTo>
                    <a:pt x="12" y="3352"/>
                    <a:pt x="0" y="3341"/>
                    <a:pt x="0" y="3327"/>
                  </a:cubicBezTo>
                  <a:lnTo>
                    <a:pt x="0" y="3327"/>
                  </a:lnTo>
                  <a:cubicBezTo>
                    <a:pt x="0" y="3313"/>
                    <a:pt x="12" y="3302"/>
                    <a:pt x="25" y="3302"/>
                  </a:cubicBezTo>
                  <a:cubicBezTo>
                    <a:pt x="39" y="3302"/>
                    <a:pt x="50" y="3313"/>
                    <a:pt x="50" y="3327"/>
                  </a:cubicBezTo>
                  <a:close/>
                  <a:moveTo>
                    <a:pt x="50" y="3427"/>
                  </a:moveTo>
                  <a:lnTo>
                    <a:pt x="50" y="3427"/>
                  </a:lnTo>
                  <a:cubicBezTo>
                    <a:pt x="50" y="3441"/>
                    <a:pt x="39" y="3452"/>
                    <a:pt x="25" y="3452"/>
                  </a:cubicBezTo>
                  <a:cubicBezTo>
                    <a:pt x="12" y="3452"/>
                    <a:pt x="0" y="3441"/>
                    <a:pt x="0" y="3427"/>
                  </a:cubicBezTo>
                  <a:lnTo>
                    <a:pt x="0" y="3427"/>
                  </a:lnTo>
                  <a:cubicBezTo>
                    <a:pt x="0" y="3413"/>
                    <a:pt x="12" y="3402"/>
                    <a:pt x="25" y="3402"/>
                  </a:cubicBezTo>
                  <a:cubicBezTo>
                    <a:pt x="39" y="3402"/>
                    <a:pt x="50" y="3413"/>
                    <a:pt x="50" y="3427"/>
                  </a:cubicBezTo>
                  <a:close/>
                  <a:moveTo>
                    <a:pt x="50" y="3527"/>
                  </a:moveTo>
                  <a:lnTo>
                    <a:pt x="50" y="3527"/>
                  </a:lnTo>
                  <a:cubicBezTo>
                    <a:pt x="50" y="3541"/>
                    <a:pt x="39" y="3552"/>
                    <a:pt x="25" y="3552"/>
                  </a:cubicBezTo>
                  <a:cubicBezTo>
                    <a:pt x="12" y="3552"/>
                    <a:pt x="0" y="3541"/>
                    <a:pt x="0" y="3527"/>
                  </a:cubicBezTo>
                  <a:lnTo>
                    <a:pt x="0" y="3527"/>
                  </a:lnTo>
                  <a:cubicBezTo>
                    <a:pt x="0" y="3513"/>
                    <a:pt x="12" y="3502"/>
                    <a:pt x="25" y="3502"/>
                  </a:cubicBezTo>
                  <a:cubicBezTo>
                    <a:pt x="39" y="3502"/>
                    <a:pt x="50" y="3513"/>
                    <a:pt x="50" y="3527"/>
                  </a:cubicBezTo>
                  <a:close/>
                  <a:moveTo>
                    <a:pt x="50" y="3627"/>
                  </a:moveTo>
                  <a:lnTo>
                    <a:pt x="50" y="3627"/>
                  </a:lnTo>
                  <a:cubicBezTo>
                    <a:pt x="50" y="3641"/>
                    <a:pt x="39" y="3652"/>
                    <a:pt x="25" y="3652"/>
                  </a:cubicBezTo>
                  <a:cubicBezTo>
                    <a:pt x="12" y="3652"/>
                    <a:pt x="0" y="3641"/>
                    <a:pt x="0" y="3627"/>
                  </a:cubicBezTo>
                  <a:lnTo>
                    <a:pt x="0" y="3627"/>
                  </a:lnTo>
                  <a:cubicBezTo>
                    <a:pt x="0" y="3613"/>
                    <a:pt x="12" y="3602"/>
                    <a:pt x="25" y="3602"/>
                  </a:cubicBezTo>
                  <a:cubicBezTo>
                    <a:pt x="39" y="3602"/>
                    <a:pt x="50" y="3613"/>
                    <a:pt x="50" y="3627"/>
                  </a:cubicBezTo>
                  <a:close/>
                  <a:moveTo>
                    <a:pt x="50" y="3727"/>
                  </a:moveTo>
                  <a:lnTo>
                    <a:pt x="50" y="3727"/>
                  </a:lnTo>
                  <a:cubicBezTo>
                    <a:pt x="50" y="3741"/>
                    <a:pt x="39" y="3752"/>
                    <a:pt x="25" y="3752"/>
                  </a:cubicBezTo>
                  <a:cubicBezTo>
                    <a:pt x="12" y="3752"/>
                    <a:pt x="0" y="3741"/>
                    <a:pt x="0" y="3727"/>
                  </a:cubicBezTo>
                  <a:lnTo>
                    <a:pt x="0" y="3727"/>
                  </a:lnTo>
                  <a:cubicBezTo>
                    <a:pt x="0" y="3713"/>
                    <a:pt x="12" y="3702"/>
                    <a:pt x="25" y="3702"/>
                  </a:cubicBezTo>
                  <a:cubicBezTo>
                    <a:pt x="39" y="3702"/>
                    <a:pt x="50" y="3713"/>
                    <a:pt x="50" y="3727"/>
                  </a:cubicBezTo>
                  <a:close/>
                  <a:moveTo>
                    <a:pt x="50" y="3827"/>
                  </a:moveTo>
                  <a:lnTo>
                    <a:pt x="50" y="3827"/>
                  </a:lnTo>
                  <a:cubicBezTo>
                    <a:pt x="50" y="3841"/>
                    <a:pt x="39" y="3852"/>
                    <a:pt x="25" y="3852"/>
                  </a:cubicBezTo>
                  <a:cubicBezTo>
                    <a:pt x="12" y="3852"/>
                    <a:pt x="0" y="3841"/>
                    <a:pt x="0" y="3827"/>
                  </a:cubicBezTo>
                  <a:lnTo>
                    <a:pt x="0" y="3827"/>
                  </a:lnTo>
                  <a:cubicBezTo>
                    <a:pt x="0" y="3813"/>
                    <a:pt x="12" y="3802"/>
                    <a:pt x="25" y="3802"/>
                  </a:cubicBezTo>
                  <a:cubicBezTo>
                    <a:pt x="39" y="3802"/>
                    <a:pt x="50" y="3813"/>
                    <a:pt x="50" y="3827"/>
                  </a:cubicBezTo>
                  <a:close/>
                  <a:moveTo>
                    <a:pt x="50" y="3927"/>
                  </a:moveTo>
                  <a:lnTo>
                    <a:pt x="50" y="3927"/>
                  </a:lnTo>
                  <a:cubicBezTo>
                    <a:pt x="50" y="3941"/>
                    <a:pt x="39" y="3952"/>
                    <a:pt x="25" y="3952"/>
                  </a:cubicBezTo>
                  <a:cubicBezTo>
                    <a:pt x="12" y="3952"/>
                    <a:pt x="0" y="3941"/>
                    <a:pt x="0" y="3927"/>
                  </a:cubicBezTo>
                  <a:lnTo>
                    <a:pt x="0" y="3927"/>
                  </a:lnTo>
                  <a:cubicBezTo>
                    <a:pt x="0" y="3913"/>
                    <a:pt x="12" y="3902"/>
                    <a:pt x="25" y="3902"/>
                  </a:cubicBezTo>
                  <a:cubicBezTo>
                    <a:pt x="39" y="3902"/>
                    <a:pt x="50" y="3913"/>
                    <a:pt x="50" y="3927"/>
                  </a:cubicBezTo>
                  <a:close/>
                  <a:moveTo>
                    <a:pt x="50" y="4027"/>
                  </a:moveTo>
                  <a:lnTo>
                    <a:pt x="50" y="4027"/>
                  </a:lnTo>
                  <a:cubicBezTo>
                    <a:pt x="50" y="4041"/>
                    <a:pt x="39" y="4052"/>
                    <a:pt x="25" y="4052"/>
                  </a:cubicBezTo>
                  <a:cubicBezTo>
                    <a:pt x="12" y="4052"/>
                    <a:pt x="0" y="4041"/>
                    <a:pt x="0" y="4027"/>
                  </a:cubicBezTo>
                  <a:lnTo>
                    <a:pt x="0" y="4027"/>
                  </a:lnTo>
                  <a:cubicBezTo>
                    <a:pt x="0" y="4013"/>
                    <a:pt x="12" y="4002"/>
                    <a:pt x="25" y="4002"/>
                  </a:cubicBezTo>
                  <a:cubicBezTo>
                    <a:pt x="39" y="4002"/>
                    <a:pt x="50" y="4013"/>
                    <a:pt x="50" y="4027"/>
                  </a:cubicBezTo>
                  <a:close/>
                  <a:moveTo>
                    <a:pt x="50" y="4127"/>
                  </a:moveTo>
                  <a:lnTo>
                    <a:pt x="50" y="4127"/>
                  </a:lnTo>
                  <a:cubicBezTo>
                    <a:pt x="50" y="4141"/>
                    <a:pt x="39" y="4152"/>
                    <a:pt x="25" y="4152"/>
                  </a:cubicBezTo>
                  <a:cubicBezTo>
                    <a:pt x="12" y="4152"/>
                    <a:pt x="0" y="4141"/>
                    <a:pt x="0" y="4127"/>
                  </a:cubicBezTo>
                  <a:lnTo>
                    <a:pt x="0" y="4127"/>
                  </a:lnTo>
                  <a:cubicBezTo>
                    <a:pt x="0" y="4113"/>
                    <a:pt x="12" y="4102"/>
                    <a:pt x="25" y="4102"/>
                  </a:cubicBezTo>
                  <a:cubicBezTo>
                    <a:pt x="39" y="4102"/>
                    <a:pt x="50" y="4113"/>
                    <a:pt x="50" y="4127"/>
                  </a:cubicBezTo>
                  <a:close/>
                  <a:moveTo>
                    <a:pt x="50" y="4227"/>
                  </a:moveTo>
                  <a:lnTo>
                    <a:pt x="50" y="4227"/>
                  </a:lnTo>
                  <a:cubicBezTo>
                    <a:pt x="50" y="4241"/>
                    <a:pt x="39" y="4252"/>
                    <a:pt x="25" y="4252"/>
                  </a:cubicBezTo>
                  <a:cubicBezTo>
                    <a:pt x="12" y="4252"/>
                    <a:pt x="0" y="4241"/>
                    <a:pt x="0" y="4227"/>
                  </a:cubicBezTo>
                  <a:lnTo>
                    <a:pt x="0" y="4227"/>
                  </a:lnTo>
                  <a:cubicBezTo>
                    <a:pt x="0" y="4213"/>
                    <a:pt x="12" y="4202"/>
                    <a:pt x="25" y="4202"/>
                  </a:cubicBezTo>
                  <a:cubicBezTo>
                    <a:pt x="39" y="4202"/>
                    <a:pt x="50" y="4213"/>
                    <a:pt x="50" y="4227"/>
                  </a:cubicBezTo>
                  <a:close/>
                  <a:moveTo>
                    <a:pt x="50" y="4327"/>
                  </a:moveTo>
                  <a:lnTo>
                    <a:pt x="50" y="4327"/>
                  </a:lnTo>
                  <a:cubicBezTo>
                    <a:pt x="50" y="4341"/>
                    <a:pt x="39" y="4352"/>
                    <a:pt x="25" y="4352"/>
                  </a:cubicBezTo>
                  <a:cubicBezTo>
                    <a:pt x="12" y="4352"/>
                    <a:pt x="0" y="4341"/>
                    <a:pt x="0" y="4327"/>
                  </a:cubicBezTo>
                  <a:lnTo>
                    <a:pt x="0" y="4327"/>
                  </a:lnTo>
                  <a:cubicBezTo>
                    <a:pt x="0" y="4313"/>
                    <a:pt x="12" y="4302"/>
                    <a:pt x="25" y="4302"/>
                  </a:cubicBezTo>
                  <a:cubicBezTo>
                    <a:pt x="39" y="4302"/>
                    <a:pt x="50" y="4313"/>
                    <a:pt x="50" y="4327"/>
                  </a:cubicBezTo>
                  <a:close/>
                  <a:moveTo>
                    <a:pt x="50" y="4427"/>
                  </a:moveTo>
                  <a:lnTo>
                    <a:pt x="50" y="4427"/>
                  </a:lnTo>
                  <a:cubicBezTo>
                    <a:pt x="50" y="4441"/>
                    <a:pt x="39" y="4452"/>
                    <a:pt x="25" y="4452"/>
                  </a:cubicBezTo>
                  <a:cubicBezTo>
                    <a:pt x="12" y="4452"/>
                    <a:pt x="0" y="4441"/>
                    <a:pt x="0" y="4427"/>
                  </a:cubicBezTo>
                  <a:lnTo>
                    <a:pt x="0" y="4427"/>
                  </a:lnTo>
                  <a:cubicBezTo>
                    <a:pt x="0" y="4414"/>
                    <a:pt x="12" y="4402"/>
                    <a:pt x="25" y="4402"/>
                  </a:cubicBezTo>
                  <a:cubicBezTo>
                    <a:pt x="39" y="4402"/>
                    <a:pt x="50" y="4414"/>
                    <a:pt x="50" y="4427"/>
                  </a:cubicBezTo>
                  <a:close/>
                  <a:moveTo>
                    <a:pt x="50" y="4527"/>
                  </a:moveTo>
                  <a:lnTo>
                    <a:pt x="50" y="4527"/>
                  </a:lnTo>
                  <a:cubicBezTo>
                    <a:pt x="50" y="4541"/>
                    <a:pt x="39" y="4552"/>
                    <a:pt x="25" y="4552"/>
                  </a:cubicBezTo>
                  <a:cubicBezTo>
                    <a:pt x="12" y="4552"/>
                    <a:pt x="0" y="4541"/>
                    <a:pt x="0" y="4527"/>
                  </a:cubicBezTo>
                  <a:lnTo>
                    <a:pt x="0" y="4527"/>
                  </a:lnTo>
                  <a:cubicBezTo>
                    <a:pt x="0" y="4514"/>
                    <a:pt x="12" y="4502"/>
                    <a:pt x="25" y="4502"/>
                  </a:cubicBezTo>
                  <a:cubicBezTo>
                    <a:pt x="39" y="4502"/>
                    <a:pt x="50" y="4514"/>
                    <a:pt x="50" y="4527"/>
                  </a:cubicBezTo>
                  <a:close/>
                  <a:moveTo>
                    <a:pt x="50" y="4627"/>
                  </a:moveTo>
                  <a:lnTo>
                    <a:pt x="50" y="4627"/>
                  </a:lnTo>
                  <a:cubicBezTo>
                    <a:pt x="50" y="4641"/>
                    <a:pt x="39" y="4652"/>
                    <a:pt x="25" y="4652"/>
                  </a:cubicBezTo>
                  <a:cubicBezTo>
                    <a:pt x="12" y="4652"/>
                    <a:pt x="0" y="4641"/>
                    <a:pt x="0" y="4627"/>
                  </a:cubicBezTo>
                  <a:lnTo>
                    <a:pt x="0" y="4627"/>
                  </a:lnTo>
                  <a:cubicBezTo>
                    <a:pt x="0" y="4614"/>
                    <a:pt x="12" y="4602"/>
                    <a:pt x="25" y="4602"/>
                  </a:cubicBezTo>
                  <a:cubicBezTo>
                    <a:pt x="39" y="4602"/>
                    <a:pt x="50" y="4614"/>
                    <a:pt x="50" y="4627"/>
                  </a:cubicBezTo>
                  <a:close/>
                  <a:moveTo>
                    <a:pt x="50" y="4727"/>
                  </a:moveTo>
                  <a:lnTo>
                    <a:pt x="50" y="4728"/>
                  </a:lnTo>
                  <a:cubicBezTo>
                    <a:pt x="50" y="4741"/>
                    <a:pt x="39" y="4753"/>
                    <a:pt x="25" y="4753"/>
                  </a:cubicBezTo>
                  <a:cubicBezTo>
                    <a:pt x="12" y="4753"/>
                    <a:pt x="0" y="4741"/>
                    <a:pt x="0" y="4728"/>
                  </a:cubicBezTo>
                  <a:lnTo>
                    <a:pt x="0" y="4727"/>
                  </a:lnTo>
                  <a:cubicBezTo>
                    <a:pt x="0" y="4714"/>
                    <a:pt x="12" y="4702"/>
                    <a:pt x="25" y="4702"/>
                  </a:cubicBezTo>
                  <a:cubicBezTo>
                    <a:pt x="39" y="4702"/>
                    <a:pt x="50" y="4714"/>
                    <a:pt x="50" y="4727"/>
                  </a:cubicBezTo>
                  <a:close/>
                  <a:moveTo>
                    <a:pt x="50" y="4828"/>
                  </a:moveTo>
                  <a:lnTo>
                    <a:pt x="50" y="4828"/>
                  </a:lnTo>
                  <a:cubicBezTo>
                    <a:pt x="50" y="4841"/>
                    <a:pt x="39" y="4853"/>
                    <a:pt x="25" y="4853"/>
                  </a:cubicBezTo>
                  <a:cubicBezTo>
                    <a:pt x="12" y="4853"/>
                    <a:pt x="0" y="4841"/>
                    <a:pt x="0" y="4828"/>
                  </a:cubicBezTo>
                  <a:lnTo>
                    <a:pt x="0" y="4828"/>
                  </a:lnTo>
                  <a:cubicBezTo>
                    <a:pt x="0" y="4814"/>
                    <a:pt x="12" y="4803"/>
                    <a:pt x="25" y="4803"/>
                  </a:cubicBezTo>
                  <a:cubicBezTo>
                    <a:pt x="39" y="4803"/>
                    <a:pt x="50" y="4814"/>
                    <a:pt x="50" y="4828"/>
                  </a:cubicBezTo>
                  <a:close/>
                  <a:moveTo>
                    <a:pt x="50" y="4928"/>
                  </a:moveTo>
                  <a:lnTo>
                    <a:pt x="50" y="4928"/>
                  </a:lnTo>
                  <a:cubicBezTo>
                    <a:pt x="50" y="4941"/>
                    <a:pt x="39" y="4953"/>
                    <a:pt x="25" y="4953"/>
                  </a:cubicBezTo>
                  <a:cubicBezTo>
                    <a:pt x="12" y="4953"/>
                    <a:pt x="0" y="4941"/>
                    <a:pt x="0" y="4928"/>
                  </a:cubicBezTo>
                  <a:lnTo>
                    <a:pt x="0" y="4928"/>
                  </a:lnTo>
                  <a:cubicBezTo>
                    <a:pt x="0" y="4914"/>
                    <a:pt x="12" y="4903"/>
                    <a:pt x="25" y="4903"/>
                  </a:cubicBezTo>
                  <a:cubicBezTo>
                    <a:pt x="39" y="4903"/>
                    <a:pt x="50" y="4914"/>
                    <a:pt x="50" y="4928"/>
                  </a:cubicBezTo>
                  <a:close/>
                  <a:moveTo>
                    <a:pt x="50" y="5028"/>
                  </a:moveTo>
                  <a:lnTo>
                    <a:pt x="50" y="5028"/>
                  </a:lnTo>
                  <a:cubicBezTo>
                    <a:pt x="50" y="5041"/>
                    <a:pt x="39" y="5053"/>
                    <a:pt x="25" y="5053"/>
                  </a:cubicBezTo>
                  <a:cubicBezTo>
                    <a:pt x="12" y="5053"/>
                    <a:pt x="0" y="5041"/>
                    <a:pt x="0" y="5028"/>
                  </a:cubicBezTo>
                  <a:lnTo>
                    <a:pt x="0" y="5028"/>
                  </a:lnTo>
                  <a:cubicBezTo>
                    <a:pt x="0" y="5014"/>
                    <a:pt x="12" y="5003"/>
                    <a:pt x="25" y="5003"/>
                  </a:cubicBezTo>
                  <a:cubicBezTo>
                    <a:pt x="39" y="5003"/>
                    <a:pt x="50" y="5014"/>
                    <a:pt x="50" y="5028"/>
                  </a:cubicBezTo>
                  <a:close/>
                  <a:moveTo>
                    <a:pt x="50" y="5128"/>
                  </a:moveTo>
                  <a:lnTo>
                    <a:pt x="50" y="5128"/>
                  </a:lnTo>
                  <a:cubicBezTo>
                    <a:pt x="50" y="5142"/>
                    <a:pt x="39" y="5153"/>
                    <a:pt x="25" y="5153"/>
                  </a:cubicBezTo>
                  <a:cubicBezTo>
                    <a:pt x="12" y="5153"/>
                    <a:pt x="0" y="5142"/>
                    <a:pt x="0" y="5128"/>
                  </a:cubicBezTo>
                  <a:lnTo>
                    <a:pt x="0" y="5128"/>
                  </a:lnTo>
                  <a:cubicBezTo>
                    <a:pt x="0" y="5114"/>
                    <a:pt x="12" y="5103"/>
                    <a:pt x="25" y="5103"/>
                  </a:cubicBezTo>
                  <a:cubicBezTo>
                    <a:pt x="39" y="5103"/>
                    <a:pt x="50" y="5114"/>
                    <a:pt x="50" y="5128"/>
                  </a:cubicBezTo>
                  <a:close/>
                  <a:moveTo>
                    <a:pt x="50" y="5228"/>
                  </a:moveTo>
                  <a:lnTo>
                    <a:pt x="50" y="5228"/>
                  </a:lnTo>
                  <a:cubicBezTo>
                    <a:pt x="50" y="5242"/>
                    <a:pt x="39" y="5253"/>
                    <a:pt x="25" y="5253"/>
                  </a:cubicBezTo>
                  <a:cubicBezTo>
                    <a:pt x="12" y="5253"/>
                    <a:pt x="0" y="5242"/>
                    <a:pt x="0" y="5228"/>
                  </a:cubicBezTo>
                  <a:lnTo>
                    <a:pt x="0" y="5228"/>
                  </a:lnTo>
                  <a:cubicBezTo>
                    <a:pt x="0" y="5214"/>
                    <a:pt x="12" y="5203"/>
                    <a:pt x="25" y="5203"/>
                  </a:cubicBezTo>
                  <a:cubicBezTo>
                    <a:pt x="39" y="5203"/>
                    <a:pt x="50" y="5214"/>
                    <a:pt x="50" y="5228"/>
                  </a:cubicBezTo>
                  <a:close/>
                  <a:moveTo>
                    <a:pt x="50" y="5328"/>
                  </a:moveTo>
                  <a:lnTo>
                    <a:pt x="50" y="5328"/>
                  </a:lnTo>
                  <a:cubicBezTo>
                    <a:pt x="50" y="5342"/>
                    <a:pt x="39" y="5353"/>
                    <a:pt x="25" y="5353"/>
                  </a:cubicBezTo>
                  <a:cubicBezTo>
                    <a:pt x="12" y="5353"/>
                    <a:pt x="0" y="5342"/>
                    <a:pt x="0" y="5328"/>
                  </a:cubicBezTo>
                  <a:lnTo>
                    <a:pt x="0" y="5328"/>
                  </a:lnTo>
                  <a:cubicBezTo>
                    <a:pt x="0" y="5314"/>
                    <a:pt x="12" y="5303"/>
                    <a:pt x="25" y="5303"/>
                  </a:cubicBezTo>
                  <a:cubicBezTo>
                    <a:pt x="39" y="5303"/>
                    <a:pt x="50" y="5314"/>
                    <a:pt x="50" y="5328"/>
                  </a:cubicBezTo>
                  <a:close/>
                  <a:moveTo>
                    <a:pt x="50" y="5428"/>
                  </a:moveTo>
                  <a:lnTo>
                    <a:pt x="50" y="5428"/>
                  </a:lnTo>
                  <a:cubicBezTo>
                    <a:pt x="50" y="5442"/>
                    <a:pt x="39" y="5453"/>
                    <a:pt x="25" y="5453"/>
                  </a:cubicBezTo>
                  <a:cubicBezTo>
                    <a:pt x="12" y="5453"/>
                    <a:pt x="0" y="5442"/>
                    <a:pt x="0" y="5428"/>
                  </a:cubicBezTo>
                  <a:lnTo>
                    <a:pt x="0" y="5428"/>
                  </a:lnTo>
                  <a:cubicBezTo>
                    <a:pt x="0" y="5414"/>
                    <a:pt x="12" y="5403"/>
                    <a:pt x="25" y="5403"/>
                  </a:cubicBezTo>
                  <a:cubicBezTo>
                    <a:pt x="39" y="5403"/>
                    <a:pt x="50" y="5414"/>
                    <a:pt x="50" y="5428"/>
                  </a:cubicBezTo>
                  <a:close/>
                  <a:moveTo>
                    <a:pt x="50" y="5528"/>
                  </a:moveTo>
                  <a:lnTo>
                    <a:pt x="50" y="5528"/>
                  </a:lnTo>
                  <a:cubicBezTo>
                    <a:pt x="50" y="5542"/>
                    <a:pt x="39" y="5553"/>
                    <a:pt x="25" y="5553"/>
                  </a:cubicBezTo>
                  <a:cubicBezTo>
                    <a:pt x="12" y="5553"/>
                    <a:pt x="0" y="5542"/>
                    <a:pt x="0" y="5528"/>
                  </a:cubicBezTo>
                  <a:lnTo>
                    <a:pt x="0" y="5528"/>
                  </a:lnTo>
                  <a:cubicBezTo>
                    <a:pt x="0" y="5514"/>
                    <a:pt x="12" y="5503"/>
                    <a:pt x="25" y="5503"/>
                  </a:cubicBezTo>
                  <a:cubicBezTo>
                    <a:pt x="39" y="5503"/>
                    <a:pt x="50" y="5514"/>
                    <a:pt x="50" y="5528"/>
                  </a:cubicBezTo>
                  <a:close/>
                  <a:moveTo>
                    <a:pt x="50" y="5628"/>
                  </a:moveTo>
                  <a:lnTo>
                    <a:pt x="50" y="5628"/>
                  </a:lnTo>
                  <a:cubicBezTo>
                    <a:pt x="50" y="5642"/>
                    <a:pt x="39" y="5653"/>
                    <a:pt x="25" y="5653"/>
                  </a:cubicBezTo>
                  <a:cubicBezTo>
                    <a:pt x="12" y="5653"/>
                    <a:pt x="0" y="5642"/>
                    <a:pt x="0" y="5628"/>
                  </a:cubicBezTo>
                  <a:lnTo>
                    <a:pt x="0" y="5628"/>
                  </a:lnTo>
                  <a:cubicBezTo>
                    <a:pt x="0" y="5614"/>
                    <a:pt x="12" y="5603"/>
                    <a:pt x="25" y="5603"/>
                  </a:cubicBezTo>
                  <a:cubicBezTo>
                    <a:pt x="39" y="5603"/>
                    <a:pt x="50" y="5614"/>
                    <a:pt x="50" y="5628"/>
                  </a:cubicBezTo>
                  <a:close/>
                  <a:moveTo>
                    <a:pt x="50" y="5728"/>
                  </a:moveTo>
                  <a:lnTo>
                    <a:pt x="50" y="5728"/>
                  </a:lnTo>
                  <a:cubicBezTo>
                    <a:pt x="50" y="5742"/>
                    <a:pt x="39" y="5753"/>
                    <a:pt x="25" y="5753"/>
                  </a:cubicBezTo>
                  <a:cubicBezTo>
                    <a:pt x="12" y="5753"/>
                    <a:pt x="0" y="5742"/>
                    <a:pt x="0" y="5728"/>
                  </a:cubicBezTo>
                  <a:lnTo>
                    <a:pt x="0" y="5728"/>
                  </a:lnTo>
                  <a:cubicBezTo>
                    <a:pt x="0" y="5714"/>
                    <a:pt x="12" y="5703"/>
                    <a:pt x="25" y="5703"/>
                  </a:cubicBezTo>
                  <a:cubicBezTo>
                    <a:pt x="39" y="5703"/>
                    <a:pt x="50" y="5714"/>
                    <a:pt x="50" y="5728"/>
                  </a:cubicBezTo>
                  <a:close/>
                  <a:moveTo>
                    <a:pt x="50" y="5828"/>
                  </a:moveTo>
                  <a:lnTo>
                    <a:pt x="50" y="5828"/>
                  </a:lnTo>
                  <a:cubicBezTo>
                    <a:pt x="50" y="5842"/>
                    <a:pt x="39" y="5853"/>
                    <a:pt x="25" y="5853"/>
                  </a:cubicBezTo>
                  <a:cubicBezTo>
                    <a:pt x="12" y="5853"/>
                    <a:pt x="0" y="5842"/>
                    <a:pt x="0" y="5828"/>
                  </a:cubicBezTo>
                  <a:lnTo>
                    <a:pt x="0" y="5828"/>
                  </a:lnTo>
                  <a:cubicBezTo>
                    <a:pt x="0" y="5814"/>
                    <a:pt x="12" y="5803"/>
                    <a:pt x="25" y="5803"/>
                  </a:cubicBezTo>
                  <a:cubicBezTo>
                    <a:pt x="39" y="5803"/>
                    <a:pt x="50" y="5814"/>
                    <a:pt x="50" y="5828"/>
                  </a:cubicBezTo>
                  <a:close/>
                  <a:moveTo>
                    <a:pt x="50" y="5928"/>
                  </a:moveTo>
                  <a:lnTo>
                    <a:pt x="50" y="5928"/>
                  </a:lnTo>
                  <a:cubicBezTo>
                    <a:pt x="50" y="5942"/>
                    <a:pt x="39" y="5953"/>
                    <a:pt x="25" y="5953"/>
                  </a:cubicBezTo>
                  <a:cubicBezTo>
                    <a:pt x="12" y="5953"/>
                    <a:pt x="0" y="5942"/>
                    <a:pt x="0" y="5928"/>
                  </a:cubicBezTo>
                  <a:lnTo>
                    <a:pt x="0" y="5928"/>
                  </a:lnTo>
                  <a:cubicBezTo>
                    <a:pt x="0" y="5914"/>
                    <a:pt x="12" y="5903"/>
                    <a:pt x="25" y="5903"/>
                  </a:cubicBezTo>
                  <a:cubicBezTo>
                    <a:pt x="39" y="5903"/>
                    <a:pt x="50" y="5914"/>
                    <a:pt x="50" y="5928"/>
                  </a:cubicBezTo>
                  <a:close/>
                  <a:moveTo>
                    <a:pt x="50" y="6028"/>
                  </a:moveTo>
                  <a:lnTo>
                    <a:pt x="50" y="6028"/>
                  </a:lnTo>
                  <a:cubicBezTo>
                    <a:pt x="50" y="6042"/>
                    <a:pt x="39" y="6053"/>
                    <a:pt x="25" y="6053"/>
                  </a:cubicBezTo>
                  <a:cubicBezTo>
                    <a:pt x="12" y="6053"/>
                    <a:pt x="0" y="6042"/>
                    <a:pt x="0" y="6028"/>
                  </a:cubicBezTo>
                  <a:lnTo>
                    <a:pt x="0" y="6028"/>
                  </a:lnTo>
                  <a:cubicBezTo>
                    <a:pt x="0" y="6014"/>
                    <a:pt x="12" y="6003"/>
                    <a:pt x="25" y="6003"/>
                  </a:cubicBezTo>
                  <a:cubicBezTo>
                    <a:pt x="39" y="6003"/>
                    <a:pt x="50" y="6014"/>
                    <a:pt x="50" y="6028"/>
                  </a:cubicBezTo>
                  <a:close/>
                  <a:moveTo>
                    <a:pt x="50" y="6128"/>
                  </a:moveTo>
                  <a:lnTo>
                    <a:pt x="50" y="6128"/>
                  </a:lnTo>
                  <a:cubicBezTo>
                    <a:pt x="50" y="6142"/>
                    <a:pt x="39" y="6153"/>
                    <a:pt x="25" y="6153"/>
                  </a:cubicBezTo>
                  <a:cubicBezTo>
                    <a:pt x="12" y="6153"/>
                    <a:pt x="0" y="6142"/>
                    <a:pt x="0" y="6128"/>
                  </a:cubicBezTo>
                  <a:lnTo>
                    <a:pt x="0" y="6128"/>
                  </a:lnTo>
                  <a:cubicBezTo>
                    <a:pt x="0" y="6114"/>
                    <a:pt x="12" y="6103"/>
                    <a:pt x="25" y="6103"/>
                  </a:cubicBezTo>
                  <a:cubicBezTo>
                    <a:pt x="39" y="6103"/>
                    <a:pt x="50" y="6114"/>
                    <a:pt x="50" y="6128"/>
                  </a:cubicBezTo>
                  <a:close/>
                  <a:moveTo>
                    <a:pt x="50" y="6228"/>
                  </a:moveTo>
                  <a:lnTo>
                    <a:pt x="50" y="6228"/>
                  </a:lnTo>
                  <a:cubicBezTo>
                    <a:pt x="50" y="6242"/>
                    <a:pt x="39" y="6253"/>
                    <a:pt x="25" y="6253"/>
                  </a:cubicBezTo>
                  <a:cubicBezTo>
                    <a:pt x="12" y="6253"/>
                    <a:pt x="0" y="6242"/>
                    <a:pt x="0" y="6228"/>
                  </a:cubicBezTo>
                  <a:lnTo>
                    <a:pt x="0" y="6228"/>
                  </a:lnTo>
                  <a:cubicBezTo>
                    <a:pt x="0" y="6214"/>
                    <a:pt x="12" y="6203"/>
                    <a:pt x="25" y="6203"/>
                  </a:cubicBezTo>
                  <a:cubicBezTo>
                    <a:pt x="39" y="6203"/>
                    <a:pt x="50" y="6214"/>
                    <a:pt x="50" y="6228"/>
                  </a:cubicBezTo>
                  <a:close/>
                  <a:moveTo>
                    <a:pt x="50" y="6328"/>
                  </a:moveTo>
                  <a:lnTo>
                    <a:pt x="50" y="6328"/>
                  </a:lnTo>
                  <a:cubicBezTo>
                    <a:pt x="50" y="6342"/>
                    <a:pt x="39" y="6353"/>
                    <a:pt x="25" y="6353"/>
                  </a:cubicBezTo>
                  <a:cubicBezTo>
                    <a:pt x="12" y="6353"/>
                    <a:pt x="0" y="6342"/>
                    <a:pt x="0" y="6328"/>
                  </a:cubicBezTo>
                  <a:lnTo>
                    <a:pt x="0" y="6328"/>
                  </a:lnTo>
                  <a:cubicBezTo>
                    <a:pt x="0" y="6314"/>
                    <a:pt x="12" y="6303"/>
                    <a:pt x="25" y="6303"/>
                  </a:cubicBezTo>
                  <a:cubicBezTo>
                    <a:pt x="39" y="6303"/>
                    <a:pt x="50" y="6314"/>
                    <a:pt x="50" y="6328"/>
                  </a:cubicBezTo>
                  <a:close/>
                  <a:moveTo>
                    <a:pt x="50" y="6428"/>
                  </a:moveTo>
                  <a:lnTo>
                    <a:pt x="50" y="6428"/>
                  </a:lnTo>
                  <a:cubicBezTo>
                    <a:pt x="50" y="6442"/>
                    <a:pt x="39" y="6453"/>
                    <a:pt x="25" y="6453"/>
                  </a:cubicBezTo>
                  <a:cubicBezTo>
                    <a:pt x="12" y="6453"/>
                    <a:pt x="0" y="6442"/>
                    <a:pt x="0" y="6428"/>
                  </a:cubicBezTo>
                  <a:lnTo>
                    <a:pt x="0" y="6428"/>
                  </a:lnTo>
                  <a:cubicBezTo>
                    <a:pt x="0" y="6415"/>
                    <a:pt x="12" y="6403"/>
                    <a:pt x="25" y="6403"/>
                  </a:cubicBezTo>
                  <a:cubicBezTo>
                    <a:pt x="39" y="6403"/>
                    <a:pt x="50" y="6415"/>
                    <a:pt x="50" y="6428"/>
                  </a:cubicBezTo>
                  <a:close/>
                  <a:moveTo>
                    <a:pt x="50" y="6528"/>
                  </a:moveTo>
                  <a:lnTo>
                    <a:pt x="50" y="6528"/>
                  </a:lnTo>
                  <a:cubicBezTo>
                    <a:pt x="50" y="6542"/>
                    <a:pt x="39" y="6553"/>
                    <a:pt x="25" y="6553"/>
                  </a:cubicBezTo>
                  <a:cubicBezTo>
                    <a:pt x="12" y="6553"/>
                    <a:pt x="0" y="6542"/>
                    <a:pt x="0" y="6528"/>
                  </a:cubicBezTo>
                  <a:lnTo>
                    <a:pt x="0" y="6528"/>
                  </a:lnTo>
                  <a:cubicBezTo>
                    <a:pt x="0" y="6515"/>
                    <a:pt x="12" y="6503"/>
                    <a:pt x="25" y="6503"/>
                  </a:cubicBezTo>
                  <a:cubicBezTo>
                    <a:pt x="39" y="6503"/>
                    <a:pt x="50" y="6515"/>
                    <a:pt x="50" y="6528"/>
                  </a:cubicBezTo>
                  <a:close/>
                  <a:moveTo>
                    <a:pt x="50" y="6628"/>
                  </a:moveTo>
                  <a:lnTo>
                    <a:pt x="50" y="6628"/>
                  </a:lnTo>
                  <a:cubicBezTo>
                    <a:pt x="50" y="6642"/>
                    <a:pt x="39" y="6653"/>
                    <a:pt x="25" y="6653"/>
                  </a:cubicBezTo>
                  <a:cubicBezTo>
                    <a:pt x="12" y="6653"/>
                    <a:pt x="0" y="6642"/>
                    <a:pt x="0" y="6628"/>
                  </a:cubicBezTo>
                  <a:lnTo>
                    <a:pt x="0" y="6628"/>
                  </a:lnTo>
                  <a:cubicBezTo>
                    <a:pt x="0" y="6615"/>
                    <a:pt x="12" y="6603"/>
                    <a:pt x="25" y="6603"/>
                  </a:cubicBezTo>
                  <a:cubicBezTo>
                    <a:pt x="39" y="6603"/>
                    <a:pt x="50" y="6615"/>
                    <a:pt x="50" y="6628"/>
                  </a:cubicBezTo>
                  <a:close/>
                  <a:moveTo>
                    <a:pt x="50" y="6728"/>
                  </a:moveTo>
                  <a:lnTo>
                    <a:pt x="50" y="6729"/>
                  </a:lnTo>
                  <a:cubicBezTo>
                    <a:pt x="50" y="6742"/>
                    <a:pt x="39" y="6754"/>
                    <a:pt x="25" y="6754"/>
                  </a:cubicBezTo>
                  <a:cubicBezTo>
                    <a:pt x="12" y="6754"/>
                    <a:pt x="0" y="6742"/>
                    <a:pt x="0" y="6729"/>
                  </a:cubicBezTo>
                  <a:lnTo>
                    <a:pt x="0" y="6728"/>
                  </a:lnTo>
                  <a:cubicBezTo>
                    <a:pt x="0" y="6715"/>
                    <a:pt x="12" y="6703"/>
                    <a:pt x="25" y="6703"/>
                  </a:cubicBezTo>
                  <a:cubicBezTo>
                    <a:pt x="39" y="6703"/>
                    <a:pt x="50" y="6715"/>
                    <a:pt x="50" y="6728"/>
                  </a:cubicBezTo>
                  <a:close/>
                  <a:moveTo>
                    <a:pt x="50" y="6829"/>
                  </a:moveTo>
                  <a:lnTo>
                    <a:pt x="50" y="6829"/>
                  </a:lnTo>
                  <a:cubicBezTo>
                    <a:pt x="50" y="6842"/>
                    <a:pt x="39" y="6854"/>
                    <a:pt x="25" y="6854"/>
                  </a:cubicBezTo>
                  <a:cubicBezTo>
                    <a:pt x="12" y="6854"/>
                    <a:pt x="0" y="6842"/>
                    <a:pt x="0" y="6829"/>
                  </a:cubicBezTo>
                  <a:lnTo>
                    <a:pt x="0" y="6829"/>
                  </a:lnTo>
                  <a:cubicBezTo>
                    <a:pt x="0" y="6815"/>
                    <a:pt x="12" y="6804"/>
                    <a:pt x="25" y="6804"/>
                  </a:cubicBezTo>
                  <a:cubicBezTo>
                    <a:pt x="39" y="6804"/>
                    <a:pt x="50" y="6815"/>
                    <a:pt x="50" y="6829"/>
                  </a:cubicBezTo>
                  <a:close/>
                  <a:moveTo>
                    <a:pt x="50" y="6929"/>
                  </a:moveTo>
                  <a:lnTo>
                    <a:pt x="50" y="6929"/>
                  </a:lnTo>
                  <a:cubicBezTo>
                    <a:pt x="50" y="6942"/>
                    <a:pt x="39" y="6954"/>
                    <a:pt x="25" y="6954"/>
                  </a:cubicBezTo>
                  <a:cubicBezTo>
                    <a:pt x="12" y="6954"/>
                    <a:pt x="0" y="6942"/>
                    <a:pt x="0" y="6929"/>
                  </a:cubicBezTo>
                  <a:lnTo>
                    <a:pt x="0" y="6929"/>
                  </a:lnTo>
                  <a:cubicBezTo>
                    <a:pt x="0" y="6915"/>
                    <a:pt x="12" y="6904"/>
                    <a:pt x="25" y="6904"/>
                  </a:cubicBezTo>
                  <a:cubicBezTo>
                    <a:pt x="39" y="6904"/>
                    <a:pt x="50" y="6915"/>
                    <a:pt x="50" y="6929"/>
                  </a:cubicBezTo>
                  <a:close/>
                  <a:moveTo>
                    <a:pt x="50" y="7029"/>
                  </a:moveTo>
                  <a:lnTo>
                    <a:pt x="50" y="7029"/>
                  </a:lnTo>
                  <a:cubicBezTo>
                    <a:pt x="50" y="7042"/>
                    <a:pt x="39" y="7054"/>
                    <a:pt x="25" y="7054"/>
                  </a:cubicBezTo>
                  <a:cubicBezTo>
                    <a:pt x="12" y="7054"/>
                    <a:pt x="0" y="7042"/>
                    <a:pt x="0" y="7029"/>
                  </a:cubicBezTo>
                  <a:lnTo>
                    <a:pt x="0" y="7029"/>
                  </a:lnTo>
                  <a:cubicBezTo>
                    <a:pt x="0" y="7015"/>
                    <a:pt x="12" y="7004"/>
                    <a:pt x="25" y="7004"/>
                  </a:cubicBezTo>
                  <a:cubicBezTo>
                    <a:pt x="39" y="7004"/>
                    <a:pt x="50" y="7015"/>
                    <a:pt x="50" y="7029"/>
                  </a:cubicBezTo>
                  <a:close/>
                  <a:moveTo>
                    <a:pt x="50" y="7129"/>
                  </a:moveTo>
                  <a:lnTo>
                    <a:pt x="50" y="7129"/>
                  </a:lnTo>
                  <a:cubicBezTo>
                    <a:pt x="50" y="7143"/>
                    <a:pt x="39" y="7154"/>
                    <a:pt x="25" y="7154"/>
                  </a:cubicBezTo>
                  <a:cubicBezTo>
                    <a:pt x="12" y="7154"/>
                    <a:pt x="0" y="7143"/>
                    <a:pt x="0" y="7129"/>
                  </a:cubicBezTo>
                  <a:lnTo>
                    <a:pt x="0" y="7129"/>
                  </a:lnTo>
                  <a:cubicBezTo>
                    <a:pt x="0" y="7115"/>
                    <a:pt x="12" y="7104"/>
                    <a:pt x="25" y="7104"/>
                  </a:cubicBezTo>
                  <a:cubicBezTo>
                    <a:pt x="39" y="7104"/>
                    <a:pt x="50" y="7115"/>
                    <a:pt x="50" y="7129"/>
                  </a:cubicBezTo>
                  <a:close/>
                  <a:moveTo>
                    <a:pt x="50" y="7229"/>
                  </a:moveTo>
                  <a:lnTo>
                    <a:pt x="50" y="7229"/>
                  </a:lnTo>
                  <a:cubicBezTo>
                    <a:pt x="50" y="7243"/>
                    <a:pt x="39" y="7254"/>
                    <a:pt x="25" y="7254"/>
                  </a:cubicBezTo>
                  <a:cubicBezTo>
                    <a:pt x="12" y="7254"/>
                    <a:pt x="0" y="7243"/>
                    <a:pt x="0" y="7229"/>
                  </a:cubicBezTo>
                  <a:lnTo>
                    <a:pt x="0" y="7229"/>
                  </a:lnTo>
                  <a:cubicBezTo>
                    <a:pt x="0" y="7215"/>
                    <a:pt x="12" y="7204"/>
                    <a:pt x="25" y="7204"/>
                  </a:cubicBezTo>
                  <a:cubicBezTo>
                    <a:pt x="39" y="7204"/>
                    <a:pt x="50" y="7215"/>
                    <a:pt x="50" y="7229"/>
                  </a:cubicBezTo>
                  <a:close/>
                  <a:moveTo>
                    <a:pt x="50" y="7329"/>
                  </a:moveTo>
                  <a:lnTo>
                    <a:pt x="50" y="7329"/>
                  </a:lnTo>
                  <a:cubicBezTo>
                    <a:pt x="50" y="7343"/>
                    <a:pt x="39" y="7354"/>
                    <a:pt x="25" y="7354"/>
                  </a:cubicBezTo>
                  <a:cubicBezTo>
                    <a:pt x="12" y="7354"/>
                    <a:pt x="0" y="7343"/>
                    <a:pt x="0" y="7329"/>
                  </a:cubicBezTo>
                  <a:lnTo>
                    <a:pt x="0" y="7329"/>
                  </a:lnTo>
                  <a:cubicBezTo>
                    <a:pt x="0" y="7315"/>
                    <a:pt x="12" y="7304"/>
                    <a:pt x="25" y="7304"/>
                  </a:cubicBezTo>
                  <a:cubicBezTo>
                    <a:pt x="39" y="7304"/>
                    <a:pt x="50" y="7315"/>
                    <a:pt x="50" y="7329"/>
                  </a:cubicBezTo>
                  <a:close/>
                  <a:moveTo>
                    <a:pt x="50" y="7429"/>
                  </a:moveTo>
                  <a:lnTo>
                    <a:pt x="50" y="7429"/>
                  </a:lnTo>
                  <a:cubicBezTo>
                    <a:pt x="50" y="7443"/>
                    <a:pt x="39" y="7454"/>
                    <a:pt x="25" y="7454"/>
                  </a:cubicBezTo>
                  <a:cubicBezTo>
                    <a:pt x="12" y="7454"/>
                    <a:pt x="0" y="7443"/>
                    <a:pt x="0" y="7429"/>
                  </a:cubicBezTo>
                  <a:lnTo>
                    <a:pt x="0" y="7429"/>
                  </a:lnTo>
                  <a:cubicBezTo>
                    <a:pt x="0" y="7415"/>
                    <a:pt x="12" y="7404"/>
                    <a:pt x="25" y="7404"/>
                  </a:cubicBezTo>
                  <a:cubicBezTo>
                    <a:pt x="39" y="7404"/>
                    <a:pt x="50" y="7415"/>
                    <a:pt x="50" y="7429"/>
                  </a:cubicBezTo>
                  <a:close/>
                  <a:moveTo>
                    <a:pt x="50" y="7529"/>
                  </a:moveTo>
                  <a:lnTo>
                    <a:pt x="50" y="7529"/>
                  </a:lnTo>
                  <a:cubicBezTo>
                    <a:pt x="50" y="7543"/>
                    <a:pt x="39" y="7554"/>
                    <a:pt x="25" y="7554"/>
                  </a:cubicBezTo>
                  <a:cubicBezTo>
                    <a:pt x="12" y="7554"/>
                    <a:pt x="0" y="7543"/>
                    <a:pt x="0" y="7529"/>
                  </a:cubicBezTo>
                  <a:lnTo>
                    <a:pt x="0" y="7529"/>
                  </a:lnTo>
                  <a:cubicBezTo>
                    <a:pt x="0" y="7515"/>
                    <a:pt x="12" y="7504"/>
                    <a:pt x="25" y="7504"/>
                  </a:cubicBezTo>
                  <a:cubicBezTo>
                    <a:pt x="39" y="7504"/>
                    <a:pt x="50" y="7515"/>
                    <a:pt x="50" y="7529"/>
                  </a:cubicBezTo>
                  <a:close/>
                  <a:moveTo>
                    <a:pt x="50" y="7629"/>
                  </a:moveTo>
                  <a:lnTo>
                    <a:pt x="50" y="7629"/>
                  </a:lnTo>
                  <a:cubicBezTo>
                    <a:pt x="50" y="7643"/>
                    <a:pt x="39" y="7654"/>
                    <a:pt x="25" y="7654"/>
                  </a:cubicBezTo>
                  <a:cubicBezTo>
                    <a:pt x="12" y="7654"/>
                    <a:pt x="0" y="7643"/>
                    <a:pt x="0" y="7629"/>
                  </a:cubicBezTo>
                  <a:lnTo>
                    <a:pt x="0" y="7629"/>
                  </a:lnTo>
                  <a:cubicBezTo>
                    <a:pt x="0" y="7615"/>
                    <a:pt x="12" y="7604"/>
                    <a:pt x="25" y="7604"/>
                  </a:cubicBezTo>
                  <a:cubicBezTo>
                    <a:pt x="39" y="7604"/>
                    <a:pt x="50" y="7615"/>
                    <a:pt x="50" y="7629"/>
                  </a:cubicBezTo>
                  <a:close/>
                  <a:moveTo>
                    <a:pt x="50" y="7729"/>
                  </a:moveTo>
                  <a:lnTo>
                    <a:pt x="50" y="7729"/>
                  </a:lnTo>
                  <a:cubicBezTo>
                    <a:pt x="50" y="7743"/>
                    <a:pt x="39" y="7754"/>
                    <a:pt x="25" y="7754"/>
                  </a:cubicBezTo>
                  <a:cubicBezTo>
                    <a:pt x="12" y="7754"/>
                    <a:pt x="0" y="7743"/>
                    <a:pt x="0" y="7729"/>
                  </a:cubicBezTo>
                  <a:lnTo>
                    <a:pt x="0" y="7729"/>
                  </a:lnTo>
                  <a:cubicBezTo>
                    <a:pt x="0" y="7715"/>
                    <a:pt x="12" y="7704"/>
                    <a:pt x="25" y="7704"/>
                  </a:cubicBezTo>
                  <a:cubicBezTo>
                    <a:pt x="39" y="7704"/>
                    <a:pt x="50" y="7715"/>
                    <a:pt x="50" y="7729"/>
                  </a:cubicBezTo>
                  <a:close/>
                  <a:moveTo>
                    <a:pt x="50" y="7829"/>
                  </a:moveTo>
                  <a:lnTo>
                    <a:pt x="50" y="7829"/>
                  </a:lnTo>
                  <a:cubicBezTo>
                    <a:pt x="50" y="7843"/>
                    <a:pt x="39" y="7854"/>
                    <a:pt x="25" y="7854"/>
                  </a:cubicBezTo>
                  <a:cubicBezTo>
                    <a:pt x="12" y="7854"/>
                    <a:pt x="0" y="7843"/>
                    <a:pt x="0" y="7829"/>
                  </a:cubicBezTo>
                  <a:lnTo>
                    <a:pt x="0" y="7829"/>
                  </a:lnTo>
                  <a:cubicBezTo>
                    <a:pt x="0" y="7815"/>
                    <a:pt x="12" y="7804"/>
                    <a:pt x="25" y="7804"/>
                  </a:cubicBezTo>
                  <a:cubicBezTo>
                    <a:pt x="39" y="7804"/>
                    <a:pt x="50" y="7815"/>
                    <a:pt x="50" y="7829"/>
                  </a:cubicBezTo>
                  <a:close/>
                  <a:moveTo>
                    <a:pt x="50" y="7929"/>
                  </a:moveTo>
                  <a:lnTo>
                    <a:pt x="50" y="7929"/>
                  </a:lnTo>
                  <a:cubicBezTo>
                    <a:pt x="50" y="7943"/>
                    <a:pt x="39" y="7954"/>
                    <a:pt x="25" y="7954"/>
                  </a:cubicBezTo>
                  <a:cubicBezTo>
                    <a:pt x="12" y="7954"/>
                    <a:pt x="0" y="7943"/>
                    <a:pt x="0" y="7929"/>
                  </a:cubicBezTo>
                  <a:lnTo>
                    <a:pt x="0" y="7929"/>
                  </a:lnTo>
                  <a:cubicBezTo>
                    <a:pt x="0" y="7915"/>
                    <a:pt x="12" y="7904"/>
                    <a:pt x="25" y="7904"/>
                  </a:cubicBezTo>
                  <a:cubicBezTo>
                    <a:pt x="39" y="7904"/>
                    <a:pt x="50" y="7915"/>
                    <a:pt x="50" y="7929"/>
                  </a:cubicBezTo>
                  <a:close/>
                  <a:moveTo>
                    <a:pt x="50" y="8029"/>
                  </a:moveTo>
                  <a:lnTo>
                    <a:pt x="50" y="8029"/>
                  </a:lnTo>
                  <a:cubicBezTo>
                    <a:pt x="50" y="8043"/>
                    <a:pt x="39" y="8054"/>
                    <a:pt x="25" y="8054"/>
                  </a:cubicBezTo>
                  <a:cubicBezTo>
                    <a:pt x="12" y="8054"/>
                    <a:pt x="0" y="8043"/>
                    <a:pt x="0" y="8029"/>
                  </a:cubicBezTo>
                  <a:lnTo>
                    <a:pt x="0" y="8029"/>
                  </a:lnTo>
                  <a:cubicBezTo>
                    <a:pt x="0" y="8015"/>
                    <a:pt x="12" y="8004"/>
                    <a:pt x="25" y="8004"/>
                  </a:cubicBezTo>
                  <a:cubicBezTo>
                    <a:pt x="39" y="8004"/>
                    <a:pt x="50" y="8015"/>
                    <a:pt x="50" y="8029"/>
                  </a:cubicBezTo>
                  <a:close/>
                  <a:moveTo>
                    <a:pt x="50" y="8129"/>
                  </a:moveTo>
                  <a:lnTo>
                    <a:pt x="50" y="8129"/>
                  </a:lnTo>
                  <a:cubicBezTo>
                    <a:pt x="50" y="8143"/>
                    <a:pt x="39" y="8154"/>
                    <a:pt x="25" y="8154"/>
                  </a:cubicBezTo>
                  <a:cubicBezTo>
                    <a:pt x="12" y="8154"/>
                    <a:pt x="0" y="8143"/>
                    <a:pt x="0" y="8129"/>
                  </a:cubicBezTo>
                  <a:lnTo>
                    <a:pt x="0" y="8129"/>
                  </a:lnTo>
                  <a:cubicBezTo>
                    <a:pt x="0" y="8115"/>
                    <a:pt x="12" y="8104"/>
                    <a:pt x="25" y="8104"/>
                  </a:cubicBezTo>
                  <a:cubicBezTo>
                    <a:pt x="39" y="8104"/>
                    <a:pt x="50" y="8115"/>
                    <a:pt x="50" y="8129"/>
                  </a:cubicBezTo>
                  <a:close/>
                  <a:moveTo>
                    <a:pt x="50" y="8229"/>
                  </a:moveTo>
                  <a:lnTo>
                    <a:pt x="50" y="8229"/>
                  </a:lnTo>
                  <a:cubicBezTo>
                    <a:pt x="50" y="8243"/>
                    <a:pt x="39" y="8254"/>
                    <a:pt x="25" y="8254"/>
                  </a:cubicBezTo>
                  <a:cubicBezTo>
                    <a:pt x="12" y="8254"/>
                    <a:pt x="0" y="8243"/>
                    <a:pt x="0" y="8229"/>
                  </a:cubicBezTo>
                  <a:lnTo>
                    <a:pt x="0" y="8229"/>
                  </a:lnTo>
                  <a:cubicBezTo>
                    <a:pt x="0" y="8215"/>
                    <a:pt x="12" y="8204"/>
                    <a:pt x="25" y="8204"/>
                  </a:cubicBezTo>
                  <a:cubicBezTo>
                    <a:pt x="39" y="8204"/>
                    <a:pt x="50" y="8215"/>
                    <a:pt x="50" y="8229"/>
                  </a:cubicBezTo>
                  <a:close/>
                  <a:moveTo>
                    <a:pt x="50" y="8329"/>
                  </a:moveTo>
                  <a:lnTo>
                    <a:pt x="50" y="8329"/>
                  </a:lnTo>
                  <a:cubicBezTo>
                    <a:pt x="50" y="8343"/>
                    <a:pt x="39" y="8354"/>
                    <a:pt x="25" y="8354"/>
                  </a:cubicBezTo>
                  <a:cubicBezTo>
                    <a:pt x="12" y="8354"/>
                    <a:pt x="0" y="8343"/>
                    <a:pt x="0" y="8329"/>
                  </a:cubicBezTo>
                  <a:lnTo>
                    <a:pt x="0" y="8329"/>
                  </a:lnTo>
                  <a:cubicBezTo>
                    <a:pt x="0" y="8315"/>
                    <a:pt x="12" y="8304"/>
                    <a:pt x="25" y="8304"/>
                  </a:cubicBezTo>
                  <a:cubicBezTo>
                    <a:pt x="39" y="8304"/>
                    <a:pt x="50" y="8315"/>
                    <a:pt x="50" y="8329"/>
                  </a:cubicBezTo>
                  <a:close/>
                  <a:moveTo>
                    <a:pt x="50" y="8429"/>
                  </a:moveTo>
                  <a:lnTo>
                    <a:pt x="50" y="8429"/>
                  </a:lnTo>
                  <a:cubicBezTo>
                    <a:pt x="50" y="8443"/>
                    <a:pt x="39" y="8454"/>
                    <a:pt x="25" y="8454"/>
                  </a:cubicBezTo>
                  <a:cubicBezTo>
                    <a:pt x="12" y="8454"/>
                    <a:pt x="0" y="8443"/>
                    <a:pt x="0" y="8429"/>
                  </a:cubicBezTo>
                  <a:lnTo>
                    <a:pt x="0" y="8429"/>
                  </a:lnTo>
                  <a:cubicBezTo>
                    <a:pt x="0" y="8416"/>
                    <a:pt x="12" y="8404"/>
                    <a:pt x="25" y="8404"/>
                  </a:cubicBezTo>
                  <a:cubicBezTo>
                    <a:pt x="39" y="8404"/>
                    <a:pt x="50" y="8416"/>
                    <a:pt x="50" y="8429"/>
                  </a:cubicBezTo>
                  <a:close/>
                  <a:moveTo>
                    <a:pt x="50" y="8529"/>
                  </a:moveTo>
                  <a:lnTo>
                    <a:pt x="50" y="8529"/>
                  </a:lnTo>
                  <a:cubicBezTo>
                    <a:pt x="50" y="8543"/>
                    <a:pt x="39" y="8554"/>
                    <a:pt x="25" y="8554"/>
                  </a:cubicBezTo>
                  <a:cubicBezTo>
                    <a:pt x="12" y="8554"/>
                    <a:pt x="0" y="8543"/>
                    <a:pt x="0" y="8529"/>
                  </a:cubicBezTo>
                  <a:lnTo>
                    <a:pt x="0" y="8529"/>
                  </a:lnTo>
                  <a:cubicBezTo>
                    <a:pt x="0" y="8516"/>
                    <a:pt x="12" y="8504"/>
                    <a:pt x="25" y="8504"/>
                  </a:cubicBezTo>
                  <a:cubicBezTo>
                    <a:pt x="39" y="8504"/>
                    <a:pt x="50" y="8516"/>
                    <a:pt x="50" y="8529"/>
                  </a:cubicBezTo>
                  <a:close/>
                  <a:moveTo>
                    <a:pt x="50" y="8629"/>
                  </a:moveTo>
                  <a:lnTo>
                    <a:pt x="50" y="8629"/>
                  </a:lnTo>
                  <a:cubicBezTo>
                    <a:pt x="50" y="8643"/>
                    <a:pt x="39" y="8654"/>
                    <a:pt x="25" y="8654"/>
                  </a:cubicBezTo>
                  <a:cubicBezTo>
                    <a:pt x="12" y="8654"/>
                    <a:pt x="0" y="8643"/>
                    <a:pt x="0" y="8629"/>
                  </a:cubicBezTo>
                  <a:lnTo>
                    <a:pt x="0" y="8629"/>
                  </a:lnTo>
                  <a:cubicBezTo>
                    <a:pt x="0" y="8616"/>
                    <a:pt x="12" y="8604"/>
                    <a:pt x="25" y="8604"/>
                  </a:cubicBezTo>
                  <a:cubicBezTo>
                    <a:pt x="39" y="8604"/>
                    <a:pt x="50" y="8616"/>
                    <a:pt x="50" y="8629"/>
                  </a:cubicBezTo>
                  <a:close/>
                  <a:moveTo>
                    <a:pt x="50" y="8729"/>
                  </a:moveTo>
                  <a:lnTo>
                    <a:pt x="50" y="8730"/>
                  </a:lnTo>
                  <a:cubicBezTo>
                    <a:pt x="50" y="8743"/>
                    <a:pt x="39" y="8755"/>
                    <a:pt x="25" y="8755"/>
                  </a:cubicBezTo>
                  <a:cubicBezTo>
                    <a:pt x="12" y="8755"/>
                    <a:pt x="0" y="8743"/>
                    <a:pt x="0" y="8730"/>
                  </a:cubicBezTo>
                  <a:lnTo>
                    <a:pt x="0" y="8729"/>
                  </a:lnTo>
                  <a:cubicBezTo>
                    <a:pt x="0" y="8716"/>
                    <a:pt x="12" y="8704"/>
                    <a:pt x="25" y="8704"/>
                  </a:cubicBezTo>
                  <a:cubicBezTo>
                    <a:pt x="39" y="8704"/>
                    <a:pt x="50" y="8716"/>
                    <a:pt x="50" y="8729"/>
                  </a:cubicBezTo>
                  <a:close/>
                  <a:moveTo>
                    <a:pt x="50" y="8830"/>
                  </a:moveTo>
                  <a:lnTo>
                    <a:pt x="50" y="8830"/>
                  </a:lnTo>
                  <a:cubicBezTo>
                    <a:pt x="50" y="8843"/>
                    <a:pt x="39" y="8855"/>
                    <a:pt x="25" y="8855"/>
                  </a:cubicBezTo>
                  <a:cubicBezTo>
                    <a:pt x="12" y="8855"/>
                    <a:pt x="0" y="8843"/>
                    <a:pt x="0" y="8830"/>
                  </a:cubicBezTo>
                  <a:lnTo>
                    <a:pt x="0" y="8830"/>
                  </a:lnTo>
                  <a:cubicBezTo>
                    <a:pt x="0" y="8816"/>
                    <a:pt x="12" y="8805"/>
                    <a:pt x="25" y="8805"/>
                  </a:cubicBezTo>
                  <a:cubicBezTo>
                    <a:pt x="39" y="8805"/>
                    <a:pt x="50" y="8816"/>
                    <a:pt x="50" y="8830"/>
                  </a:cubicBezTo>
                  <a:close/>
                  <a:moveTo>
                    <a:pt x="50" y="8930"/>
                  </a:moveTo>
                  <a:lnTo>
                    <a:pt x="50" y="8930"/>
                  </a:lnTo>
                  <a:cubicBezTo>
                    <a:pt x="50" y="8943"/>
                    <a:pt x="39" y="8955"/>
                    <a:pt x="25" y="8955"/>
                  </a:cubicBezTo>
                  <a:cubicBezTo>
                    <a:pt x="12" y="8955"/>
                    <a:pt x="0" y="8943"/>
                    <a:pt x="0" y="8930"/>
                  </a:cubicBezTo>
                  <a:lnTo>
                    <a:pt x="0" y="8930"/>
                  </a:lnTo>
                  <a:cubicBezTo>
                    <a:pt x="0" y="8916"/>
                    <a:pt x="12" y="8905"/>
                    <a:pt x="25" y="8905"/>
                  </a:cubicBezTo>
                  <a:cubicBezTo>
                    <a:pt x="39" y="8905"/>
                    <a:pt x="50" y="8916"/>
                    <a:pt x="50" y="8930"/>
                  </a:cubicBezTo>
                  <a:close/>
                  <a:moveTo>
                    <a:pt x="50" y="9030"/>
                  </a:moveTo>
                  <a:lnTo>
                    <a:pt x="50" y="9030"/>
                  </a:lnTo>
                  <a:cubicBezTo>
                    <a:pt x="50" y="9043"/>
                    <a:pt x="39" y="9055"/>
                    <a:pt x="25" y="9055"/>
                  </a:cubicBezTo>
                  <a:cubicBezTo>
                    <a:pt x="12" y="9055"/>
                    <a:pt x="0" y="9043"/>
                    <a:pt x="0" y="9030"/>
                  </a:cubicBezTo>
                  <a:lnTo>
                    <a:pt x="0" y="9030"/>
                  </a:lnTo>
                  <a:cubicBezTo>
                    <a:pt x="0" y="9016"/>
                    <a:pt x="12" y="9005"/>
                    <a:pt x="25" y="9005"/>
                  </a:cubicBezTo>
                  <a:cubicBezTo>
                    <a:pt x="39" y="9005"/>
                    <a:pt x="50" y="9016"/>
                    <a:pt x="50" y="9030"/>
                  </a:cubicBezTo>
                  <a:close/>
                  <a:moveTo>
                    <a:pt x="50" y="9130"/>
                  </a:moveTo>
                  <a:lnTo>
                    <a:pt x="50" y="9130"/>
                  </a:lnTo>
                  <a:cubicBezTo>
                    <a:pt x="50" y="9144"/>
                    <a:pt x="39" y="9155"/>
                    <a:pt x="25" y="9155"/>
                  </a:cubicBezTo>
                  <a:cubicBezTo>
                    <a:pt x="12" y="9155"/>
                    <a:pt x="0" y="9144"/>
                    <a:pt x="0" y="9130"/>
                  </a:cubicBezTo>
                  <a:lnTo>
                    <a:pt x="0" y="9130"/>
                  </a:lnTo>
                  <a:cubicBezTo>
                    <a:pt x="0" y="9116"/>
                    <a:pt x="12" y="9105"/>
                    <a:pt x="25" y="9105"/>
                  </a:cubicBezTo>
                  <a:cubicBezTo>
                    <a:pt x="39" y="9105"/>
                    <a:pt x="50" y="9116"/>
                    <a:pt x="50" y="9130"/>
                  </a:cubicBezTo>
                  <a:close/>
                  <a:moveTo>
                    <a:pt x="50" y="9230"/>
                  </a:moveTo>
                  <a:lnTo>
                    <a:pt x="50" y="9230"/>
                  </a:lnTo>
                  <a:cubicBezTo>
                    <a:pt x="50" y="9244"/>
                    <a:pt x="39" y="9255"/>
                    <a:pt x="25" y="9255"/>
                  </a:cubicBezTo>
                  <a:cubicBezTo>
                    <a:pt x="12" y="9255"/>
                    <a:pt x="0" y="9244"/>
                    <a:pt x="0" y="9230"/>
                  </a:cubicBezTo>
                  <a:lnTo>
                    <a:pt x="0" y="9230"/>
                  </a:lnTo>
                  <a:cubicBezTo>
                    <a:pt x="0" y="9216"/>
                    <a:pt x="12" y="9205"/>
                    <a:pt x="25" y="9205"/>
                  </a:cubicBezTo>
                  <a:cubicBezTo>
                    <a:pt x="39" y="9205"/>
                    <a:pt x="50" y="9216"/>
                    <a:pt x="50" y="9230"/>
                  </a:cubicBezTo>
                  <a:close/>
                  <a:moveTo>
                    <a:pt x="50" y="9330"/>
                  </a:moveTo>
                  <a:lnTo>
                    <a:pt x="50" y="9330"/>
                  </a:lnTo>
                  <a:cubicBezTo>
                    <a:pt x="50" y="9344"/>
                    <a:pt x="39" y="9355"/>
                    <a:pt x="25" y="9355"/>
                  </a:cubicBezTo>
                  <a:cubicBezTo>
                    <a:pt x="12" y="9355"/>
                    <a:pt x="0" y="9344"/>
                    <a:pt x="0" y="9330"/>
                  </a:cubicBezTo>
                  <a:lnTo>
                    <a:pt x="0" y="9330"/>
                  </a:lnTo>
                  <a:cubicBezTo>
                    <a:pt x="0" y="9316"/>
                    <a:pt x="12" y="9305"/>
                    <a:pt x="25" y="9305"/>
                  </a:cubicBezTo>
                  <a:cubicBezTo>
                    <a:pt x="39" y="9305"/>
                    <a:pt x="50" y="9316"/>
                    <a:pt x="50" y="9330"/>
                  </a:cubicBezTo>
                  <a:close/>
                  <a:moveTo>
                    <a:pt x="50" y="9430"/>
                  </a:moveTo>
                  <a:lnTo>
                    <a:pt x="50" y="9430"/>
                  </a:lnTo>
                  <a:cubicBezTo>
                    <a:pt x="50" y="9444"/>
                    <a:pt x="39" y="9455"/>
                    <a:pt x="25" y="9455"/>
                  </a:cubicBezTo>
                  <a:cubicBezTo>
                    <a:pt x="12" y="9455"/>
                    <a:pt x="0" y="9444"/>
                    <a:pt x="0" y="9430"/>
                  </a:cubicBezTo>
                  <a:lnTo>
                    <a:pt x="0" y="9430"/>
                  </a:lnTo>
                  <a:cubicBezTo>
                    <a:pt x="0" y="9416"/>
                    <a:pt x="12" y="9405"/>
                    <a:pt x="25" y="9405"/>
                  </a:cubicBezTo>
                  <a:cubicBezTo>
                    <a:pt x="39" y="9405"/>
                    <a:pt x="50" y="9416"/>
                    <a:pt x="50" y="9430"/>
                  </a:cubicBezTo>
                  <a:close/>
                  <a:moveTo>
                    <a:pt x="50" y="9530"/>
                  </a:moveTo>
                  <a:lnTo>
                    <a:pt x="50" y="9530"/>
                  </a:lnTo>
                  <a:cubicBezTo>
                    <a:pt x="50" y="9544"/>
                    <a:pt x="39" y="9555"/>
                    <a:pt x="25" y="9555"/>
                  </a:cubicBezTo>
                  <a:cubicBezTo>
                    <a:pt x="12" y="9555"/>
                    <a:pt x="0" y="9544"/>
                    <a:pt x="0" y="9530"/>
                  </a:cubicBezTo>
                  <a:lnTo>
                    <a:pt x="0" y="9530"/>
                  </a:lnTo>
                  <a:cubicBezTo>
                    <a:pt x="0" y="9516"/>
                    <a:pt x="12" y="9505"/>
                    <a:pt x="25" y="9505"/>
                  </a:cubicBezTo>
                  <a:cubicBezTo>
                    <a:pt x="39" y="9505"/>
                    <a:pt x="50" y="9516"/>
                    <a:pt x="50" y="9530"/>
                  </a:cubicBezTo>
                  <a:close/>
                  <a:moveTo>
                    <a:pt x="50" y="9630"/>
                  </a:moveTo>
                  <a:lnTo>
                    <a:pt x="50" y="9630"/>
                  </a:lnTo>
                  <a:cubicBezTo>
                    <a:pt x="50" y="9644"/>
                    <a:pt x="39" y="9655"/>
                    <a:pt x="25" y="9655"/>
                  </a:cubicBezTo>
                  <a:cubicBezTo>
                    <a:pt x="12" y="9655"/>
                    <a:pt x="0" y="9644"/>
                    <a:pt x="0" y="9630"/>
                  </a:cubicBezTo>
                  <a:lnTo>
                    <a:pt x="0" y="9630"/>
                  </a:lnTo>
                  <a:cubicBezTo>
                    <a:pt x="0" y="9616"/>
                    <a:pt x="12" y="9605"/>
                    <a:pt x="25" y="9605"/>
                  </a:cubicBezTo>
                  <a:cubicBezTo>
                    <a:pt x="39" y="9605"/>
                    <a:pt x="50" y="9616"/>
                    <a:pt x="50" y="9630"/>
                  </a:cubicBezTo>
                  <a:close/>
                  <a:moveTo>
                    <a:pt x="50" y="9730"/>
                  </a:moveTo>
                  <a:lnTo>
                    <a:pt x="50" y="9730"/>
                  </a:lnTo>
                  <a:cubicBezTo>
                    <a:pt x="50" y="9744"/>
                    <a:pt x="39" y="9755"/>
                    <a:pt x="25" y="9755"/>
                  </a:cubicBezTo>
                  <a:cubicBezTo>
                    <a:pt x="12" y="9755"/>
                    <a:pt x="0" y="9744"/>
                    <a:pt x="0" y="9730"/>
                  </a:cubicBezTo>
                  <a:lnTo>
                    <a:pt x="0" y="9730"/>
                  </a:lnTo>
                  <a:cubicBezTo>
                    <a:pt x="0" y="9716"/>
                    <a:pt x="12" y="9705"/>
                    <a:pt x="25" y="9705"/>
                  </a:cubicBezTo>
                  <a:cubicBezTo>
                    <a:pt x="39" y="9705"/>
                    <a:pt x="50" y="9716"/>
                    <a:pt x="50" y="9730"/>
                  </a:cubicBezTo>
                  <a:close/>
                  <a:moveTo>
                    <a:pt x="50" y="9830"/>
                  </a:moveTo>
                  <a:lnTo>
                    <a:pt x="50" y="9830"/>
                  </a:lnTo>
                  <a:cubicBezTo>
                    <a:pt x="50" y="9844"/>
                    <a:pt x="39" y="9855"/>
                    <a:pt x="25" y="9855"/>
                  </a:cubicBezTo>
                  <a:cubicBezTo>
                    <a:pt x="12" y="9855"/>
                    <a:pt x="0" y="9844"/>
                    <a:pt x="0" y="9830"/>
                  </a:cubicBezTo>
                  <a:lnTo>
                    <a:pt x="0" y="9830"/>
                  </a:lnTo>
                  <a:cubicBezTo>
                    <a:pt x="0" y="9816"/>
                    <a:pt x="12" y="9805"/>
                    <a:pt x="25" y="9805"/>
                  </a:cubicBezTo>
                  <a:cubicBezTo>
                    <a:pt x="39" y="9805"/>
                    <a:pt x="50" y="9816"/>
                    <a:pt x="50" y="9830"/>
                  </a:cubicBezTo>
                  <a:close/>
                  <a:moveTo>
                    <a:pt x="50" y="9930"/>
                  </a:moveTo>
                  <a:lnTo>
                    <a:pt x="50" y="9930"/>
                  </a:lnTo>
                  <a:cubicBezTo>
                    <a:pt x="50" y="9944"/>
                    <a:pt x="39" y="9955"/>
                    <a:pt x="25" y="9955"/>
                  </a:cubicBezTo>
                  <a:cubicBezTo>
                    <a:pt x="12" y="9955"/>
                    <a:pt x="0" y="9944"/>
                    <a:pt x="0" y="9930"/>
                  </a:cubicBezTo>
                  <a:lnTo>
                    <a:pt x="0" y="9930"/>
                  </a:lnTo>
                  <a:cubicBezTo>
                    <a:pt x="0" y="9916"/>
                    <a:pt x="12" y="9905"/>
                    <a:pt x="25" y="9905"/>
                  </a:cubicBezTo>
                  <a:cubicBezTo>
                    <a:pt x="39" y="9905"/>
                    <a:pt x="50" y="9916"/>
                    <a:pt x="50" y="9930"/>
                  </a:cubicBezTo>
                  <a:close/>
                  <a:moveTo>
                    <a:pt x="50" y="10030"/>
                  </a:moveTo>
                  <a:lnTo>
                    <a:pt x="50" y="10030"/>
                  </a:lnTo>
                  <a:cubicBezTo>
                    <a:pt x="50" y="10044"/>
                    <a:pt x="39" y="10055"/>
                    <a:pt x="25" y="10055"/>
                  </a:cubicBezTo>
                  <a:cubicBezTo>
                    <a:pt x="12" y="10055"/>
                    <a:pt x="0" y="10044"/>
                    <a:pt x="0" y="10030"/>
                  </a:cubicBezTo>
                  <a:lnTo>
                    <a:pt x="0" y="10030"/>
                  </a:lnTo>
                  <a:cubicBezTo>
                    <a:pt x="0" y="10016"/>
                    <a:pt x="12" y="10005"/>
                    <a:pt x="25" y="10005"/>
                  </a:cubicBezTo>
                  <a:cubicBezTo>
                    <a:pt x="39" y="10005"/>
                    <a:pt x="50" y="10016"/>
                    <a:pt x="50" y="10030"/>
                  </a:cubicBezTo>
                  <a:close/>
                  <a:moveTo>
                    <a:pt x="50" y="10130"/>
                  </a:moveTo>
                  <a:lnTo>
                    <a:pt x="50" y="10130"/>
                  </a:lnTo>
                  <a:cubicBezTo>
                    <a:pt x="50" y="10144"/>
                    <a:pt x="39" y="10155"/>
                    <a:pt x="25" y="10155"/>
                  </a:cubicBezTo>
                  <a:cubicBezTo>
                    <a:pt x="12" y="10155"/>
                    <a:pt x="0" y="10144"/>
                    <a:pt x="0" y="10130"/>
                  </a:cubicBezTo>
                  <a:lnTo>
                    <a:pt x="0" y="10130"/>
                  </a:lnTo>
                  <a:cubicBezTo>
                    <a:pt x="0" y="10116"/>
                    <a:pt x="12" y="10105"/>
                    <a:pt x="25" y="10105"/>
                  </a:cubicBezTo>
                  <a:cubicBezTo>
                    <a:pt x="39" y="10105"/>
                    <a:pt x="50" y="10116"/>
                    <a:pt x="50" y="10130"/>
                  </a:cubicBezTo>
                  <a:close/>
                  <a:moveTo>
                    <a:pt x="50" y="10230"/>
                  </a:moveTo>
                  <a:lnTo>
                    <a:pt x="50" y="10230"/>
                  </a:lnTo>
                  <a:cubicBezTo>
                    <a:pt x="50" y="10244"/>
                    <a:pt x="39" y="10255"/>
                    <a:pt x="25" y="10255"/>
                  </a:cubicBezTo>
                  <a:cubicBezTo>
                    <a:pt x="12" y="10255"/>
                    <a:pt x="0" y="10244"/>
                    <a:pt x="0" y="10230"/>
                  </a:cubicBezTo>
                  <a:lnTo>
                    <a:pt x="0" y="10230"/>
                  </a:lnTo>
                  <a:cubicBezTo>
                    <a:pt x="0" y="10216"/>
                    <a:pt x="12" y="10205"/>
                    <a:pt x="25" y="10205"/>
                  </a:cubicBezTo>
                  <a:cubicBezTo>
                    <a:pt x="39" y="10205"/>
                    <a:pt x="50" y="10216"/>
                    <a:pt x="50" y="10230"/>
                  </a:cubicBezTo>
                  <a:close/>
                  <a:moveTo>
                    <a:pt x="50" y="10330"/>
                  </a:moveTo>
                  <a:lnTo>
                    <a:pt x="50" y="10330"/>
                  </a:lnTo>
                  <a:cubicBezTo>
                    <a:pt x="50" y="10344"/>
                    <a:pt x="39" y="10355"/>
                    <a:pt x="25" y="10355"/>
                  </a:cubicBezTo>
                  <a:cubicBezTo>
                    <a:pt x="12" y="10355"/>
                    <a:pt x="0" y="10344"/>
                    <a:pt x="0" y="10330"/>
                  </a:cubicBezTo>
                  <a:lnTo>
                    <a:pt x="0" y="10330"/>
                  </a:lnTo>
                  <a:cubicBezTo>
                    <a:pt x="0" y="10316"/>
                    <a:pt x="12" y="10305"/>
                    <a:pt x="25" y="10305"/>
                  </a:cubicBezTo>
                  <a:cubicBezTo>
                    <a:pt x="39" y="10305"/>
                    <a:pt x="50" y="10316"/>
                    <a:pt x="50" y="10330"/>
                  </a:cubicBezTo>
                  <a:close/>
                  <a:moveTo>
                    <a:pt x="50" y="10430"/>
                  </a:moveTo>
                  <a:lnTo>
                    <a:pt x="50" y="10430"/>
                  </a:lnTo>
                  <a:cubicBezTo>
                    <a:pt x="50" y="10444"/>
                    <a:pt x="39" y="10455"/>
                    <a:pt x="25" y="10455"/>
                  </a:cubicBezTo>
                  <a:cubicBezTo>
                    <a:pt x="12" y="10455"/>
                    <a:pt x="0" y="10444"/>
                    <a:pt x="0" y="10430"/>
                  </a:cubicBezTo>
                  <a:lnTo>
                    <a:pt x="0" y="10430"/>
                  </a:lnTo>
                  <a:cubicBezTo>
                    <a:pt x="0" y="10417"/>
                    <a:pt x="12" y="10405"/>
                    <a:pt x="25" y="10405"/>
                  </a:cubicBezTo>
                  <a:cubicBezTo>
                    <a:pt x="39" y="10405"/>
                    <a:pt x="50" y="10417"/>
                    <a:pt x="50" y="10430"/>
                  </a:cubicBezTo>
                  <a:close/>
                  <a:moveTo>
                    <a:pt x="50" y="10530"/>
                  </a:moveTo>
                  <a:lnTo>
                    <a:pt x="50" y="10530"/>
                  </a:lnTo>
                  <a:cubicBezTo>
                    <a:pt x="50" y="10544"/>
                    <a:pt x="39" y="10555"/>
                    <a:pt x="25" y="10555"/>
                  </a:cubicBezTo>
                  <a:cubicBezTo>
                    <a:pt x="12" y="10555"/>
                    <a:pt x="0" y="10544"/>
                    <a:pt x="0" y="10530"/>
                  </a:cubicBezTo>
                  <a:lnTo>
                    <a:pt x="0" y="10530"/>
                  </a:lnTo>
                  <a:cubicBezTo>
                    <a:pt x="0" y="10517"/>
                    <a:pt x="12" y="10505"/>
                    <a:pt x="25" y="10505"/>
                  </a:cubicBezTo>
                  <a:cubicBezTo>
                    <a:pt x="39" y="10505"/>
                    <a:pt x="50" y="10517"/>
                    <a:pt x="50" y="10530"/>
                  </a:cubicBezTo>
                  <a:close/>
                  <a:moveTo>
                    <a:pt x="50" y="10630"/>
                  </a:moveTo>
                  <a:lnTo>
                    <a:pt x="50" y="10631"/>
                  </a:lnTo>
                  <a:cubicBezTo>
                    <a:pt x="50" y="10644"/>
                    <a:pt x="39" y="10656"/>
                    <a:pt x="25" y="10656"/>
                  </a:cubicBezTo>
                  <a:cubicBezTo>
                    <a:pt x="12" y="10656"/>
                    <a:pt x="0" y="10644"/>
                    <a:pt x="0" y="10631"/>
                  </a:cubicBezTo>
                  <a:lnTo>
                    <a:pt x="0" y="10630"/>
                  </a:lnTo>
                  <a:cubicBezTo>
                    <a:pt x="0" y="10617"/>
                    <a:pt x="12" y="10605"/>
                    <a:pt x="25" y="10605"/>
                  </a:cubicBezTo>
                  <a:cubicBezTo>
                    <a:pt x="39" y="10605"/>
                    <a:pt x="50" y="10617"/>
                    <a:pt x="50" y="10630"/>
                  </a:cubicBezTo>
                  <a:close/>
                  <a:moveTo>
                    <a:pt x="50" y="10731"/>
                  </a:moveTo>
                  <a:lnTo>
                    <a:pt x="50" y="10731"/>
                  </a:lnTo>
                  <a:cubicBezTo>
                    <a:pt x="50" y="10744"/>
                    <a:pt x="39" y="10756"/>
                    <a:pt x="25" y="10756"/>
                  </a:cubicBezTo>
                  <a:cubicBezTo>
                    <a:pt x="12" y="10756"/>
                    <a:pt x="0" y="10744"/>
                    <a:pt x="0" y="10731"/>
                  </a:cubicBezTo>
                  <a:lnTo>
                    <a:pt x="0" y="10731"/>
                  </a:lnTo>
                  <a:cubicBezTo>
                    <a:pt x="0" y="10717"/>
                    <a:pt x="12" y="10706"/>
                    <a:pt x="25" y="10706"/>
                  </a:cubicBezTo>
                  <a:cubicBezTo>
                    <a:pt x="39" y="10706"/>
                    <a:pt x="50" y="10717"/>
                    <a:pt x="50" y="10731"/>
                  </a:cubicBezTo>
                  <a:close/>
                  <a:moveTo>
                    <a:pt x="50" y="10831"/>
                  </a:moveTo>
                  <a:lnTo>
                    <a:pt x="50" y="10831"/>
                  </a:lnTo>
                  <a:cubicBezTo>
                    <a:pt x="50" y="10844"/>
                    <a:pt x="39" y="10856"/>
                    <a:pt x="25" y="10856"/>
                  </a:cubicBezTo>
                  <a:cubicBezTo>
                    <a:pt x="12" y="10856"/>
                    <a:pt x="0" y="10844"/>
                    <a:pt x="0" y="10831"/>
                  </a:cubicBezTo>
                  <a:lnTo>
                    <a:pt x="0" y="10831"/>
                  </a:lnTo>
                  <a:cubicBezTo>
                    <a:pt x="0" y="10817"/>
                    <a:pt x="12" y="10806"/>
                    <a:pt x="25" y="10806"/>
                  </a:cubicBezTo>
                  <a:cubicBezTo>
                    <a:pt x="39" y="10806"/>
                    <a:pt x="50" y="10817"/>
                    <a:pt x="50" y="10831"/>
                  </a:cubicBezTo>
                  <a:close/>
                  <a:moveTo>
                    <a:pt x="50" y="10931"/>
                  </a:moveTo>
                  <a:lnTo>
                    <a:pt x="50" y="10931"/>
                  </a:lnTo>
                  <a:cubicBezTo>
                    <a:pt x="50" y="10944"/>
                    <a:pt x="39" y="10956"/>
                    <a:pt x="25" y="10956"/>
                  </a:cubicBezTo>
                  <a:cubicBezTo>
                    <a:pt x="12" y="10956"/>
                    <a:pt x="0" y="10944"/>
                    <a:pt x="0" y="10931"/>
                  </a:cubicBezTo>
                  <a:lnTo>
                    <a:pt x="0" y="10931"/>
                  </a:lnTo>
                  <a:cubicBezTo>
                    <a:pt x="0" y="10917"/>
                    <a:pt x="12" y="10906"/>
                    <a:pt x="25" y="10906"/>
                  </a:cubicBezTo>
                  <a:cubicBezTo>
                    <a:pt x="39" y="10906"/>
                    <a:pt x="50" y="10917"/>
                    <a:pt x="50" y="10931"/>
                  </a:cubicBezTo>
                  <a:close/>
                  <a:moveTo>
                    <a:pt x="50" y="11031"/>
                  </a:moveTo>
                  <a:lnTo>
                    <a:pt x="50" y="11031"/>
                  </a:lnTo>
                  <a:cubicBezTo>
                    <a:pt x="50" y="11045"/>
                    <a:pt x="39" y="11056"/>
                    <a:pt x="25" y="11056"/>
                  </a:cubicBezTo>
                  <a:cubicBezTo>
                    <a:pt x="12" y="11056"/>
                    <a:pt x="0" y="11045"/>
                    <a:pt x="0" y="11031"/>
                  </a:cubicBezTo>
                  <a:lnTo>
                    <a:pt x="0" y="11031"/>
                  </a:lnTo>
                  <a:cubicBezTo>
                    <a:pt x="0" y="11017"/>
                    <a:pt x="12" y="11006"/>
                    <a:pt x="25" y="11006"/>
                  </a:cubicBezTo>
                  <a:cubicBezTo>
                    <a:pt x="39" y="11006"/>
                    <a:pt x="50" y="11017"/>
                    <a:pt x="50" y="11031"/>
                  </a:cubicBezTo>
                  <a:close/>
                  <a:moveTo>
                    <a:pt x="50" y="11131"/>
                  </a:moveTo>
                  <a:lnTo>
                    <a:pt x="50" y="11131"/>
                  </a:lnTo>
                  <a:cubicBezTo>
                    <a:pt x="50" y="11145"/>
                    <a:pt x="39" y="11156"/>
                    <a:pt x="25" y="11156"/>
                  </a:cubicBezTo>
                  <a:cubicBezTo>
                    <a:pt x="12" y="11156"/>
                    <a:pt x="0" y="11145"/>
                    <a:pt x="0" y="11131"/>
                  </a:cubicBezTo>
                  <a:lnTo>
                    <a:pt x="0" y="11131"/>
                  </a:lnTo>
                  <a:cubicBezTo>
                    <a:pt x="0" y="11117"/>
                    <a:pt x="12" y="11106"/>
                    <a:pt x="25" y="11106"/>
                  </a:cubicBezTo>
                  <a:cubicBezTo>
                    <a:pt x="39" y="11106"/>
                    <a:pt x="50" y="11117"/>
                    <a:pt x="50" y="11131"/>
                  </a:cubicBezTo>
                  <a:close/>
                  <a:moveTo>
                    <a:pt x="50" y="11231"/>
                  </a:moveTo>
                  <a:lnTo>
                    <a:pt x="50" y="11231"/>
                  </a:lnTo>
                  <a:cubicBezTo>
                    <a:pt x="50" y="11245"/>
                    <a:pt x="39" y="11256"/>
                    <a:pt x="25" y="11256"/>
                  </a:cubicBezTo>
                  <a:cubicBezTo>
                    <a:pt x="12" y="11256"/>
                    <a:pt x="0" y="11245"/>
                    <a:pt x="0" y="11231"/>
                  </a:cubicBezTo>
                  <a:lnTo>
                    <a:pt x="0" y="11231"/>
                  </a:lnTo>
                  <a:cubicBezTo>
                    <a:pt x="0" y="11217"/>
                    <a:pt x="12" y="11206"/>
                    <a:pt x="25" y="11206"/>
                  </a:cubicBezTo>
                  <a:cubicBezTo>
                    <a:pt x="39" y="11206"/>
                    <a:pt x="50" y="11217"/>
                    <a:pt x="50" y="11231"/>
                  </a:cubicBezTo>
                  <a:close/>
                  <a:moveTo>
                    <a:pt x="50" y="11331"/>
                  </a:moveTo>
                  <a:lnTo>
                    <a:pt x="50" y="11331"/>
                  </a:lnTo>
                  <a:cubicBezTo>
                    <a:pt x="50" y="11345"/>
                    <a:pt x="39" y="11356"/>
                    <a:pt x="25" y="11356"/>
                  </a:cubicBezTo>
                  <a:cubicBezTo>
                    <a:pt x="12" y="11356"/>
                    <a:pt x="0" y="11345"/>
                    <a:pt x="0" y="11331"/>
                  </a:cubicBezTo>
                  <a:lnTo>
                    <a:pt x="0" y="11331"/>
                  </a:lnTo>
                  <a:cubicBezTo>
                    <a:pt x="0" y="11317"/>
                    <a:pt x="12" y="11306"/>
                    <a:pt x="25" y="11306"/>
                  </a:cubicBezTo>
                  <a:cubicBezTo>
                    <a:pt x="39" y="11306"/>
                    <a:pt x="50" y="11317"/>
                    <a:pt x="50" y="11331"/>
                  </a:cubicBezTo>
                  <a:close/>
                </a:path>
              </a:pathLst>
            </a:custGeom>
            <a:solidFill>
              <a:srgbClr val="000000"/>
            </a:solidFill>
            <a:ln w="1588" cap="flat">
              <a:solidFill>
                <a:srgbClr val="000000"/>
              </a:solidFill>
              <a:prstDash val="solid"/>
              <a:bevel/>
              <a:headEnd/>
              <a:tailEnd/>
            </a:ln>
          </p:spPr>
          <p:txBody>
            <a:bodyPr/>
            <a:lstStyle/>
            <a:p>
              <a:endParaRPr lang="es-MX"/>
            </a:p>
          </p:txBody>
        </p:sp>
        <p:sp>
          <p:nvSpPr>
            <p:cNvPr id="34" name="Rectangle 63"/>
            <p:cNvSpPr>
              <a:spLocks noChangeArrowheads="1"/>
            </p:cNvSpPr>
            <p:nvPr/>
          </p:nvSpPr>
          <p:spPr bwMode="auto">
            <a:xfrm>
              <a:off x="2783489" y="4644276"/>
              <a:ext cx="382024" cy="286745"/>
            </a:xfrm>
            <a:prstGeom prst="rect">
              <a:avLst/>
            </a:prstGeom>
            <a:solidFill>
              <a:srgbClr val="FFFFFF"/>
            </a:solidFill>
            <a:ln w="9525">
              <a:noFill/>
              <a:miter lim="800000"/>
              <a:headEnd/>
              <a:tailEnd/>
            </a:ln>
          </p:spPr>
          <p:txBody>
            <a:bodyPr/>
            <a:lstStyle/>
            <a:p>
              <a:endParaRPr lang="es-MX"/>
            </a:p>
          </p:txBody>
        </p:sp>
        <p:sp>
          <p:nvSpPr>
            <p:cNvPr id="35" name="Rectangle 64"/>
            <p:cNvSpPr>
              <a:spLocks noChangeArrowheads="1"/>
            </p:cNvSpPr>
            <p:nvPr/>
          </p:nvSpPr>
          <p:spPr bwMode="auto">
            <a:xfrm>
              <a:off x="2843808" y="4581128"/>
              <a:ext cx="89768" cy="276999"/>
            </a:xfrm>
            <a:prstGeom prst="rect">
              <a:avLst/>
            </a:prstGeom>
            <a:noFill/>
            <a:ln w="9525">
              <a:noFill/>
              <a:miter lim="800000"/>
              <a:headEnd/>
              <a:tailEnd/>
            </a:ln>
          </p:spPr>
          <p:txBody>
            <a:bodyPr wrap="none" lIns="0" tIns="0" rIns="0" bIns="0">
              <a:spAutoFit/>
            </a:bodyPr>
            <a:lstStyle/>
            <a:p>
              <a:r>
                <a:rPr lang="es-MX" sz="1800" b="0">
                  <a:solidFill>
                    <a:srgbClr val="000000"/>
                  </a:solidFill>
                  <a:latin typeface="Times New Roman" pitchFamily="18" charset="0"/>
                  <a:cs typeface="Times New Roman" pitchFamily="18" charset="0"/>
                </a:rPr>
                <a:t>s</a:t>
              </a:r>
              <a:endParaRPr lang="es-MX">
                <a:latin typeface="Times New Roman" pitchFamily="18" charset="0"/>
                <a:cs typeface="Times New Roman" pitchFamily="18" charset="0"/>
              </a:endParaRPr>
            </a:p>
          </p:txBody>
        </p:sp>
        <p:sp>
          <p:nvSpPr>
            <p:cNvPr id="36" name="Rectangle 65"/>
            <p:cNvSpPr>
              <a:spLocks noChangeArrowheads="1"/>
            </p:cNvSpPr>
            <p:nvPr/>
          </p:nvSpPr>
          <p:spPr bwMode="auto">
            <a:xfrm>
              <a:off x="2915816" y="4581128"/>
              <a:ext cx="97094" cy="118872"/>
            </a:xfrm>
            <a:prstGeom prst="rect">
              <a:avLst/>
            </a:prstGeom>
            <a:noFill/>
            <a:ln w="9525">
              <a:noFill/>
              <a:miter lim="800000"/>
              <a:headEnd/>
              <a:tailEnd/>
            </a:ln>
          </p:spPr>
          <p:txBody>
            <a:bodyPr wrap="none" lIns="0" tIns="0" rIns="0" bIns="0">
              <a:spAutoFit/>
            </a:bodyPr>
            <a:lstStyle/>
            <a:p>
              <a:r>
                <a:rPr lang="es-MX" sz="1200" b="0">
                  <a:solidFill>
                    <a:srgbClr val="000000"/>
                  </a:solidFill>
                </a:rPr>
                <a:t>U</a:t>
              </a:r>
              <a:endParaRPr lang="es-MX"/>
            </a:p>
          </p:txBody>
        </p:sp>
        <p:sp>
          <p:nvSpPr>
            <p:cNvPr id="37" name="Rectangle 66"/>
            <p:cNvSpPr>
              <a:spLocks noChangeArrowheads="1"/>
            </p:cNvSpPr>
            <p:nvPr/>
          </p:nvSpPr>
          <p:spPr bwMode="auto">
            <a:xfrm>
              <a:off x="2915816" y="4581128"/>
              <a:ext cx="38472" cy="184666"/>
            </a:xfrm>
            <a:prstGeom prst="rect">
              <a:avLst/>
            </a:prstGeom>
            <a:noFill/>
            <a:ln w="9525">
              <a:noFill/>
              <a:miter lim="800000"/>
              <a:headEnd/>
              <a:tailEnd/>
            </a:ln>
          </p:spPr>
          <p:txBody>
            <a:bodyPr wrap="none" lIns="0" tIns="0" rIns="0" bIns="0">
              <a:spAutoFit/>
            </a:bodyPr>
            <a:lstStyle/>
            <a:p>
              <a:r>
                <a:rPr lang="es-MX" sz="1200" b="0">
                  <a:solidFill>
                    <a:srgbClr val="000000"/>
                  </a:solidFill>
                  <a:latin typeface="Times New Roman" pitchFamily="18" charset="0"/>
                  <a:cs typeface="Times New Roman" pitchFamily="18" charset="0"/>
                </a:rPr>
                <a:t> </a:t>
              </a:r>
              <a:endParaRPr lang="es-MX">
                <a:latin typeface="Times New Roman" pitchFamily="18" charset="0"/>
                <a:cs typeface="Times New Roman" pitchFamily="18" charset="0"/>
              </a:endParaRPr>
            </a:p>
          </p:txBody>
        </p:sp>
        <p:sp>
          <p:nvSpPr>
            <p:cNvPr id="38" name="Text Box 71"/>
            <p:cNvSpPr txBox="1">
              <a:spLocks noChangeArrowheads="1"/>
            </p:cNvSpPr>
            <p:nvPr/>
          </p:nvSpPr>
          <p:spPr bwMode="auto">
            <a:xfrm>
              <a:off x="1475656" y="3933056"/>
              <a:ext cx="833883" cy="307777"/>
            </a:xfrm>
            <a:prstGeom prst="rect">
              <a:avLst/>
            </a:prstGeom>
            <a:noFill/>
            <a:ln w="9525">
              <a:noFill/>
              <a:miter lim="800000"/>
              <a:headEnd/>
              <a:tailEnd/>
            </a:ln>
            <a:effectLst/>
          </p:spPr>
          <p:txBody>
            <a:bodyPr wrap="none">
              <a:spAutoFit/>
            </a:bodyPr>
            <a:lstStyle/>
            <a:p>
              <a:r>
                <a:rPr lang="es-MX" sz="1400" err="1" smtClean="0">
                  <a:latin typeface="Times New Roman" pitchFamily="18" charset="0"/>
                  <a:cs typeface="Times New Roman" pitchFamily="18" charset="0"/>
                </a:rPr>
                <a:t>Migrants</a:t>
              </a:r>
              <a:endParaRPr lang="es-MX" sz="1400">
                <a:latin typeface="Times New Roman" pitchFamily="18" charset="0"/>
                <a:cs typeface="Times New Roman" pitchFamily="18" charset="0"/>
              </a:endParaRPr>
            </a:p>
          </p:txBody>
        </p:sp>
        <p:sp>
          <p:nvSpPr>
            <p:cNvPr id="39" name="AutoShape 72"/>
            <p:cNvSpPr>
              <a:spLocks/>
            </p:cNvSpPr>
            <p:nvPr/>
          </p:nvSpPr>
          <p:spPr bwMode="auto">
            <a:xfrm rot="-37800000">
              <a:off x="1799692" y="3465004"/>
              <a:ext cx="216024" cy="1872208"/>
            </a:xfrm>
            <a:prstGeom prst="leftBrace">
              <a:avLst>
                <a:gd name="adj1" fmla="val 83333"/>
                <a:gd name="adj2" fmla="val 50000"/>
              </a:avLst>
            </a:prstGeom>
            <a:noFill/>
            <a:ln w="9525">
              <a:solidFill>
                <a:schemeClr val="tx1"/>
              </a:solidFill>
              <a:round/>
              <a:headEnd/>
              <a:tailEnd/>
            </a:ln>
            <a:effectLst/>
          </p:spPr>
          <p:txBody>
            <a:bodyPr wrap="none" anchor="ctr"/>
            <a:lstStyle/>
            <a:p>
              <a:endParaRPr lang="es-MX"/>
            </a:p>
          </p:txBody>
        </p:sp>
        <p:sp>
          <p:nvSpPr>
            <p:cNvPr id="40" name="Text Box 68"/>
            <p:cNvSpPr txBox="1">
              <a:spLocks noChangeArrowheads="1"/>
            </p:cNvSpPr>
            <p:nvPr/>
          </p:nvSpPr>
          <p:spPr bwMode="auto">
            <a:xfrm>
              <a:off x="3475343" y="4515115"/>
              <a:ext cx="1080119" cy="338554"/>
            </a:xfrm>
            <a:prstGeom prst="rect">
              <a:avLst/>
            </a:prstGeom>
            <a:noFill/>
            <a:ln w="9525">
              <a:noFill/>
              <a:miter lim="800000"/>
              <a:headEnd/>
              <a:tailEnd/>
            </a:ln>
            <a:effectLst/>
          </p:spPr>
          <p:txBody>
            <a:bodyPr wrap="square">
              <a:spAutoFit/>
            </a:bodyPr>
            <a:lstStyle/>
            <a:p>
              <a:r>
                <a:rPr lang="es-MX" sz="1600" b="0" err="1" smtClean="0">
                  <a:solidFill>
                    <a:srgbClr val="000000"/>
                  </a:solidFill>
                  <a:latin typeface="Times New Roman" pitchFamily="18" charset="0"/>
                  <a:cs typeface="Times New Roman" pitchFamily="18" charset="0"/>
                </a:rPr>
                <a:t>Schooling</a:t>
              </a:r>
              <a:endParaRPr lang="es-MX" sz="1600" b="0">
                <a:solidFill>
                  <a:srgbClr val="000000"/>
                </a:solidFill>
                <a:latin typeface="Times New Roman" pitchFamily="18" charset="0"/>
                <a:cs typeface="Times New Roman" pitchFamily="18" charset="0"/>
              </a:endParaRPr>
            </a:p>
          </p:txBody>
        </p:sp>
        <p:sp>
          <p:nvSpPr>
            <p:cNvPr id="41" name="Text Box 67"/>
            <p:cNvSpPr txBox="1">
              <a:spLocks noChangeArrowheads="1"/>
            </p:cNvSpPr>
            <p:nvPr/>
          </p:nvSpPr>
          <p:spPr bwMode="auto">
            <a:xfrm>
              <a:off x="179461" y="1596174"/>
              <a:ext cx="2111585" cy="520812"/>
            </a:xfrm>
            <a:prstGeom prst="rect">
              <a:avLst/>
            </a:prstGeom>
            <a:noFill/>
            <a:ln w="9525">
              <a:noFill/>
              <a:miter lim="800000"/>
              <a:headEnd/>
              <a:tailEnd/>
            </a:ln>
            <a:effectLst/>
          </p:spPr>
          <p:txBody>
            <a:bodyPr wrap="none">
              <a:spAutoFit/>
            </a:bodyPr>
            <a:lstStyle/>
            <a:p>
              <a:r>
                <a:rPr lang="es-MX" sz="1600" b="0" err="1" smtClean="0">
                  <a:solidFill>
                    <a:srgbClr val="000000"/>
                  </a:solidFill>
                  <a:latin typeface="Times New Roman" pitchFamily="18" charset="0"/>
                  <a:cs typeface="Times New Roman" pitchFamily="18" charset="0"/>
                </a:rPr>
                <a:t>Wage</a:t>
              </a:r>
              <a:endParaRPr lang="es-MX" sz="1600" b="0" smtClean="0">
                <a:solidFill>
                  <a:srgbClr val="000000"/>
                </a:solidFill>
                <a:latin typeface="Times New Roman" pitchFamily="18" charset="0"/>
                <a:cs typeface="Times New Roman" pitchFamily="18" charset="0"/>
              </a:endParaRPr>
            </a:p>
            <a:p>
              <a:r>
                <a:rPr lang="es-MX" sz="1600" smtClean="0">
                  <a:solidFill>
                    <a:srgbClr val="000000"/>
                  </a:solidFill>
                  <a:latin typeface="Times New Roman" pitchFamily="18" charset="0"/>
                  <a:cs typeface="Times New Roman" pitchFamily="18" charset="0"/>
                </a:rPr>
                <a:t>(net of </a:t>
              </a:r>
              <a:r>
                <a:rPr lang="es-MX" sz="1600" err="1" smtClean="0">
                  <a:solidFill>
                    <a:srgbClr val="000000"/>
                  </a:solidFill>
                  <a:latin typeface="Times New Roman" pitchFamily="18" charset="0"/>
                  <a:cs typeface="Times New Roman" pitchFamily="18" charset="0"/>
                </a:rPr>
                <a:t>migration</a:t>
              </a:r>
              <a:r>
                <a:rPr lang="es-MX" sz="1600" smtClean="0">
                  <a:solidFill>
                    <a:srgbClr val="000000"/>
                  </a:solidFill>
                  <a:latin typeface="Times New Roman" pitchFamily="18" charset="0"/>
                  <a:cs typeface="Times New Roman" pitchFamily="18" charset="0"/>
                </a:rPr>
                <a:t> </a:t>
              </a:r>
              <a:r>
                <a:rPr lang="es-MX" sz="1600" err="1" smtClean="0">
                  <a:solidFill>
                    <a:srgbClr val="000000"/>
                  </a:solidFill>
                  <a:latin typeface="Times New Roman" pitchFamily="18" charset="0"/>
                  <a:cs typeface="Times New Roman" pitchFamily="18" charset="0"/>
                </a:rPr>
                <a:t>costs</a:t>
              </a:r>
              <a:r>
                <a:rPr lang="es-MX" sz="1600" smtClean="0">
                  <a:solidFill>
                    <a:srgbClr val="000000"/>
                  </a:solidFill>
                  <a:latin typeface="Times New Roman" pitchFamily="18" charset="0"/>
                  <a:cs typeface="Times New Roman" pitchFamily="18" charset="0"/>
                </a:rPr>
                <a:t>)</a:t>
              </a:r>
              <a:endParaRPr lang="es-MX" sz="1600" b="0">
                <a:solidFill>
                  <a:srgbClr val="000000"/>
                </a:solidFill>
                <a:latin typeface="Times New Roman" pitchFamily="18" charset="0"/>
                <a:cs typeface="Times New Roman" pitchFamily="18" charset="0"/>
              </a:endParaRPr>
            </a:p>
          </p:txBody>
        </p:sp>
        <p:sp>
          <p:nvSpPr>
            <p:cNvPr id="42" name="Text Box 69"/>
            <p:cNvSpPr txBox="1">
              <a:spLocks noChangeArrowheads="1"/>
            </p:cNvSpPr>
            <p:nvPr/>
          </p:nvSpPr>
          <p:spPr bwMode="auto">
            <a:xfrm>
              <a:off x="3491880" y="1916832"/>
              <a:ext cx="734496" cy="307777"/>
            </a:xfrm>
            <a:prstGeom prst="rect">
              <a:avLst/>
            </a:prstGeom>
            <a:noFill/>
            <a:ln w="9525">
              <a:noFill/>
              <a:miter lim="800000"/>
              <a:headEnd/>
              <a:tailEnd/>
            </a:ln>
            <a:effectLst/>
          </p:spPr>
          <p:txBody>
            <a:bodyPr wrap="none">
              <a:spAutoFit/>
            </a:bodyPr>
            <a:lstStyle/>
            <a:p>
              <a:r>
                <a:rPr lang="es-MX" sz="1400" b="0" err="1" smtClean="0">
                  <a:latin typeface="Times New Roman" pitchFamily="18" charset="0"/>
                  <a:cs typeface="Times New Roman" pitchFamily="18" charset="0"/>
                </a:rPr>
                <a:t>Mexico</a:t>
              </a:r>
              <a:endParaRPr lang="es-MX" sz="1400" b="0">
                <a:latin typeface="Times New Roman" pitchFamily="18" charset="0"/>
                <a:cs typeface="Times New Roman" pitchFamily="18" charset="0"/>
              </a:endParaRPr>
            </a:p>
          </p:txBody>
        </p:sp>
        <p:sp>
          <p:nvSpPr>
            <p:cNvPr id="43" name="Text Box 70"/>
            <p:cNvSpPr txBox="1">
              <a:spLocks noChangeArrowheads="1"/>
            </p:cNvSpPr>
            <p:nvPr/>
          </p:nvSpPr>
          <p:spPr bwMode="auto">
            <a:xfrm>
              <a:off x="3635896" y="2636912"/>
              <a:ext cx="543739" cy="307777"/>
            </a:xfrm>
            <a:prstGeom prst="rect">
              <a:avLst/>
            </a:prstGeom>
            <a:noFill/>
            <a:ln w="9525">
              <a:noFill/>
              <a:miter lim="800000"/>
              <a:headEnd/>
              <a:tailEnd/>
            </a:ln>
            <a:effectLst/>
          </p:spPr>
          <p:txBody>
            <a:bodyPr wrap="none">
              <a:spAutoFit/>
            </a:bodyPr>
            <a:lstStyle/>
            <a:p>
              <a:r>
                <a:rPr lang="es-MX" sz="1400" b="0" smtClean="0">
                  <a:latin typeface="Times New Roman" pitchFamily="18" charset="0"/>
                  <a:cs typeface="Times New Roman" pitchFamily="18" charset="0"/>
                </a:rPr>
                <a:t>USA</a:t>
              </a:r>
              <a:endParaRPr lang="es-MX" sz="1400" b="0">
                <a:latin typeface="Times New Roman" pitchFamily="18" charset="0"/>
                <a:cs typeface="Times New Roman" pitchFamily="18" charset="0"/>
              </a:endParaRPr>
            </a:p>
          </p:txBody>
        </p:sp>
      </p:grpSp>
      <p:sp>
        <p:nvSpPr>
          <p:cNvPr id="70" name="69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Introduction</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custDataLst>
              <p:tags r:id="rId2"/>
            </p:custDataLst>
          </p:nvPr>
        </p:nvSpPr>
        <p:spPr bwMode="auto">
          <a:xfrm>
            <a:off x="97624" y="1916832"/>
            <a:ext cx="8964488" cy="576064"/>
          </a:xfrm>
          <a:prstGeom prst="rect">
            <a:avLst/>
          </a:prstGeom>
          <a:solidFill>
            <a:schemeClr val="accent1">
              <a:lumMod val="40000"/>
              <a:lumOff val="60000"/>
            </a:schemeClr>
          </a:solidFill>
          <a:ln w="9525">
            <a:noFill/>
            <a:miter lim="800000"/>
            <a:headEnd/>
            <a:tailEnd/>
          </a:ln>
        </p:spPr>
        <p:txBody>
          <a:bodyPr wrap="none" anchor="ctr"/>
          <a:lstStyle/>
          <a:p>
            <a:pPr fontAlgn="base">
              <a:spcBef>
                <a:spcPct val="0"/>
              </a:spcBef>
              <a:spcAft>
                <a:spcPct val="0"/>
              </a:spcAft>
            </a:pPr>
            <a:endParaRPr lang="es-MX" sz="2800">
              <a:solidFill>
                <a:srgbClr val="000000"/>
              </a:solidFill>
              <a:latin typeface="Times New Roman" pitchFamily="18" charset="0"/>
            </a:endParaRPr>
          </a:p>
        </p:txBody>
      </p:sp>
      <p:sp>
        <p:nvSpPr>
          <p:cNvPr id="3" name="2 Marcador de contenido"/>
          <p:cNvSpPr>
            <a:spLocks noGrp="1"/>
          </p:cNvSpPr>
          <p:nvPr>
            <p:ph idx="1"/>
            <p:custDataLst>
              <p:tags r:id="rId3"/>
            </p:custDataLst>
          </p:nvPr>
        </p:nvSpPr>
        <p:spPr/>
        <p:txBody>
          <a:bodyPr>
            <a:normAutofit lnSpcReduction="10000"/>
          </a:bodyPr>
          <a:lstStyle/>
          <a:p>
            <a:pPr marL="457200" indent="-457200">
              <a:spcAft>
                <a:spcPts val="4800"/>
              </a:spcAft>
              <a:buFont typeface="+mj-lt"/>
              <a:buAutoNum type="arabicPeriod"/>
            </a:pPr>
            <a:r>
              <a:rPr lang="en-US" sz="3400" dirty="0" smtClean="0"/>
              <a:t>Introduction</a:t>
            </a:r>
          </a:p>
          <a:p>
            <a:pPr marL="457200" indent="-457200">
              <a:spcAft>
                <a:spcPts val="4800"/>
              </a:spcAft>
              <a:buFont typeface="+mj-lt"/>
              <a:buAutoNum type="arabicPeriod"/>
            </a:pPr>
            <a:r>
              <a:rPr lang="en-US" sz="3400" b="1" dirty="0" smtClean="0"/>
              <a:t>Self-selection of Mexico-US migrants</a:t>
            </a:r>
          </a:p>
          <a:p>
            <a:pPr marL="457200" indent="-457200">
              <a:spcAft>
                <a:spcPts val="4800"/>
              </a:spcAft>
              <a:buFont typeface="+mj-lt"/>
              <a:buAutoNum type="arabicPeriod"/>
            </a:pPr>
            <a:r>
              <a:rPr lang="en-US" sz="3400" dirty="0" smtClean="0"/>
              <a:t>Trend in self-selection patterns </a:t>
            </a:r>
          </a:p>
          <a:p>
            <a:pPr marL="457200" indent="-457200">
              <a:spcAft>
                <a:spcPts val="4800"/>
              </a:spcAft>
              <a:buFont typeface="+mj-lt"/>
              <a:buAutoNum type="arabicPeriod"/>
            </a:pPr>
            <a:r>
              <a:rPr lang="en-US" sz="3400" dirty="0" smtClean="0"/>
              <a:t>Possible hypothesis</a:t>
            </a:r>
          </a:p>
          <a:p>
            <a:pPr marL="457200" indent="-457200">
              <a:spcAft>
                <a:spcPts val="4800"/>
              </a:spcAft>
              <a:buFont typeface="+mj-lt"/>
              <a:buAutoNum type="arabicPeriod"/>
            </a:pPr>
            <a:r>
              <a:rPr lang="en-US" sz="3400" dirty="0" smtClean="0"/>
              <a:t>Concluding remarks</a:t>
            </a:r>
            <a:endParaRPr lang="es-MX" sz="3400" dirty="0"/>
          </a:p>
        </p:txBody>
      </p:sp>
      <p:graphicFrame>
        <p:nvGraphicFramePr>
          <p:cNvPr id="6" name="5 Objeto" hidden="1"/>
          <p:cNvGraphicFramePr>
            <a:graphicFrameLocks noChangeAspect="1"/>
          </p:cNvGraphicFramePr>
          <p:nvPr/>
        </p:nvGraphicFramePr>
        <p:xfrm>
          <a:off x="0" y="0"/>
          <a:ext cx="158750" cy="158750"/>
        </p:xfrm>
        <a:graphic>
          <a:graphicData uri="http://schemas.openxmlformats.org/presentationml/2006/ole">
            <p:oleObj spid="_x0000_s345090" name="think-cell Slide" r:id="rId8" imgW="381" imgH="381" progId="">
              <p:embed/>
            </p:oleObj>
          </a:graphicData>
        </a:graphic>
      </p:graphicFrame>
      <p:sp>
        <p:nvSpPr>
          <p:cNvPr id="2" name="1 Título"/>
          <p:cNvSpPr>
            <a:spLocks noGrp="1"/>
          </p:cNvSpPr>
          <p:nvPr>
            <p:ph type="title"/>
            <p:custDataLst>
              <p:tags r:id="rId4"/>
            </p:custDataLst>
          </p:nvPr>
        </p:nvSpPr>
        <p:spPr/>
        <p:txBody>
          <a:bodyPr>
            <a:normAutofit fontScale="90000"/>
          </a:bodyPr>
          <a:lstStyle/>
          <a:p>
            <a:r>
              <a:rPr lang="en-US" smtClean="0"/>
              <a:t>Index</a:t>
            </a:r>
            <a:endParaRPr lang="es-MX"/>
          </a:p>
        </p:txBody>
      </p:sp>
      <p:sp>
        <p:nvSpPr>
          <p:cNvPr id="4" name="3 Marcador de número de diapositiva"/>
          <p:cNvSpPr>
            <a:spLocks noGrp="1"/>
          </p:cNvSpPr>
          <p:nvPr>
            <p:ph type="sldNum" sz="quarter" idx="12"/>
            <p:custDataLst>
              <p:tags r:id="rId5"/>
            </p:custDataLst>
          </p:nvPr>
        </p:nvSpPr>
        <p:spPr/>
        <p:txBody>
          <a:bodyPr/>
          <a:lstStyle/>
          <a:p>
            <a:fld id="{47B664DF-9378-49F9-B06C-23B6D835C639}" type="slidenum">
              <a:rPr lang="es-MX" smtClean="0"/>
              <a:pPr/>
              <a:t>6</a:t>
            </a:fld>
            <a:endParaRPr lang="es-MX"/>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Self-selection of Mexico-US migrants</a:t>
            </a:r>
            <a:endParaRPr lang="en-US" dirty="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7</a:t>
            </a:fld>
            <a:endParaRPr lang="es-MX" dirty="0"/>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pic>
        <p:nvPicPr>
          <p:cNvPr id="8" name="Picture 2"/>
          <p:cNvPicPr>
            <a:picLocks noChangeAspect="1" noChangeArrowheads="1"/>
          </p:cNvPicPr>
          <p:nvPr/>
        </p:nvPicPr>
        <p:blipFill>
          <a:blip r:embed="rId3"/>
          <a:srcRect/>
          <a:stretch>
            <a:fillRect/>
          </a:stretch>
        </p:blipFill>
        <p:spPr bwMode="auto">
          <a:xfrm>
            <a:off x="971550" y="1268413"/>
            <a:ext cx="6840538" cy="5053012"/>
          </a:xfrm>
          <a:prstGeom prst="rect">
            <a:avLst/>
          </a:prstGeom>
          <a:noFill/>
          <a:ln w="9525">
            <a:miter lim="800000"/>
            <a:headEnd/>
            <a:tailEnd/>
          </a:ln>
          <a:effectLst/>
        </p:spPr>
      </p:pic>
      <p:sp>
        <p:nvSpPr>
          <p:cNvPr id="7" name="6 CuadroTexto"/>
          <p:cNvSpPr txBox="1"/>
          <p:nvPr/>
        </p:nvSpPr>
        <p:spPr>
          <a:xfrm>
            <a:off x="1907704" y="620688"/>
            <a:ext cx="5112568" cy="646331"/>
          </a:xfrm>
          <a:prstGeom prst="rect">
            <a:avLst/>
          </a:prstGeom>
          <a:noFill/>
        </p:spPr>
        <p:txBody>
          <a:bodyPr wrap="square" rtlCol="0">
            <a:spAutoFit/>
          </a:bodyPr>
          <a:lstStyle/>
          <a:p>
            <a:pPr algn="ctr"/>
            <a:r>
              <a:rPr lang="en-US" dirty="0" smtClean="0"/>
              <a:t>Selectivity Pattern of Mexican Migrants to the US</a:t>
            </a:r>
          </a:p>
          <a:p>
            <a:pPr algn="ctr"/>
            <a:r>
              <a:rPr lang="en-US" dirty="0" smtClean="0"/>
              <a:t>Main findings</a:t>
            </a:r>
            <a:endParaRPr lang="en-US" dirty="0"/>
          </a:p>
        </p:txBody>
      </p:sp>
      <p:sp>
        <p:nvSpPr>
          <p:cNvPr id="9" name="8 CuadroTexto"/>
          <p:cNvSpPr txBox="1"/>
          <p:nvPr/>
        </p:nvSpPr>
        <p:spPr>
          <a:xfrm>
            <a:off x="888959" y="6320173"/>
            <a:ext cx="6768752" cy="215444"/>
          </a:xfrm>
          <a:prstGeom prst="rect">
            <a:avLst/>
          </a:prstGeom>
          <a:noFill/>
        </p:spPr>
        <p:txBody>
          <a:bodyPr wrap="square" rtlCol="0">
            <a:spAutoFit/>
          </a:bodyPr>
          <a:lstStyle/>
          <a:p>
            <a:r>
              <a:rPr lang="es-MX" sz="800" baseline="30000" dirty="0" smtClean="0"/>
              <a:t>1/ </a:t>
            </a:r>
            <a:r>
              <a:rPr lang="es-MX" sz="800" dirty="0" err="1" smtClean="0"/>
              <a:t>Mexican</a:t>
            </a:r>
            <a:r>
              <a:rPr lang="es-MX" sz="800" dirty="0" smtClean="0"/>
              <a:t> </a:t>
            </a:r>
            <a:r>
              <a:rPr lang="es-MX" sz="800" dirty="0" err="1" smtClean="0"/>
              <a:t>Family</a:t>
            </a:r>
            <a:r>
              <a:rPr lang="es-MX" sz="800" dirty="0" smtClean="0"/>
              <a:t> </a:t>
            </a:r>
            <a:r>
              <a:rPr lang="es-MX" sz="800" dirty="0" err="1" smtClean="0"/>
              <a:t>Life</a:t>
            </a:r>
            <a:r>
              <a:rPr lang="es-MX" sz="800" dirty="0" smtClean="0"/>
              <a:t> </a:t>
            </a:r>
            <a:r>
              <a:rPr lang="es-MX" sz="800" dirty="0" err="1" smtClean="0"/>
              <a:t>Survey</a:t>
            </a:r>
            <a:r>
              <a:rPr lang="es-MX" sz="800" dirty="0" smtClean="0"/>
              <a:t>    </a:t>
            </a:r>
            <a:r>
              <a:rPr lang="es-MX" sz="800" baseline="30000" dirty="0" smtClean="0"/>
              <a:t>2/ </a:t>
            </a:r>
            <a:r>
              <a:rPr lang="es-MX" sz="800" dirty="0" err="1" smtClean="0"/>
              <a:t>Mexican</a:t>
            </a:r>
            <a:r>
              <a:rPr lang="es-MX" sz="800" dirty="0" smtClean="0"/>
              <a:t> </a:t>
            </a:r>
            <a:r>
              <a:rPr lang="es-MX" sz="800" dirty="0" err="1" smtClean="0"/>
              <a:t>Migration</a:t>
            </a:r>
            <a:r>
              <a:rPr lang="es-MX" sz="800" dirty="0" smtClean="0"/>
              <a:t> Project    </a:t>
            </a:r>
            <a:r>
              <a:rPr lang="es-MX" sz="800" baseline="30000" dirty="0" smtClean="0"/>
              <a:t>3/ </a:t>
            </a:r>
            <a:r>
              <a:rPr lang="es-MX" sz="800" dirty="0" smtClean="0"/>
              <a:t>Encuesta Nacional de la Dinámica Demográfica    </a:t>
            </a:r>
            <a:r>
              <a:rPr lang="es-MX" sz="800" baseline="30000" dirty="0" smtClean="0"/>
              <a:t> 4/ </a:t>
            </a:r>
            <a:r>
              <a:rPr lang="es-MX" sz="800" dirty="0" smtClean="0"/>
              <a:t>Encuesta Nacional de Empleo Trimestral </a:t>
            </a:r>
            <a:endParaRPr lang="es-MX"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mtClean="0"/>
              <a:t>Chiquiar &amp; Hanson </a:t>
            </a:r>
            <a:r>
              <a:rPr lang="en-US" sz="2800" smtClean="0"/>
              <a:t>(2005)</a:t>
            </a:r>
          </a:p>
        </p:txBody>
      </p:sp>
      <p:sp>
        <p:nvSpPr>
          <p:cNvPr id="3" name="2 Marcador de contenido"/>
          <p:cNvSpPr>
            <a:spLocks noGrp="1"/>
          </p:cNvSpPr>
          <p:nvPr>
            <p:ph idx="1"/>
          </p:nvPr>
        </p:nvSpPr>
        <p:spPr>
          <a:xfrm>
            <a:off x="179512" y="764704"/>
            <a:ext cx="8640960" cy="5472608"/>
          </a:xfrm>
        </p:spPr>
        <p:txBody>
          <a:bodyPr>
            <a:normAutofit lnSpcReduction="10000"/>
          </a:bodyPr>
          <a:lstStyle/>
          <a:p>
            <a:r>
              <a:rPr lang="en-US" smtClean="0"/>
              <a:t>Main finding is not consistent with a simple </a:t>
            </a:r>
            <a:r>
              <a:rPr lang="en-US" err="1" smtClean="0"/>
              <a:t>Borjas</a:t>
            </a:r>
            <a:r>
              <a:rPr lang="en-US" smtClean="0"/>
              <a:t> model: </a:t>
            </a:r>
          </a:p>
          <a:p>
            <a:pPr lvl="1" algn="l">
              <a:buNone/>
            </a:pPr>
            <a:r>
              <a:rPr lang="en-US" sz="2400" i="1" smtClean="0">
                <a:solidFill>
                  <a:schemeClr val="tx2">
                    <a:lumMod val="60000"/>
                    <a:lumOff val="40000"/>
                  </a:schemeClr>
                </a:solidFill>
              </a:rPr>
              <a:t>intermediate selection </a:t>
            </a:r>
            <a:r>
              <a:rPr lang="en-US" sz="2400" smtClean="0"/>
              <a:t>of male immigrants in the US.</a:t>
            </a:r>
          </a:p>
          <a:p>
            <a:pPr lvl="1" algn="l">
              <a:buNone/>
            </a:pPr>
            <a:r>
              <a:rPr lang="en-US" sz="2400" i="1" smtClean="0">
                <a:solidFill>
                  <a:schemeClr val="tx2">
                    <a:lumMod val="60000"/>
                    <a:lumOff val="40000"/>
                  </a:schemeClr>
                </a:solidFill>
              </a:rPr>
              <a:t>positive selection </a:t>
            </a:r>
            <a:r>
              <a:rPr lang="en-US" sz="2400" smtClean="0"/>
              <a:t>of female immigrants in the US.</a:t>
            </a:r>
          </a:p>
          <a:p>
            <a:pPr lvl="1">
              <a:buNone/>
            </a:pPr>
            <a:endParaRPr lang="en-US" smtClean="0"/>
          </a:p>
          <a:p>
            <a:pPr>
              <a:spcAft>
                <a:spcPts val="600"/>
              </a:spcAft>
            </a:pPr>
            <a:r>
              <a:rPr lang="en-US" smtClean="0"/>
              <a:t>Mexican immigrants are more educated than non-migrants.</a:t>
            </a:r>
          </a:p>
          <a:p>
            <a:pPr>
              <a:spcAft>
                <a:spcPts val="600"/>
              </a:spcAft>
            </a:pPr>
            <a:r>
              <a:rPr lang="en-US" smtClean="0"/>
              <a:t>Migrants would fall in the middle and upper portions of Mexico’s wage distribution.</a:t>
            </a:r>
          </a:p>
          <a:p>
            <a:pPr lvl="1"/>
            <a:r>
              <a:rPr lang="en-US" smtClean="0"/>
              <a:t>Estimation of counterfactual wage distribution in Mexico.</a:t>
            </a:r>
          </a:p>
          <a:p>
            <a:pPr lvl="1">
              <a:buNone/>
            </a:pPr>
            <a:endParaRPr lang="en-US" sz="1000" smtClean="0"/>
          </a:p>
          <a:p>
            <a:pPr lvl="1">
              <a:buNone/>
            </a:pPr>
            <a:endParaRPr lang="en-US" sz="1000" smtClean="0"/>
          </a:p>
          <a:p>
            <a:r>
              <a:rPr lang="en-US" smtClean="0"/>
              <a:t>Data used: 1990 and 2000 Mexican and U.S. population censuses.</a:t>
            </a:r>
          </a:p>
          <a:p>
            <a:pPr lvl="1"/>
            <a:r>
              <a:rPr lang="en-US" smtClean="0"/>
              <a:t>Main concerns:</a:t>
            </a:r>
          </a:p>
          <a:p>
            <a:pPr lvl="2"/>
            <a:r>
              <a:rPr lang="en-US" smtClean="0"/>
              <a:t>Undercount of illegal immigrants.</a:t>
            </a:r>
          </a:p>
          <a:p>
            <a:pPr lvl="2"/>
            <a:r>
              <a:rPr lang="en-US" smtClean="0"/>
              <a:t>May overstate education due to additional schooling in the U.S.</a:t>
            </a:r>
          </a:p>
          <a:p>
            <a:pPr lvl="2"/>
            <a:r>
              <a:rPr lang="en-US" smtClean="0"/>
              <a:t>Findings in terms of observable characteristics only.</a:t>
            </a:r>
          </a:p>
          <a:p>
            <a:pPr lvl="1"/>
            <a:endParaRPr lang="es-MX" smtClean="0"/>
          </a:p>
          <a:p>
            <a:pPr lvl="1">
              <a:buNone/>
            </a:pPr>
            <a:endParaRPr lang="es-MX"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8</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err="1" smtClean="0"/>
              <a:t>Kaestner</a:t>
            </a:r>
            <a:r>
              <a:rPr lang="en-US" smtClean="0"/>
              <a:t> &amp; Malamud </a:t>
            </a:r>
            <a:r>
              <a:rPr lang="en-US" sz="2700" smtClean="0"/>
              <a:t>(2010)</a:t>
            </a:r>
          </a:p>
        </p:txBody>
      </p:sp>
      <p:sp>
        <p:nvSpPr>
          <p:cNvPr id="3" name="2 Marcador de contenido"/>
          <p:cNvSpPr>
            <a:spLocks noGrp="1"/>
          </p:cNvSpPr>
          <p:nvPr>
            <p:ph idx="1"/>
          </p:nvPr>
        </p:nvSpPr>
        <p:spPr>
          <a:xfrm>
            <a:off x="179512" y="692696"/>
            <a:ext cx="8784976" cy="5544616"/>
          </a:xfrm>
        </p:spPr>
        <p:txBody>
          <a:bodyPr>
            <a:normAutofit lnSpcReduction="10000"/>
          </a:bodyPr>
          <a:lstStyle/>
          <a:p>
            <a:r>
              <a:rPr lang="en-US" smtClean="0"/>
              <a:t>Find </a:t>
            </a:r>
            <a:r>
              <a:rPr lang="en-US" i="1" smtClean="0">
                <a:solidFill>
                  <a:schemeClr val="tx2">
                    <a:lumMod val="60000"/>
                    <a:lumOff val="40000"/>
                  </a:schemeClr>
                </a:solidFill>
              </a:rPr>
              <a:t>intermediate selection </a:t>
            </a:r>
            <a:r>
              <a:rPr lang="en-US" smtClean="0"/>
              <a:t>of male Mexican migrants with respect to a skill index based on observed characteristics.</a:t>
            </a:r>
          </a:p>
          <a:p>
            <a:r>
              <a:rPr lang="en-US" smtClean="0"/>
              <a:t>Little evidence of selection on </a:t>
            </a:r>
            <a:r>
              <a:rPr lang="en-US" err="1" smtClean="0"/>
              <a:t>unobservables</a:t>
            </a:r>
            <a:r>
              <a:rPr lang="en-US" smtClean="0"/>
              <a:t>.</a:t>
            </a:r>
          </a:p>
          <a:p>
            <a:r>
              <a:rPr lang="en-US" smtClean="0"/>
              <a:t>No selection once proxy variables for costs of migration are taken into account.</a:t>
            </a:r>
          </a:p>
          <a:p>
            <a:pPr lvl="1">
              <a:buNone/>
            </a:pPr>
            <a:endParaRPr lang="en-US" smtClean="0"/>
          </a:p>
          <a:p>
            <a:r>
              <a:rPr lang="en-US" smtClean="0"/>
              <a:t>Data used: </a:t>
            </a:r>
            <a:r>
              <a:rPr lang="en-US" sz="2200" smtClean="0"/>
              <a:t>Mexican Family Life Survey (</a:t>
            </a:r>
            <a:r>
              <a:rPr lang="en-US" sz="2200" err="1" smtClean="0"/>
              <a:t>MxFLS</a:t>
            </a:r>
            <a:r>
              <a:rPr lang="en-US" sz="2200" smtClean="0"/>
              <a:t>)</a:t>
            </a:r>
            <a:r>
              <a:rPr lang="en-US" smtClean="0"/>
              <a:t>.</a:t>
            </a:r>
          </a:p>
          <a:p>
            <a:pPr lvl="1"/>
            <a:r>
              <a:rPr lang="en-US" smtClean="0"/>
              <a:t>Panel data 2002 &amp; 2005</a:t>
            </a:r>
          </a:p>
          <a:p>
            <a:pPr lvl="1"/>
            <a:r>
              <a:rPr lang="en-US" smtClean="0"/>
              <a:t>Can observe earnings (and other characteristics) prior to migration.</a:t>
            </a:r>
          </a:p>
          <a:p>
            <a:pPr lvl="1"/>
            <a:r>
              <a:rPr lang="en-US" smtClean="0"/>
              <a:t>Can identify migrants who moved their entire household.</a:t>
            </a:r>
          </a:p>
          <a:p>
            <a:pPr lvl="1"/>
            <a:r>
              <a:rPr lang="en-US" smtClean="0"/>
              <a:t>Possible </a:t>
            </a:r>
            <a:r>
              <a:rPr lang="en-US" err="1" smtClean="0"/>
              <a:t>Ashenfelter</a:t>
            </a:r>
            <a:r>
              <a:rPr lang="en-US" smtClean="0"/>
              <a:t> dip.</a:t>
            </a:r>
          </a:p>
          <a:p>
            <a:pPr lvl="1"/>
            <a:r>
              <a:rPr lang="en-US" smtClean="0"/>
              <a:t>Small sample size. </a:t>
            </a:r>
          </a:p>
          <a:p>
            <a:pPr lvl="1"/>
            <a:endParaRPr lang="en-US" smtClean="0"/>
          </a:p>
          <a:p>
            <a:r>
              <a:rPr lang="en-US" smtClean="0">
                <a:solidFill>
                  <a:schemeClr val="tx2">
                    <a:lumMod val="60000"/>
                    <a:lumOff val="40000"/>
                  </a:schemeClr>
                </a:solidFill>
              </a:rPr>
              <a:t>Evidence that skills and costs of migrating are highly negatively correlated.</a:t>
            </a:r>
          </a:p>
          <a:p>
            <a:pPr lvl="1">
              <a:buNone/>
            </a:pPr>
            <a:endParaRPr lang="en-US" smtClean="0"/>
          </a:p>
        </p:txBody>
      </p:sp>
      <p:sp>
        <p:nvSpPr>
          <p:cNvPr id="4" name="3 Marcador de número de diapositiva"/>
          <p:cNvSpPr>
            <a:spLocks noGrp="1"/>
          </p:cNvSpPr>
          <p:nvPr>
            <p:ph type="sldNum" sz="quarter" idx="12"/>
          </p:nvPr>
        </p:nvSpPr>
        <p:spPr/>
        <p:txBody>
          <a:bodyPr/>
          <a:lstStyle/>
          <a:p>
            <a:fld id="{47B664DF-9378-49F9-B06C-23B6D835C639}" type="slidenum">
              <a:rPr lang="es-MX" smtClean="0"/>
              <a:pPr/>
              <a:t>9</a:t>
            </a:fld>
            <a:endParaRPr lang="es-MX"/>
          </a:p>
        </p:txBody>
      </p:sp>
      <p:sp>
        <p:nvSpPr>
          <p:cNvPr id="5" name="4 CuadroTexto"/>
          <p:cNvSpPr txBox="1"/>
          <p:nvPr/>
        </p:nvSpPr>
        <p:spPr>
          <a:xfrm>
            <a:off x="35496" y="6687070"/>
            <a:ext cx="2376264" cy="184666"/>
          </a:xfrm>
          <a:prstGeom prst="rect">
            <a:avLst/>
          </a:prstGeom>
          <a:noFill/>
        </p:spPr>
        <p:txBody>
          <a:bodyPr wrap="square" lIns="0" tIns="0" rIns="0" bIns="0" rtlCol="0">
            <a:spAutoFit/>
          </a:bodyPr>
          <a:lstStyle/>
          <a:p>
            <a:r>
              <a:rPr lang="en-US" sz="1200" dirty="0" smtClean="0">
                <a:solidFill>
                  <a:schemeClr val="bg1"/>
                </a:solidFill>
              </a:rPr>
              <a:t>Self-selection of Mexico-US migrants</a:t>
            </a:r>
            <a:endParaRPr lang="en-US" sz="1200" dirty="0">
              <a:solidFill>
                <a:schemeClr val="bg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4"/>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SrVTooVmO0aH.pa9W63C8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__duxNTWUGnUBgyaKQrV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4YMP8x9cUeG2J99Qb2nc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uAOamxDZrUa6C4PSn6SNh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SrVTooVmO0aH.pa9W63C8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k__duxNTWUGnUBgyaKQrV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K4YMP8x9cUeG2J99Qb2nc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uAOamxDZrUa6C4PSn6SNh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SrVTooVmO0aH.pa9W63C8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k__duxNTWUGnUBgyaKQrV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SrVTooVmO0aH.pa9W63C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K4YMP8x9cUeG2J99Qb2nc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uAOamxDZrUa6C4PSn6SN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__duxNTWUGnUBgyaKQrV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4YMP8x9cUeG2J99Qb2nc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uAOamxDZrUa6C4PSn6SNh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rVTooVmO0aH.pa9W63C8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__duxNTWUGnUBgyaKQrV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K4YMP8x9cUeG2J99Qb2nc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uAOamxDZrUa6C4PSn6SNhg"/>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1956</TotalTime>
  <Words>2399</Words>
  <Application>Microsoft Office PowerPoint</Application>
  <PresentationFormat>Presentación en pantalla (4:3)</PresentationFormat>
  <Paragraphs>423</Paragraphs>
  <Slides>40</Slides>
  <Notes>40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40</vt:i4>
      </vt:variant>
    </vt:vector>
  </HeadingPairs>
  <TitlesOfParts>
    <vt:vector size="42" baseType="lpstr">
      <vt:lpstr>Tema de Office</vt:lpstr>
      <vt:lpstr>think-cell Slide</vt:lpstr>
      <vt:lpstr>The Determinants and the Selection of Mexico-US Migrants</vt:lpstr>
      <vt:lpstr>Index</vt:lpstr>
      <vt:lpstr>Introduction</vt:lpstr>
      <vt:lpstr>Borjas’ Self Selection Model</vt:lpstr>
      <vt:lpstr>Heterogeneity in migration costs</vt:lpstr>
      <vt:lpstr>Index</vt:lpstr>
      <vt:lpstr>Self-selection of Mexico-US migrants</vt:lpstr>
      <vt:lpstr>Chiquiar &amp; Hanson (2005)</vt:lpstr>
      <vt:lpstr>Kaestner &amp; Malamud (2010)</vt:lpstr>
      <vt:lpstr>Orrenius &amp; Zavodny (2005)</vt:lpstr>
      <vt:lpstr>McKenzie &amp; Rapoport (2010)</vt:lpstr>
      <vt:lpstr>Fernández-Huertas Moraga (2011)</vt:lpstr>
      <vt:lpstr>Ibarraran &amp; Lubotsky (2007)</vt:lpstr>
      <vt:lpstr>Ambrosini &amp; Peri (2011)</vt:lpstr>
      <vt:lpstr>Ambrosini &amp; Peri (2011)</vt:lpstr>
      <vt:lpstr>Ambrosini &amp; Peri (2011)</vt:lpstr>
      <vt:lpstr>To keep in mind</vt:lpstr>
      <vt:lpstr>Index</vt:lpstr>
      <vt:lpstr>Trend in self-selection patterns </vt:lpstr>
      <vt:lpstr>Trend in self-selection patterns </vt:lpstr>
      <vt:lpstr>Cumulative distribution of highest grade of schooling completed</vt:lpstr>
      <vt:lpstr> </vt:lpstr>
      <vt:lpstr>Self-selection on Education</vt:lpstr>
      <vt:lpstr>Self-selection on wages</vt:lpstr>
      <vt:lpstr>Self-selection on wages</vt:lpstr>
      <vt:lpstr>Self-selection on wages</vt:lpstr>
      <vt:lpstr>Index</vt:lpstr>
      <vt:lpstr>Migration costs</vt:lpstr>
      <vt:lpstr>Networks and probability of migration</vt:lpstr>
      <vt:lpstr>Networks and probability of migration</vt:lpstr>
      <vt:lpstr>Networks and probability of migration</vt:lpstr>
      <vt:lpstr>Networks and self-selection on wages         Male, 1990-2000 </vt:lpstr>
      <vt:lpstr>Networks and self-selection on wages         Male, 1990-2010 </vt:lpstr>
      <vt:lpstr>Networks and self-selection on wages                            Male</vt:lpstr>
      <vt:lpstr>Networks and self-selection on wages                           Female</vt:lpstr>
      <vt:lpstr>Possible demand effect</vt:lpstr>
      <vt:lpstr>Possible demand effect</vt:lpstr>
      <vt:lpstr>Possible demand effect</vt:lpstr>
      <vt:lpstr>Index</vt:lpstr>
      <vt:lpstr>Concluding remarks</vt:lpstr>
    </vt:vector>
  </TitlesOfParts>
  <Company>Banco de México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Banco de México</dc:creator>
  <cp:lastModifiedBy>Banco de México</cp:lastModifiedBy>
  <cp:revision>410</cp:revision>
  <dcterms:created xsi:type="dcterms:W3CDTF">2011-05-12T22:47:40Z</dcterms:created>
  <dcterms:modified xsi:type="dcterms:W3CDTF">2011-05-27T16:34:51Z</dcterms:modified>
</cp:coreProperties>
</file>