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8" r:id="rId3"/>
    <p:sldId id="388" r:id="rId4"/>
    <p:sldId id="368" r:id="rId5"/>
    <p:sldId id="387" r:id="rId6"/>
    <p:sldId id="374" r:id="rId7"/>
    <p:sldId id="375" r:id="rId8"/>
    <p:sldId id="376" r:id="rId9"/>
    <p:sldId id="379" r:id="rId10"/>
    <p:sldId id="380" r:id="rId11"/>
    <p:sldId id="382" r:id="rId12"/>
    <p:sldId id="389" r:id="rId13"/>
    <p:sldId id="381" r:id="rId14"/>
    <p:sldId id="385" r:id="rId15"/>
    <p:sldId id="386" r:id="rId16"/>
    <p:sldId id="390" r:id="rId17"/>
    <p:sldId id="39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540" autoAdjust="0"/>
  </p:normalViewPr>
  <p:slideViewPr>
    <p:cSldViewPr>
      <p:cViewPr>
        <p:scale>
          <a:sx n="50" d="100"/>
          <a:sy n="50" d="100"/>
        </p:scale>
        <p:origin x="-494" y="7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3973-9D1E-4EB6-9352-A1F0F17ACACD}" type="datetimeFigureOut">
              <a:rPr lang="es-ES" smtClean="0"/>
              <a:pPr/>
              <a:t>26/08/2013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11E1E-D7C6-469D-90FE-53241F3F03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9FB0-B1E6-4FF2-9A33-9042B63F7D5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A46A4-B3D1-455B-A765-5888852B49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94673-FAC6-4277-B2F4-A492AC5B7B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BDDEA-8B88-4A4B-9D89-B3419AE394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909F-3D52-4EA1-844D-3592DA57D5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4EE7-42CC-43F7-BE44-148250270B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B3A0F-3639-44B0-87E7-FA37DC08E5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01569-6465-484F-A35D-22854AF981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853D7-0F5E-4EEA-8FAC-5C26C4CCD9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9B4B4-6501-4367-82AB-ADDED4D784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29A5-12D4-496D-BC42-1E4DEADB1E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854A61-4847-4F63-8C20-F45290FD9D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blodepedraza@usal.es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martin.guzi@econ.muni.cz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pablodepedraza@usal.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hyperlink" Target="http://webdatanet.cbs.d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atanet.cbs.d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bdatanet.cbs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datanet.cbs.dk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7918450" cy="1470025"/>
          </a:xfrm>
        </p:spPr>
        <p:txBody>
          <a:bodyPr/>
          <a:lstStyle/>
          <a:p>
            <a:pPr algn="ctr" eaLnBrk="1" hangingPunct="1"/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Studying life satisfaction determinants of Brazilian workers using Wage Indicator Data</a:t>
            </a:r>
            <a:r>
              <a:rPr lang="en-GB" sz="40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GB" sz="40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13176"/>
            <a:ext cx="6400800" cy="1844824"/>
          </a:xfrm>
        </p:spPr>
        <p:txBody>
          <a:bodyPr/>
          <a:lstStyle/>
          <a:p>
            <a:pPr eaLnBrk="1" hangingPunct="1"/>
            <a:endParaRPr lang="en-US" sz="2000" dirty="0" smtClean="0"/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8640"/>
            <a:ext cx="35638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logo_cos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340768"/>
            <a:ext cx="2286000" cy="609600"/>
          </a:xfrm>
          <a:prstGeom prst="rect">
            <a:avLst/>
          </a:prstGeom>
        </p:spPr>
      </p:pic>
      <p:pic>
        <p:nvPicPr>
          <p:cNvPr id="1026" name="Picture 2" descr="C:\Users\Pablo\AppData\Local\Microsoft\Windows\Temporary Internet Files\Content.Outlook\287A4M6Q\us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8640"/>
            <a:ext cx="2592288" cy="187220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286000" y="3105835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Martin </a:t>
            </a:r>
            <a:r>
              <a:rPr lang="en-US" dirty="0" err="1" smtClean="0"/>
              <a:t>Guzi</a:t>
            </a:r>
            <a:r>
              <a:rPr lang="en-US" dirty="0" smtClean="0"/>
              <a:t>, Pablo de Pedraza</a:t>
            </a:r>
          </a:p>
          <a:p>
            <a:pPr algn="ctr" eaLnBrk="1" hangingPunct="1"/>
            <a:r>
              <a:rPr lang="en-US" dirty="0" smtClean="0">
                <a:hlinkClick r:id="rId6"/>
              </a:rPr>
              <a:t>pablodepedraza@usal.es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Paulo do Valle &amp; Mariana </a:t>
            </a:r>
            <a:r>
              <a:rPr lang="en-US" dirty="0" err="1" smtClean="0"/>
              <a:t>Rehder</a:t>
            </a:r>
            <a:r>
              <a:rPr lang="en-US" dirty="0" smtClean="0"/>
              <a:t> </a:t>
            </a:r>
          </a:p>
          <a:p>
            <a:pPr algn="ctr" eaLnBrk="1" hangingPunct="1"/>
            <a:r>
              <a:rPr lang="en-US" dirty="0" smtClean="0"/>
              <a:t>Amsterdam, August 2013</a:t>
            </a:r>
          </a:p>
        </p:txBody>
      </p:sp>
      <p:pic>
        <p:nvPicPr>
          <p:cNvPr id="27650" name="Picture 2" descr="logo-wageindicat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48680"/>
            <a:ext cx="2915306" cy="611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10" name="5 Marcador de contenido"/>
          <p:cNvGraphicFramePr>
            <a:graphicFrameLocks/>
          </p:cNvGraphicFramePr>
          <p:nvPr/>
        </p:nvGraphicFramePr>
        <p:xfrm>
          <a:off x="107503" y="1268755"/>
          <a:ext cx="8856984" cy="5463189"/>
        </p:xfrm>
        <a:graphic>
          <a:graphicData uri="http://schemas.openxmlformats.org/drawingml/2006/table">
            <a:tbl>
              <a:tblPr/>
              <a:tblGrid>
                <a:gridCol w="2124251"/>
                <a:gridCol w="716400"/>
                <a:gridCol w="399188"/>
                <a:gridCol w="698579"/>
                <a:gridCol w="256621"/>
                <a:gridCol w="912429"/>
                <a:gridCol w="256621"/>
                <a:gridCol w="887483"/>
                <a:gridCol w="256621"/>
                <a:gridCol w="759168"/>
                <a:gridCol w="374239"/>
                <a:gridCol w="798376"/>
                <a:gridCol w="417008"/>
              </a:tblGrid>
              <a:tr h="273383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satlife2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N=39579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satlife3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N=39579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satcom1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N=18859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satcom2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N=18859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satjob1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N=19206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satjob2</a:t>
                      </a:r>
                    </a:p>
                    <a:p>
                      <a:pPr algn="ctr" fontAlgn="b"/>
                      <a:r>
                        <a:rPr lang="es-E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N=19206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b/se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-0.174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-0.144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-0.031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-0.015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Secondary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-0.092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-0.024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0.044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First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tertiary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-0.199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-0.012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Edu: second tertiary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-0.182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-0.414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-0.268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-0.317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15-24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25-34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-0.137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-0.138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-0.014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35-44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-0.535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-0.521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45-54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-0.328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-0.291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55-64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0.691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0.658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0.726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0.638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0.564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0.638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Single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Married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0.447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-0.017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Widowed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0.308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-0.575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-0.641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0.439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0.472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Divorced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-0.452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-0.458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Self-employed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1.481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1.66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0.618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0.846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0.966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1.126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0.503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0.521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0.284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0.313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0.311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Foreign-born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-0.917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-0.217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-0.199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-0.132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0.685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0.703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0.261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0.269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149" marR="5149" marT="51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10 Elipse"/>
          <p:cNvSpPr/>
          <p:nvPr/>
        </p:nvSpPr>
        <p:spPr>
          <a:xfrm>
            <a:off x="0" y="6021288"/>
            <a:ext cx="16916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0" y="2780928"/>
            <a:ext cx="16196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179511" y="1268758"/>
          <a:ext cx="8784976" cy="5472609"/>
        </p:xfrm>
        <a:graphic>
          <a:graphicData uri="http://schemas.openxmlformats.org/drawingml/2006/table">
            <a:tbl>
              <a:tblPr/>
              <a:tblGrid>
                <a:gridCol w="2106980"/>
                <a:gridCol w="710575"/>
                <a:gridCol w="395941"/>
                <a:gridCol w="692900"/>
                <a:gridCol w="254534"/>
                <a:gridCol w="905012"/>
                <a:gridCol w="254534"/>
                <a:gridCol w="880266"/>
                <a:gridCol w="254534"/>
                <a:gridCol w="752998"/>
                <a:gridCol w="371196"/>
                <a:gridCol w="791886"/>
                <a:gridCol w="413620"/>
              </a:tblGrid>
              <a:tr h="37838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satlife2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satlife3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satjob1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satjob2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year==2007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-0.892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-0.936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8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year==2008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-1.046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-1.028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year==2009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-0.206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year==2010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-0.207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-0.253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-0.246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-0.263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year==2011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-0.426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-0.423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0.352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year==2012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-0.491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-0.469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-0.431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-0.413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-0.141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0.354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0.353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year==2013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0.273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North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0.727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0.79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-0.367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-0.331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0.308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0.314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88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North-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east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-0.382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-0.441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-0.593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-0.387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-0.332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South-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east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South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-0.312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-0.351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0.015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0.199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Central-west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-0.028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-0.243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-0.224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-0.133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4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0.256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0.185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0.187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0.178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833" marR="6833" marT="68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Elipse"/>
          <p:cNvSpPr/>
          <p:nvPr/>
        </p:nvSpPr>
        <p:spPr>
          <a:xfrm>
            <a:off x="0" y="2132856"/>
            <a:ext cx="5148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0" y="4653136"/>
            <a:ext cx="75557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0" y="5301208"/>
            <a:ext cx="90797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179511" y="1340767"/>
          <a:ext cx="8784977" cy="5400601"/>
        </p:xfrm>
        <a:graphic>
          <a:graphicData uri="http://schemas.openxmlformats.org/drawingml/2006/table">
            <a:tbl>
              <a:tblPr/>
              <a:tblGrid>
                <a:gridCol w="2200043"/>
                <a:gridCol w="741960"/>
                <a:gridCol w="413431"/>
                <a:gridCol w="759518"/>
                <a:gridCol w="229764"/>
                <a:gridCol w="944983"/>
                <a:gridCol w="265777"/>
                <a:gridCol w="864964"/>
                <a:gridCol w="319959"/>
                <a:gridCol w="786256"/>
                <a:gridCol w="387591"/>
                <a:gridCol w="625296"/>
                <a:gridCol w="245435"/>
              </a:tblGrid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satlife2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satlife3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satjob1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satjob2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Permanent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contract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0.293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0.432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0.151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0.129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Works &gt;50hrs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-0.275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-0.319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Supervisory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position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0.012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Firm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multinational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0.316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Work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commutes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30-60min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-0.219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Work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commutes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&gt;60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-0.369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-0.365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-0.116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Changed employed in last 2 years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FIRMSIZE==10-20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-0.367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-0.178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FIRMSIZE==20-100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-0.141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-0.144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FIRMSIZE==100+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-0.233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-0.055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0.174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14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Constant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19.762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20.112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16.748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16.752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8.827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7.482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6.708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6.567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3.999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3.909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4.841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4.534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r2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0.127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143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        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39579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39579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18859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18859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19206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19206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036" marR="6036" marT="6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Elipse"/>
          <p:cNvSpPr/>
          <p:nvPr/>
        </p:nvSpPr>
        <p:spPr>
          <a:xfrm>
            <a:off x="0" y="1700808"/>
            <a:ext cx="1619672" cy="432048"/>
          </a:xfrm>
          <a:prstGeom prst="ellipse">
            <a:avLst/>
          </a:prstGeom>
          <a:noFill/>
          <a:ln>
            <a:solidFill>
              <a:srgbClr val="F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0" y="3717032"/>
            <a:ext cx="1475656" cy="648072"/>
          </a:xfrm>
          <a:prstGeom prst="ellipse">
            <a:avLst/>
          </a:prstGeom>
          <a:noFill/>
          <a:ln>
            <a:solidFill>
              <a:srgbClr val="F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796136" y="2060848"/>
            <a:ext cx="1152128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563888" y="2852936"/>
            <a:ext cx="1152128" cy="4320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5796136" y="3212976"/>
            <a:ext cx="1224136" cy="64807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8172400" y="4365104"/>
            <a:ext cx="971600" cy="50405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467544" y="4869160"/>
            <a:ext cx="3384376" cy="1477328"/>
          </a:xfrm>
          <a:prstGeom prst="rect">
            <a:avLst/>
          </a:prstGeom>
          <a:solidFill>
            <a:srgbClr val="FF6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Spill over</a:t>
            </a:r>
          </a:p>
          <a:p>
            <a:pPr algn="ctr"/>
            <a:r>
              <a:rPr lang="en-US" dirty="0" smtClean="0"/>
              <a:t>Permanent contract </a:t>
            </a:r>
          </a:p>
          <a:p>
            <a:pPr algn="ctr"/>
            <a:r>
              <a:rPr lang="en-US" dirty="0" smtClean="0"/>
              <a:t>Long working hours</a:t>
            </a:r>
          </a:p>
          <a:p>
            <a:pPr algn="ctr"/>
            <a:r>
              <a:rPr lang="en-US" dirty="0" smtClean="0"/>
              <a:t>Long commutes (&gt;60mnts)</a:t>
            </a:r>
          </a:p>
          <a:p>
            <a:pPr algn="ctr"/>
            <a:r>
              <a:rPr lang="en-US" dirty="0" smtClean="0"/>
              <a:t>Supervisory position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499992" y="4869160"/>
            <a:ext cx="3456384" cy="147732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Affecting differently</a:t>
            </a:r>
          </a:p>
          <a:p>
            <a:pPr algn="ctr"/>
            <a:r>
              <a:rPr lang="en-US" dirty="0" smtClean="0"/>
              <a:t>Long working hours</a:t>
            </a:r>
          </a:p>
          <a:p>
            <a:pPr algn="ctr"/>
            <a:r>
              <a:rPr lang="en-US" dirty="0" smtClean="0"/>
              <a:t>Multinational</a:t>
            </a:r>
          </a:p>
          <a:p>
            <a:pPr algn="ctr"/>
            <a:r>
              <a:rPr lang="en-US" dirty="0" smtClean="0"/>
              <a:t>Short Commutes (30-60mnts)</a:t>
            </a:r>
          </a:p>
          <a:p>
            <a:pPr algn="ctr"/>
            <a:r>
              <a:rPr lang="en-US" dirty="0" smtClean="0"/>
              <a:t>Change employer</a:t>
            </a:r>
          </a:p>
        </p:txBody>
      </p:sp>
      <p:sp>
        <p:nvSpPr>
          <p:cNvPr id="18" name="17 Elipse"/>
          <p:cNvSpPr/>
          <p:nvPr/>
        </p:nvSpPr>
        <p:spPr>
          <a:xfrm>
            <a:off x="0" y="2420888"/>
            <a:ext cx="1772072" cy="504056"/>
          </a:xfrm>
          <a:prstGeom prst="ellipse">
            <a:avLst/>
          </a:prstGeom>
          <a:noFill/>
          <a:ln>
            <a:solidFill>
              <a:srgbClr val="F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107504" y="1340771"/>
          <a:ext cx="8712969" cy="5328585"/>
        </p:xfrm>
        <a:graphic>
          <a:graphicData uri="http://schemas.openxmlformats.org/drawingml/2006/table">
            <a:tbl>
              <a:tblPr/>
              <a:tblGrid>
                <a:gridCol w="2089711"/>
                <a:gridCol w="704752"/>
                <a:gridCol w="392698"/>
                <a:gridCol w="687221"/>
                <a:gridCol w="252447"/>
                <a:gridCol w="897592"/>
                <a:gridCol w="252447"/>
                <a:gridCol w="873052"/>
                <a:gridCol w="252447"/>
                <a:gridCol w="746825"/>
                <a:gridCol w="368154"/>
                <a:gridCol w="785393"/>
                <a:gridCol w="410230"/>
              </a:tblGrid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satlife2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satlife3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satcom2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satjob1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satjob2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Log personal income (monthly gross)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0.507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0.423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0.426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0.109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0.078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Log relative income (mean region)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-2.173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-2.197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-1.909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-1.892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-1.164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-1.053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0.853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0.836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0.498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0.619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0.582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agricult, manufacturing, construction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trade, transport, hospitality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-0.345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-0.243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-0.296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-0.297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-0.065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-0.078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commercial services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-0.182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-0.036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public sector, health care, education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-0.098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-0.109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White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ref.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black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-0.077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mixed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0.143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0.112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other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0.457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0.451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-0.387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-0.353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0.319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0.255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Lives in city or suburb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0.294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0.325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-0.051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0.015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09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0.137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0.093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0.088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0.086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6965" marR="6965" marT="6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187624" y="3068960"/>
            <a:ext cx="5904656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Strong status effect specially in Life satisfaction with workers from same region: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Identify other reference more specific groups:</a:t>
            </a:r>
          </a:p>
          <a:p>
            <a:pPr algn="ctr"/>
            <a:r>
              <a:rPr lang="en-US" dirty="0" smtClean="0"/>
              <a:t>Same region &amp; age</a:t>
            </a:r>
          </a:p>
          <a:p>
            <a:pPr algn="ctr"/>
            <a:r>
              <a:rPr lang="en-US" dirty="0" smtClean="0"/>
              <a:t>Same region &amp; habitat (urban, rural, suburbs)</a:t>
            </a:r>
          </a:p>
          <a:p>
            <a:pPr algn="ctr"/>
            <a:r>
              <a:rPr lang="en-US" dirty="0" smtClean="0"/>
              <a:t>Same region &amp; gender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51524" y="1412770"/>
          <a:ext cx="8640955" cy="5184580"/>
        </p:xfrm>
        <a:graphic>
          <a:graphicData uri="http://schemas.openxmlformats.org/drawingml/2006/table">
            <a:tbl>
              <a:tblPr/>
              <a:tblGrid>
                <a:gridCol w="2246371"/>
                <a:gridCol w="496132"/>
                <a:gridCol w="303191"/>
                <a:gridCol w="496132"/>
                <a:gridCol w="303191"/>
                <a:gridCol w="496132"/>
                <a:gridCol w="303191"/>
                <a:gridCol w="496132"/>
                <a:gridCol w="303191"/>
                <a:gridCol w="496132"/>
                <a:gridCol w="303191"/>
                <a:gridCol w="496132"/>
                <a:gridCol w="303191"/>
                <a:gridCol w="496132"/>
                <a:gridCol w="303191"/>
                <a:gridCol w="496132"/>
                <a:gridCol w="303191"/>
              </a:tblGrid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Absolut income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0.382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0.385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(mean)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-2.059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0.872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(median)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-1.049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1.047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age (2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-1.057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age (2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-0.917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citysize (4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-1.283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0.552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citysize (4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-0.846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0.552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gender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-1.666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0.896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gender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-1.227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0.991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0.085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44439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9512" y="1340777"/>
          <a:ext cx="8511700" cy="5328582"/>
        </p:xfrm>
        <a:graphic>
          <a:graphicData uri="http://schemas.openxmlformats.org/drawingml/2006/table">
            <a:tbl>
              <a:tblPr/>
              <a:tblGrid>
                <a:gridCol w="2265091"/>
                <a:gridCol w="500266"/>
                <a:gridCol w="305718"/>
                <a:gridCol w="500266"/>
                <a:gridCol w="305718"/>
                <a:gridCol w="299003"/>
                <a:gridCol w="305718"/>
                <a:gridCol w="500266"/>
                <a:gridCol w="305718"/>
                <a:gridCol w="500266"/>
                <a:gridCol w="305718"/>
                <a:gridCol w="500266"/>
                <a:gridCol w="305718"/>
                <a:gridCol w="500266"/>
                <a:gridCol w="305718"/>
                <a:gridCol w="500266"/>
                <a:gridCol w="305718"/>
              </a:tblGrid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inlcuding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job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characteristics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Absolut income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(mean)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-1.754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(median)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-0.817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1.031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age (2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-0.947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age (2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-0.841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***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0.271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citysize (4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-0.829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0.544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citysize (4 groups)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-0.369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gender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-1.235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0.896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RI by district x gender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-1.048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0.978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R2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0.106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0.107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0.105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0.103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37220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</a:p>
                  </a:txBody>
                  <a:tcPr marL="5833" marR="5833" marT="58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043608" y="2924944"/>
            <a:ext cx="7344816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Once introducing </a:t>
            </a:r>
            <a:r>
              <a:rPr lang="en-US" b="1" u="sng" dirty="0" smtClean="0"/>
              <a:t>working conditions </a:t>
            </a:r>
            <a:r>
              <a:rPr lang="en-US" b="1" dirty="0" smtClean="0"/>
              <a:t>only</a:t>
            </a:r>
          </a:p>
          <a:p>
            <a:pPr algn="ctr"/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Region &amp; age</a:t>
            </a:r>
          </a:p>
          <a:p>
            <a:pPr algn="ctr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412777"/>
            <a:ext cx="9324528" cy="43204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3.- Estimations and Results</a:t>
            </a: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79512" y="1916832"/>
            <a:ext cx="8784976" cy="3416320"/>
          </a:xfrm>
          <a:prstGeom prst="rect">
            <a:avLst/>
          </a:prstGeom>
          <a:solidFill>
            <a:srgbClr val="FF6C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pPr algn="ctr"/>
            <a:r>
              <a:rPr lang="en-US" b="1" smtClean="0"/>
              <a:t>Conclusions</a:t>
            </a:r>
          </a:p>
          <a:p>
            <a:pPr algn="ctr"/>
            <a:r>
              <a:rPr lang="en-US" b="1" dirty="0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Explore more reference groups to study relative terms including working conditions.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Region specific regressions.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Regional level variables (unemployment level, employment flows, HDI)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Continue exploring use of web data in Applied Economics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7918450" cy="1470025"/>
          </a:xfrm>
        </p:spPr>
        <p:txBody>
          <a:bodyPr/>
          <a:lstStyle/>
          <a:p>
            <a:pPr algn="ctr" eaLnBrk="1" hangingPunct="1"/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>
                <a:solidFill>
                  <a:srgbClr val="FF6C00"/>
                </a:solidFill>
              </a:rPr>
              <a:t>Thank you very much</a:t>
            </a:r>
            <a:br>
              <a:rPr lang="en-GB" sz="4000" b="1" dirty="0" smtClean="0">
                <a:solidFill>
                  <a:srgbClr val="FF6C00"/>
                </a:solidFill>
              </a:rPr>
            </a:b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pablodepedraza@usal.es</a:t>
            </a: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martin.guzi@econ.muni.cz</a:t>
            </a: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GB" sz="40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GB" sz="40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Imagen 45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33182"/>
            <a:ext cx="3960440" cy="110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4 Imagen" descr="logo_cos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404664"/>
            <a:ext cx="2286000" cy="609600"/>
          </a:xfrm>
          <a:prstGeom prst="rect">
            <a:avLst/>
          </a:prstGeom>
        </p:spPr>
      </p:pic>
      <p:pic>
        <p:nvPicPr>
          <p:cNvPr id="1026" name="Picture 2" descr="C:\Users\Pablo\AppData\Local\Microsoft\Windows\Temporary Internet Files\Content.Outlook\287A4M6Q\us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592288" cy="187220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286000" y="3105835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  <a:p>
            <a:pPr algn="ctr" eaLnBrk="1" hangingPunct="1"/>
            <a:endParaRPr lang="en-US" dirty="0" smtClean="0"/>
          </a:p>
        </p:txBody>
      </p:sp>
      <p:pic>
        <p:nvPicPr>
          <p:cNvPr id="2" name="Picture 2" descr="logo-wageindicato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2780928"/>
            <a:ext cx="439248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1.- Working conditions and relative terms as SWB determinants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2.- Advantages, disadvantages and solutions of web surveys: The Wage Indicator Brazilian sample and the PSA </a:t>
            </a: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endParaRPr lang="en-US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3.- Estimations and Results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4.- Future: Webdatanet and tapping in to web data in Applied Economics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200" b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.- Working conditions and relative terms as SWB determinants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2.- Advantages, disadvantages and solutions of web surveys: The Wage Indicator Brazilian sample and the PSA </a:t>
            </a: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endParaRPr lang="en-US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3.- Estimations and Results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4.- Future: Webdatanet and tapping in to web data in Applied Economics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  <a:endParaRPr lang="en-GB" sz="2000" b="1" dirty="0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5602" name="Picture 2" descr="logo-wageindic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0648"/>
            <a:ext cx="1915666" cy="467866"/>
          </a:xfrm>
          <a:prstGeom prst="rect">
            <a:avLst/>
          </a:prstGeom>
          <a:noFill/>
        </p:spPr>
      </p:pic>
      <p:pic>
        <p:nvPicPr>
          <p:cNvPr id="7" name="Imagen 45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395536" y="1268760"/>
            <a:ext cx="78488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1.- Working conditions and relative terms as SWB determinants</a:t>
            </a:r>
          </a:p>
          <a:p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b="1" dirty="0" smtClean="0">
                <a:latin typeface="Calibri" pitchFamily="34" charset="0"/>
              </a:rPr>
              <a:t>- 3 domains of SWB: Life, work-family combination, job.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23528" y="2564904"/>
            <a:ext cx="3168352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u="sng" dirty="0" smtClean="0">
                <a:latin typeface="Calibri" pitchFamily="34" charset="0"/>
              </a:rPr>
              <a:t>Working conditions</a:t>
            </a:r>
          </a:p>
          <a:p>
            <a:pPr algn="ctr"/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8 hours a day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Unpleasant activity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Studied in job satisfaction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Spill over effect or not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3968" y="2348880"/>
            <a:ext cx="3816424" cy="25853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u="sng" dirty="0" smtClean="0">
                <a:latin typeface="Calibri" pitchFamily="34" charset="0"/>
              </a:rPr>
              <a:t>Comparative terms</a:t>
            </a:r>
          </a:p>
          <a:p>
            <a:pPr algn="ctr"/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Income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Status effect  (envy)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Social mobility effect (ambition)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Not many studies focusing on emerging economies (</a:t>
            </a:r>
            <a:r>
              <a:rPr lang="en-US" dirty="0" err="1" smtClean="0">
                <a:latin typeface="Calibri" pitchFamily="34" charset="0"/>
              </a:rPr>
              <a:t>Akay</a:t>
            </a:r>
            <a:r>
              <a:rPr lang="en-US" dirty="0" smtClean="0">
                <a:latin typeface="Calibri" pitchFamily="34" charset="0"/>
              </a:rPr>
              <a:t> et al. 2011)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5301208"/>
            <a:ext cx="8352928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SWB questions not included in Brazilian National surveys</a:t>
            </a:r>
          </a:p>
          <a:p>
            <a:r>
              <a:rPr lang="en-US" dirty="0" smtClean="0"/>
              <a:t>World Value Survey (1995, 2005), small sample.</a:t>
            </a:r>
            <a:endParaRPr lang="en-US" dirty="0"/>
          </a:p>
        </p:txBody>
      </p:sp>
      <p:pic>
        <p:nvPicPr>
          <p:cNvPr id="13" name="Picture 2" descr="logo-wageindica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53678">
            <a:off x="5806395" y="5400240"/>
            <a:ext cx="2087698" cy="467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1.- Working conditions and relative terms as SWB determinants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200" b="1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.- Advantages, disadvantages and solutions of web surveys: The Wage Indicator Brazilian sample and the PSA </a:t>
            </a:r>
            <a:r>
              <a:rPr lang="en-US" sz="22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endParaRPr lang="en-US" sz="22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3.- Estimations and Results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4.- Future: Webdatanet and tapping in to web data in Applied Economics 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2.- Advantages, disadvantages and solutions of web surveys: The Wage Indicator Brazilian sample and the PSA </a:t>
            </a: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004048" y="2492896"/>
            <a:ext cx="374441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</a:rPr>
              <a:t>Weaknesses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Sources of error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(sampling, non response, coverage…)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860032" y="3501008"/>
            <a:ext cx="4176464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</a:rPr>
              <a:t>Test data quality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Benchmarking with LFS, Census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Pedraza</a:t>
            </a:r>
            <a:r>
              <a:rPr lang="en-US" dirty="0" smtClean="0">
                <a:latin typeface="Calibri" pitchFamily="34" charset="0"/>
              </a:rPr>
              <a:t> et al. 2010)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Testing  theoretical models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Bustillo</a:t>
            </a:r>
            <a:r>
              <a:rPr lang="en-US" dirty="0" smtClean="0">
                <a:latin typeface="Calibri" pitchFamily="34" charset="0"/>
              </a:rPr>
              <a:t> &amp; </a:t>
            </a:r>
            <a:r>
              <a:rPr lang="en-US" dirty="0" err="1" smtClean="0">
                <a:latin typeface="Calibri" pitchFamily="34" charset="0"/>
              </a:rPr>
              <a:t>Pedraza</a:t>
            </a:r>
            <a:r>
              <a:rPr lang="en-US" dirty="0" smtClean="0">
                <a:latin typeface="Calibri" pitchFamily="34" charset="0"/>
              </a:rPr>
              <a:t> 2010)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Similarly as: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Internet activity  (Zimmerman &amp; </a:t>
            </a:r>
            <a:r>
              <a:rPr lang="en-US" dirty="0" err="1" smtClean="0">
                <a:latin typeface="Calibri" pitchFamily="34" charset="0"/>
              </a:rPr>
              <a:t>Askitas</a:t>
            </a:r>
            <a:r>
              <a:rPr lang="en-US" dirty="0" smtClean="0">
                <a:latin typeface="Calibri" pitchFamily="34" charset="0"/>
              </a:rPr>
              <a:t>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60032" y="5661248"/>
            <a:ext cx="4176464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</a:rPr>
              <a:t>Improving </a:t>
            </a:r>
            <a:r>
              <a:rPr lang="en-US" u="sng" dirty="0" smtClean="0">
                <a:latin typeface="Calibri" pitchFamily="34" charset="0"/>
              </a:rPr>
              <a:t>proportionality</a:t>
            </a:r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Model based approach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Design based approach (</a:t>
            </a:r>
            <a:r>
              <a:rPr lang="en-US" b="1" dirty="0" smtClean="0">
                <a:latin typeface="Calibri" pitchFamily="34" charset="0"/>
              </a:rPr>
              <a:t>PSA</a:t>
            </a:r>
            <a:r>
              <a:rPr lang="en-US" dirty="0" smtClean="0">
                <a:latin typeface="Calibri" pitchFamily="34" charset="0"/>
              </a:rPr>
              <a:t>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79512" y="2492896"/>
            <a:ext cx="4608512" cy="31393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u="sng" dirty="0" smtClean="0">
              <a:latin typeface="Calibri" pitchFamily="34" charset="0"/>
            </a:endParaRPr>
          </a:p>
          <a:p>
            <a:pPr algn="ctr"/>
            <a:r>
              <a:rPr lang="en-US" u="sng" dirty="0" smtClean="0">
                <a:latin typeface="Calibri" pitchFamily="34" charset="0"/>
              </a:rPr>
              <a:t>Strengths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Cost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Speed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Large numbers (N=39 000)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Multi-country (70)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Multi-lingual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Quasi- global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Complementary to other types of web data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</a:t>
            </a:r>
            <a:r>
              <a:rPr lang="en-US" b="1" dirty="0" smtClean="0">
                <a:latin typeface="Calibri" pitchFamily="34" charset="0"/>
              </a:rPr>
              <a:t>surveys</a:t>
            </a:r>
            <a:r>
              <a:rPr lang="en-US" dirty="0" smtClean="0">
                <a:latin typeface="Calibri" pitchFamily="34" charset="0"/>
              </a:rPr>
              <a:t>, non-reactive,  testing, experimenting)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</a:t>
            </a:r>
            <a:r>
              <a:rPr lang="en-GB" sz="2000" b="1" dirty="0" err="1" smtClean="0">
                <a:solidFill>
                  <a:schemeClr val="bg2">
                    <a:lumMod val="75000"/>
                  </a:schemeClr>
                </a:solidFill>
              </a:rPr>
              <a:t>WageIndicator</a:t>
            </a: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2.- Advantages, disadvantages and solutions of web surveys: The Wage Indicator Brazilian sample and the PSA </a:t>
            </a: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1403648" y="2780928"/>
            <a:ext cx="6408712" cy="23083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Propensity Score Adjustment</a:t>
            </a:r>
          </a:p>
          <a:p>
            <a:pPr algn="ctr"/>
            <a:endParaRPr lang="en-US" b="1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Merge age </a:t>
            </a:r>
            <a:r>
              <a:rPr lang="en-US" dirty="0" err="1" smtClean="0">
                <a:latin typeface="Calibri" pitchFamily="34" charset="0"/>
              </a:rPr>
              <a:t>WageIndicator</a:t>
            </a:r>
            <a:r>
              <a:rPr lang="en-US" dirty="0" smtClean="0">
                <a:latin typeface="Calibri" pitchFamily="34" charset="0"/>
              </a:rPr>
              <a:t> with census and calculate the probability of participating in the surveys.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(gender, education, region, age)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Use the inverse probability to calibrate the sample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2.- Advantages, disadvantages and solutions of web surveys: The Wage Indicator Brazilian sample and the PSA </a:t>
            </a: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</a:p>
        </p:txBody>
      </p:sp>
      <p:pic>
        <p:nvPicPr>
          <p:cNvPr id="4" name="Imagen 45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395536" y="2348882"/>
          <a:ext cx="8280919" cy="4032446"/>
        </p:xfrm>
        <a:graphic>
          <a:graphicData uri="http://schemas.openxmlformats.org/drawingml/2006/table">
            <a:tbl>
              <a:tblPr/>
              <a:tblGrid>
                <a:gridCol w="2699815"/>
                <a:gridCol w="1835398"/>
                <a:gridCol w="1573196"/>
                <a:gridCol w="2172510"/>
              </a:tblGrid>
              <a:tr h="433764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Census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WI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with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15-24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25-34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35-44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45-54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Age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55-64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Primary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Edu: Secondary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First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tertiary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7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Edu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second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tertiary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North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North-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east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South-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east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South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5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Central-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west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>
                <a:solidFill>
                  <a:schemeClr val="bg2">
                    <a:lumMod val="75000"/>
                  </a:schemeClr>
                </a:solidFill>
              </a:rPr>
              <a:t>Studying  life satisfaction using Brazilian Wage Indicator 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324528" cy="5001419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3.- Estimations and Results </a:t>
            </a: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	</a:t>
            </a: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FontTx/>
              <a:buNone/>
            </a:pPr>
            <a:endParaRPr lang="en-US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Imagen 45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2028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 descr="logo-wageindicat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32656"/>
            <a:ext cx="1944216" cy="504056"/>
          </a:xfrm>
          <a:prstGeom prst="rect">
            <a:avLst/>
          </a:prstGeom>
          <a:noFill/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0" y="2492896"/>
          <a:ext cx="9144000" cy="648072"/>
        </p:xfrm>
        <a:graphic>
          <a:graphicData uri="http://schemas.openxmlformats.org/presentationml/2006/ole">
            <p:oleObj spid="_x0000_s1028" name="Equation" r:id="rId6" imgW="3340080" imgH="241200" progId="Equation.DSMT4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67544" y="350914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Being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  a set of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controls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where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we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labour</a:t>
            </a:r>
            <a:r>
              <a:rPr lang="es-E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conditions</a:t>
            </a:r>
            <a:endParaRPr lang="es-E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11708</TotalTime>
  <Words>3009</Words>
  <Application>Microsoft Office PowerPoint</Application>
  <PresentationFormat>Presentación en pantalla (4:3)</PresentationFormat>
  <Paragraphs>2246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        Studying life satisfaction determinants of Brazilian workers using Wage Indicator Data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Studying  life satisfaction using Brazilian Wage Indicator </vt:lpstr>
      <vt:lpstr>               Thank you very much pablodepedraza@usal.es martin.guzi@econ.muni.cz   </vt:lpstr>
    </vt:vector>
  </TitlesOfParts>
  <Company>IZA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IZA</dc:creator>
  <cp:lastModifiedBy>Usuario</cp:lastModifiedBy>
  <cp:revision>142</cp:revision>
  <dcterms:created xsi:type="dcterms:W3CDTF">2011-11-10T15:31:49Z</dcterms:created>
  <dcterms:modified xsi:type="dcterms:W3CDTF">2013-08-26T14:09:50Z</dcterms:modified>
</cp:coreProperties>
</file>